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50"/>
  </p:notesMasterIdLst>
  <p:sldIdLst>
    <p:sldId id="256" r:id="rId2"/>
    <p:sldId id="306" r:id="rId3"/>
    <p:sldId id="265" r:id="rId4"/>
    <p:sldId id="266" r:id="rId5"/>
    <p:sldId id="291" r:id="rId6"/>
    <p:sldId id="292" r:id="rId7"/>
    <p:sldId id="293" r:id="rId8"/>
    <p:sldId id="294" r:id="rId9"/>
    <p:sldId id="295" r:id="rId10"/>
    <p:sldId id="297" r:id="rId11"/>
    <p:sldId id="298" r:id="rId12"/>
    <p:sldId id="299" r:id="rId13"/>
    <p:sldId id="302" r:id="rId14"/>
    <p:sldId id="304" r:id="rId15"/>
    <p:sldId id="303" r:id="rId16"/>
    <p:sldId id="305" r:id="rId17"/>
    <p:sldId id="307" r:id="rId18"/>
    <p:sldId id="308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309" r:id="rId44"/>
    <p:sldId id="311" r:id="rId45"/>
    <p:sldId id="312" r:id="rId46"/>
    <p:sldId id="313" r:id="rId47"/>
    <p:sldId id="314" r:id="rId48"/>
    <p:sldId id="315" r:id="rId4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196" y="-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7219B98-823B-4C0B-9711-7CF95FB934EB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B27555-B852-440B-BDB4-1F882DA769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276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A05A8B-32E2-43E0-89E2-DE1779C62FF5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A24FC8-1FC6-4B82-85F4-E0152F5220A2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13DA0B-2F07-444D-8DF0-D02C2F838F28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EFE237-A04C-4684-85C7-F289DDC0AF06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D28645-7836-4284-8FCB-6C346A61D1E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571D1F-4370-4DDD-B496-17B4BE65383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273FF5-A96C-489D-8184-6CA3C7E03928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49F152-4189-4F1F-A3EE-1F358D5978D0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2BA334-265E-479B-9D7D-0510F8EF220A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97D86D-2B93-420B-A100-F17A71406717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zh-CN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AE184C-46F1-4E4D-8713-82EDBF970E1E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A8293C-D696-48F3-A30C-9D3C6A072DE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CB37F5-FB62-4E9E-96A2-B7CE64AB364E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04B381-1007-46E6-8B1A-9F9A85341020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AD225D-C877-4C06-9A80-94598F612D21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967D15-AB71-4FC5-A319-4FB20B4C0121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altLang="zh-CN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63C787-6E08-475F-90D7-9E6FD0AB907E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BAA478-766E-427D-AC2A-36156A7CF789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zh-CN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B3BD93-A5B0-4081-9148-100323136902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5D5504-CFFE-4331-A53F-A35F23D2F8EC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altLang="zh-CN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42245F-0291-4D5F-84C6-568E4C660848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altLang="zh-CN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A05A8B-32E2-43E0-89E2-DE1779C62FF5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A8293C-D696-48F3-A30C-9D3C6A072DE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AB3A44-4BF7-4705-ADEB-F1FE90C70E71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23FD80-FC05-4FD1-A152-E531F6A5D941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A91965-1356-492A-9600-170F91B11E70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0E0071-2AE3-4EDC-9E96-4FEB96EFF884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FD697F-8201-46CB-B254-00516F972218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6912F-F163-42EA-AA84-95A31A1D2559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07E66-0EEB-4A17-B31B-584F61A6C1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903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DA425-BEFA-4506-92BC-7F5F514FBDDB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098CC-AD7B-4094-9D80-7DBD56C81F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93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6BF2A-130A-48FD-923F-77441235593A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76CEB-2524-47C1-9F94-2B1BC4F54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84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B3F2-E5EF-4783-973C-56FFA2D01E1C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4EA2E-03E8-4ED7-AD22-A3834C46B2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082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B7A66-401C-4BF8-92A4-C5A17627583F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CA707-D0C1-47CB-B6C4-9B6BB216D9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349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57D9B-5B1C-4BA0-A38C-63BFF9EEF4A4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31197-ACDE-4B30-BAE7-1C6D5F0DF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94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21C7A-28A3-4EF9-992E-DA40562D39C2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68720-BF4C-4492-8DDF-903CF1F406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10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6EF3E-902C-4F9E-8D25-2389C33B9113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40872-87DF-4897-A810-A57284A07F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80B34-A19D-40A1-A229-10A6C63C7CBB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9DE8D-6C33-436C-A120-EEF6846AF2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93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6E678-FF10-4465-9807-69C1062836F4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79B74-1A75-4262-8803-F03375FC58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2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任意多边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F4A6D-2E17-46A7-9347-43E07B4429E2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816E2-920E-40D0-933A-17E516DD12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66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791B93-08B9-473C-8DA9-AF10E8857194}" type="datetimeFigureOut">
              <a:rPr lang="zh-CN" altLang="en-US"/>
              <a:pPr>
                <a:defRPr/>
              </a:pPr>
              <a:t>2014/1/17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84DAE1-9193-435C-9913-EB98419F91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33" name="组合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57" r:id="rId2"/>
    <p:sldLayoutId id="2147483966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7" r:id="rId9"/>
    <p:sldLayoutId id="2147483963" r:id="rId10"/>
    <p:sldLayoutId id="21474839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ln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2014MCM/ICM</a:t>
            </a:r>
            <a:r>
              <a:rPr lang="en-US" altLang="zh-CN" dirty="0" smtClean="0"/>
              <a:t>	</a:t>
            </a:r>
            <a:r>
              <a:rPr lang="zh-CN" altLang="en-US" dirty="0" smtClean="0"/>
              <a:t>报名流程和参赛系统使用</a:t>
            </a:r>
            <a:endParaRPr lang="zh-CN" altLang="en-US" dirty="0"/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>
          <a:xfrm>
            <a:off x="2743200" y="3786188"/>
            <a:ext cx="6400800" cy="17526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endParaRPr lang="en-US" altLang="zh-CN" sz="2400" dirty="0" smtClean="0"/>
          </a:p>
          <a:p>
            <a:pPr marR="0" eaLnBrk="1" hangingPunct="1">
              <a:lnSpc>
                <a:spcPct val="90000"/>
              </a:lnSpc>
            </a:pPr>
            <a:endParaRPr lang="en-US" altLang="zh-CN" sz="2400" dirty="0" smtClean="0"/>
          </a:p>
          <a:p>
            <a:pPr marR="0" eaLnBrk="1" hangingPunct="1">
              <a:lnSpc>
                <a:spcPct val="90000"/>
              </a:lnSpc>
            </a:pPr>
            <a:r>
              <a:rPr lang="zh-CN" altLang="en-US" sz="2400" dirty="0" smtClean="0"/>
              <a:t>哈尔滨工程大学    理学院     朱磊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8002" name="Picture 2" descr="H:\1\Pictures\捕获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12008159" cy="647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线形标注 1 4"/>
          <p:cNvSpPr/>
          <p:nvPr/>
        </p:nvSpPr>
        <p:spPr>
          <a:xfrm>
            <a:off x="6660232" y="2924944"/>
            <a:ext cx="2120644" cy="2664296"/>
          </a:xfrm>
          <a:prstGeom prst="borderCallout1">
            <a:avLst>
              <a:gd name="adj1" fmla="val 18750"/>
              <a:gd name="adj2" fmla="val -8333"/>
              <a:gd name="adj3" fmla="val 45665"/>
              <a:gd name="adj4" fmla="val -534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国际通行规则，信用卡这里不需要密码的，所以注意保存个人信息不要泄露。特别是</a:t>
            </a:r>
            <a:r>
              <a:rPr lang="en-US" altLang="zh-CN" dirty="0" smtClean="0"/>
              <a:t>ccv</a:t>
            </a:r>
            <a:r>
              <a:rPr lang="zh-CN" altLang="en-US" dirty="0" smtClean="0"/>
              <a:t>（所谓的识别码）</a:t>
            </a:r>
            <a:endParaRPr lang="en-US" altLang="zh-CN" dirty="0" smtClean="0"/>
          </a:p>
          <a:p>
            <a:pPr algn="ctr"/>
            <a:r>
              <a:rPr lang="zh-CN" altLang="en-US" dirty="0"/>
              <a:t>千万</a:t>
            </a:r>
            <a:r>
              <a:rPr lang="zh-CN" altLang="en-US" dirty="0" smtClean="0"/>
              <a:t>注意，</a:t>
            </a:r>
            <a:r>
              <a:rPr lang="en-US" altLang="zh-CN" dirty="0" smtClean="0"/>
              <a:t>expiration</a:t>
            </a:r>
            <a:r>
              <a:rPr lang="zh-CN" altLang="en-US" dirty="0" smtClean="0"/>
              <a:t>和</a:t>
            </a:r>
            <a:r>
              <a:rPr lang="en-US" altLang="zh-CN" dirty="0" smtClean="0"/>
              <a:t>name</a:t>
            </a:r>
            <a:r>
              <a:rPr lang="zh-CN" altLang="en-US" dirty="0" smtClean="0"/>
              <a:t>绝对不能错。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637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9026" name="Picture 2" descr="H:\1\Pictures\捕获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4664"/>
            <a:ext cx="12275807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线形标注 1 3"/>
          <p:cNvSpPr/>
          <p:nvPr/>
        </p:nvSpPr>
        <p:spPr>
          <a:xfrm>
            <a:off x="6660232" y="2424155"/>
            <a:ext cx="2160240" cy="2016224"/>
          </a:xfrm>
          <a:prstGeom prst="borderCallout1">
            <a:avLst>
              <a:gd name="adj1" fmla="val 18750"/>
              <a:gd name="adj2" fmla="val -8333"/>
              <a:gd name="adj3" fmla="val 34042"/>
              <a:gd name="adj4" fmla="val -387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参赛队号，参赛队唯一标识码。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也就是说</a:t>
            </a:r>
            <a:r>
              <a:rPr lang="en-US" altLang="zh-CN" dirty="0" smtClean="0"/>
              <a:t>100</a:t>
            </a:r>
            <a:r>
              <a:rPr lang="zh-CN" altLang="en-US" dirty="0" smtClean="0"/>
              <a:t>刀换的就是这个。</a:t>
            </a:r>
            <a:endParaRPr lang="zh-CN" altLang="en-US" dirty="0"/>
          </a:p>
        </p:txBody>
      </p:sp>
      <p:sp>
        <p:nvSpPr>
          <p:cNvPr id="5" name="线形标注 1 4"/>
          <p:cNvSpPr/>
          <p:nvPr/>
        </p:nvSpPr>
        <p:spPr>
          <a:xfrm>
            <a:off x="6974922" y="5157192"/>
            <a:ext cx="2061574" cy="1512168"/>
          </a:xfrm>
          <a:prstGeom prst="borderCallout1">
            <a:avLst>
              <a:gd name="adj1" fmla="val 18750"/>
              <a:gd name="adj2" fmla="val -8333"/>
              <a:gd name="adj3" fmla="val 1109"/>
              <a:gd name="adj4" fmla="val -199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信用卡收据，按这里出现收据界面。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960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0050" name="Picture 2" descr="H:\1\Pictures\捕获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762472"/>
            <a:ext cx="1134177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线形标注 1 3"/>
          <p:cNvSpPr/>
          <p:nvPr/>
        </p:nvSpPr>
        <p:spPr>
          <a:xfrm>
            <a:off x="7020272" y="2780928"/>
            <a:ext cx="1800200" cy="1656184"/>
          </a:xfrm>
          <a:prstGeom prst="borderCallout1">
            <a:avLst>
              <a:gd name="adj1" fmla="val 18750"/>
              <a:gd name="adj2" fmla="val -8333"/>
              <a:gd name="adj3" fmla="val 75741"/>
              <a:gd name="adj4" fmla="val -1629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信用卡收据，所以务必保存好，建议打印下来，然后再保存下</a:t>
            </a:r>
            <a:r>
              <a:rPr lang="en-US" altLang="zh-CN" dirty="0" smtClean="0"/>
              <a:t>html</a:t>
            </a:r>
            <a:r>
              <a:rPr lang="zh-CN" altLang="en-US" dirty="0" smtClean="0"/>
              <a:t>页面以备不时之需。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24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1074" name="Picture 2" descr="H:\1\Pictures\捕获1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11601481" cy="626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线形标注 1 3"/>
          <p:cNvSpPr/>
          <p:nvPr/>
        </p:nvSpPr>
        <p:spPr>
          <a:xfrm>
            <a:off x="6851200" y="4653136"/>
            <a:ext cx="2016224" cy="1008112"/>
          </a:xfrm>
          <a:prstGeom prst="borderCallout1">
            <a:avLst>
              <a:gd name="adj1" fmla="val 18750"/>
              <a:gd name="adj2" fmla="val -8333"/>
              <a:gd name="adj3" fmla="val -66521"/>
              <a:gd name="adj4" fmla="val -1218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参赛系统，后面有介绍，学生信息在这里填写。</a:t>
            </a:r>
            <a:endParaRPr lang="zh-CN" altLang="en-US" dirty="0"/>
          </a:p>
        </p:txBody>
      </p:sp>
      <p:sp>
        <p:nvSpPr>
          <p:cNvPr id="5" name="线形标注 1 4"/>
          <p:cNvSpPr/>
          <p:nvPr/>
        </p:nvSpPr>
        <p:spPr>
          <a:xfrm>
            <a:off x="7180086" y="1992107"/>
            <a:ext cx="1358452" cy="2376264"/>
          </a:xfrm>
          <a:prstGeom prst="borderCallout1">
            <a:avLst>
              <a:gd name="adj1" fmla="val 18750"/>
              <a:gd name="adj2" fmla="val -8333"/>
              <a:gd name="adj3" fmla="val 45159"/>
              <a:gd name="adj4" fmla="val -739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报名第二只队伍，否则还要重复刚才所有，这里只要重复花钱界面就好了。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917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22" name="Picture 2" descr="H:\1\Pictures\捕获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5312"/>
            <a:ext cx="11475211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线形标注 1 4"/>
          <p:cNvSpPr/>
          <p:nvPr/>
        </p:nvSpPr>
        <p:spPr>
          <a:xfrm>
            <a:off x="6479704" y="2913820"/>
            <a:ext cx="2664296" cy="1788531"/>
          </a:xfrm>
          <a:prstGeom prst="borderCallout1">
            <a:avLst>
              <a:gd name="adj1" fmla="val 18750"/>
              <a:gd name="adj2" fmla="val -8333"/>
              <a:gd name="adj3" fmla="val 41866"/>
              <a:gd name="adj4" fmla="val -464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第二只队伍（一个老师最多带两个队伍，所以超过两个，需要重新开始刚才所有环节。从</a:t>
            </a:r>
            <a:r>
              <a:rPr lang="en-US" altLang="zh-CN" dirty="0" smtClean="0"/>
              <a:t>email</a:t>
            </a:r>
            <a:r>
              <a:rPr lang="zh-CN" altLang="en-US" dirty="0" smtClean="0"/>
              <a:t>开始）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57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4146" name="Picture 2" descr="H:\1\Pictures\捕获1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20688"/>
            <a:ext cx="1187550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线形标注 1 3"/>
          <p:cNvSpPr/>
          <p:nvPr/>
        </p:nvSpPr>
        <p:spPr>
          <a:xfrm>
            <a:off x="6407696" y="2132856"/>
            <a:ext cx="2736304" cy="2952328"/>
          </a:xfrm>
          <a:prstGeom prst="borderCallout1">
            <a:avLst>
              <a:gd name="adj1" fmla="val 18750"/>
              <a:gd name="adj2" fmla="val -8333"/>
              <a:gd name="adj3" fmla="val 20806"/>
              <a:gd name="adj4" fmla="val -387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两支队伍都报完了，可以继续报别的队伍，但是要换</a:t>
            </a:r>
            <a:r>
              <a:rPr lang="en-US" altLang="zh-CN" dirty="0" smtClean="0"/>
              <a:t>email</a:t>
            </a:r>
            <a:r>
              <a:rPr lang="zh-CN" altLang="en-US" dirty="0" smtClean="0"/>
              <a:t>地址。所以报名超过</a:t>
            </a:r>
            <a:r>
              <a:rPr lang="en-US" altLang="zh-CN" dirty="0" smtClean="0"/>
              <a:t>20</a:t>
            </a:r>
            <a:r>
              <a:rPr lang="zh-CN" altLang="en-US" dirty="0" smtClean="0"/>
              <a:t>个，是个巨大的工作量。。。。非常之麻烦。。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82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美赛竞赛系统，登录，使用，登记信息等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 1. </a:t>
            </a:r>
            <a:r>
              <a:rPr lang="zh-CN" altLang="en-US" sz="2800" dirty="0" smtClean="0"/>
              <a:t>美赛的证书姓名是和竞赛系统的姓名登记一样的。</a:t>
            </a:r>
            <a:endParaRPr lang="en-US" altLang="zh-CN" sz="2800" dirty="0" smtClean="0"/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证书单位是和竞赛系统信息一致的。</a:t>
            </a:r>
            <a:endParaRPr lang="en-US" altLang="zh-CN" sz="2800" dirty="0" smtClean="0"/>
          </a:p>
          <a:p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竞赛前就需要登记好个人信息。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4.</a:t>
            </a:r>
            <a:r>
              <a:rPr lang="zh-CN" altLang="en-US" sz="2800" b="1" dirty="0" smtClean="0"/>
              <a:t>竞赛时需要完成相应步骤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5.</a:t>
            </a:r>
            <a:r>
              <a:rPr lang="zh-CN" altLang="en-US" sz="2800" b="1" dirty="0" smtClean="0"/>
              <a:t>竞赛后需要</a:t>
            </a:r>
            <a:r>
              <a:rPr lang="en-US" altLang="zh-CN" sz="2800" b="1" dirty="0" smtClean="0"/>
              <a:t>email</a:t>
            </a:r>
            <a:r>
              <a:rPr lang="zh-CN" altLang="en-US" sz="2800" b="1" dirty="0"/>
              <a:t>提交</a:t>
            </a:r>
            <a:r>
              <a:rPr lang="zh-CN" altLang="en-US" sz="2800" b="1" dirty="0" smtClean="0"/>
              <a:t>和</a:t>
            </a:r>
            <a:r>
              <a:rPr lang="en-US" altLang="zh-CN" sz="2800" b="1" dirty="0" smtClean="0"/>
              <a:t>submit</a:t>
            </a:r>
            <a:r>
              <a:rPr lang="zh-CN" altLang="en-US" sz="2800" b="1" dirty="0" smtClean="0"/>
              <a:t>确认。</a:t>
            </a:r>
            <a:endParaRPr lang="en-US" altLang="zh-CN" sz="2800" b="1" dirty="0" smtClean="0"/>
          </a:p>
          <a:p>
            <a:endParaRPr lang="en-US" altLang="zh-CN" sz="2800" dirty="0"/>
          </a:p>
          <a:p>
            <a:r>
              <a:rPr lang="zh-CN" altLang="en-US" sz="2800" dirty="0" smtClean="0"/>
              <a:t>请务必注意各项！！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609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http://www.comap.com/</a:t>
            </a:r>
          </a:p>
        </p:txBody>
      </p:sp>
      <p:pic>
        <p:nvPicPr>
          <p:cNvPr id="13315" name="Picture 4" descr="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219200"/>
            <a:ext cx="7924800" cy="4965700"/>
          </a:xfrm>
        </p:spPr>
      </p:pic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5638800" y="2590800"/>
            <a:ext cx="1108075" cy="376238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onstantia" pitchFamily="18" charset="0"/>
              </a:rPr>
              <a:t>点击进入</a:t>
            </a:r>
          </a:p>
        </p:txBody>
      </p:sp>
      <p:sp>
        <p:nvSpPr>
          <p:cNvPr id="13317" name="Line 11"/>
          <p:cNvSpPr>
            <a:spLocks noChangeShapeType="1"/>
          </p:cNvSpPr>
          <p:nvPr/>
        </p:nvSpPr>
        <p:spPr bwMode="auto">
          <a:xfrm flipH="1" flipV="1">
            <a:off x="4800600" y="2209800"/>
            <a:ext cx="838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5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4340" name="Picture 20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15400" cy="668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1" name="Group 29"/>
          <p:cNvGrpSpPr>
            <a:grpSpLocks/>
          </p:cNvGrpSpPr>
          <p:nvPr/>
        </p:nvGrpSpPr>
        <p:grpSpPr bwMode="auto">
          <a:xfrm>
            <a:off x="1447800" y="4562475"/>
            <a:ext cx="1793875" cy="376238"/>
            <a:chOff x="912" y="2928"/>
            <a:chExt cx="1130" cy="237"/>
          </a:xfrm>
        </p:grpSpPr>
        <p:sp>
          <p:nvSpPr>
            <p:cNvPr id="14352" name="Text Box 21"/>
            <p:cNvSpPr txBox="1">
              <a:spLocks noChangeArrowheads="1"/>
            </p:cNvSpPr>
            <p:nvPr/>
          </p:nvSpPr>
          <p:spPr bwMode="auto">
            <a:xfrm>
              <a:off x="1344" y="2928"/>
              <a:ext cx="698" cy="237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Constantia" pitchFamily="18" charset="0"/>
                </a:rPr>
                <a:t>竞赛注册</a:t>
              </a:r>
            </a:p>
          </p:txBody>
        </p:sp>
        <p:sp>
          <p:nvSpPr>
            <p:cNvPr id="14353" name="Line 23"/>
            <p:cNvSpPr>
              <a:spLocks noChangeShapeType="1"/>
            </p:cNvSpPr>
            <p:nvPr/>
          </p:nvSpPr>
          <p:spPr bwMode="auto">
            <a:xfrm flipH="1" flipV="1">
              <a:off x="912" y="30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2" name="Group 30"/>
          <p:cNvGrpSpPr>
            <a:grpSpLocks/>
          </p:cNvGrpSpPr>
          <p:nvPr/>
        </p:nvGrpSpPr>
        <p:grpSpPr bwMode="auto">
          <a:xfrm>
            <a:off x="1452563" y="4943475"/>
            <a:ext cx="1793875" cy="376238"/>
            <a:chOff x="912" y="2928"/>
            <a:chExt cx="1130" cy="237"/>
          </a:xfrm>
        </p:grpSpPr>
        <p:sp>
          <p:nvSpPr>
            <p:cNvPr id="14350" name="Text Box 31"/>
            <p:cNvSpPr txBox="1">
              <a:spLocks noChangeArrowheads="1"/>
            </p:cNvSpPr>
            <p:nvPr/>
          </p:nvSpPr>
          <p:spPr bwMode="auto">
            <a:xfrm>
              <a:off x="1344" y="2928"/>
              <a:ext cx="698" cy="237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Constantia" pitchFamily="18" charset="0"/>
                </a:rPr>
                <a:t>竞赛说明</a:t>
              </a:r>
            </a:p>
          </p:txBody>
        </p:sp>
        <p:sp>
          <p:nvSpPr>
            <p:cNvPr id="14351" name="Line 32"/>
            <p:cNvSpPr>
              <a:spLocks noChangeShapeType="1"/>
            </p:cNvSpPr>
            <p:nvPr/>
          </p:nvSpPr>
          <p:spPr bwMode="auto">
            <a:xfrm flipH="1" flipV="1">
              <a:off x="912" y="30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3" name="Text Box 34"/>
          <p:cNvSpPr txBox="1">
            <a:spLocks noChangeArrowheads="1"/>
          </p:cNvSpPr>
          <p:nvPr/>
        </p:nvSpPr>
        <p:spPr bwMode="auto">
          <a:xfrm>
            <a:off x="2133600" y="5310188"/>
            <a:ext cx="1752600" cy="376237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onstantia" pitchFamily="18" charset="0"/>
              </a:rPr>
              <a:t>指导教师登录</a:t>
            </a:r>
          </a:p>
        </p:txBody>
      </p:sp>
      <p:sp>
        <p:nvSpPr>
          <p:cNvPr id="14344" name="Line 35"/>
          <p:cNvSpPr>
            <a:spLocks noChangeShapeType="1"/>
          </p:cNvSpPr>
          <p:nvPr/>
        </p:nvSpPr>
        <p:spPr bwMode="auto">
          <a:xfrm flipH="1">
            <a:off x="1447800" y="5468938"/>
            <a:ext cx="685800" cy="7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Text Box 38"/>
          <p:cNvSpPr txBox="1">
            <a:spLocks noChangeArrowheads="1"/>
          </p:cNvSpPr>
          <p:nvPr/>
        </p:nvSpPr>
        <p:spPr bwMode="auto">
          <a:xfrm>
            <a:off x="2143125" y="5653088"/>
            <a:ext cx="2886075" cy="376237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onstantia" pitchFamily="18" charset="0"/>
              </a:rPr>
              <a:t>历年竞赛（题目</a:t>
            </a:r>
            <a:r>
              <a:rPr lang="en-US" altLang="zh-CN">
                <a:latin typeface="Constantia" pitchFamily="18" charset="0"/>
              </a:rPr>
              <a:t>&amp;</a:t>
            </a:r>
            <a:r>
              <a:rPr lang="zh-CN" altLang="en-US">
                <a:latin typeface="Constantia" pitchFamily="18" charset="0"/>
              </a:rPr>
              <a:t>获奖名单）</a:t>
            </a:r>
          </a:p>
        </p:txBody>
      </p:sp>
      <p:sp>
        <p:nvSpPr>
          <p:cNvPr id="14346" name="Line 39"/>
          <p:cNvSpPr>
            <a:spLocks noChangeShapeType="1"/>
          </p:cNvSpPr>
          <p:nvPr/>
        </p:nvSpPr>
        <p:spPr bwMode="auto">
          <a:xfrm flipH="1" flipV="1">
            <a:off x="1457325" y="57816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7" name="Group 43"/>
          <p:cNvGrpSpPr>
            <a:grpSpLocks/>
          </p:cNvGrpSpPr>
          <p:nvPr/>
        </p:nvGrpSpPr>
        <p:grpSpPr bwMode="auto">
          <a:xfrm>
            <a:off x="1447800" y="4191000"/>
            <a:ext cx="2971800" cy="376238"/>
            <a:chOff x="912" y="2652"/>
            <a:chExt cx="1872" cy="237"/>
          </a:xfrm>
        </p:grpSpPr>
        <p:sp>
          <p:nvSpPr>
            <p:cNvPr id="14348" name="Text Box 41"/>
            <p:cNvSpPr txBox="1">
              <a:spLocks noChangeArrowheads="1"/>
            </p:cNvSpPr>
            <p:nvPr/>
          </p:nvSpPr>
          <p:spPr bwMode="auto">
            <a:xfrm>
              <a:off x="1344" y="2652"/>
              <a:ext cx="1440" cy="237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Constantia" pitchFamily="18" charset="0"/>
                </a:rPr>
                <a:t>赛题发布</a:t>
              </a:r>
              <a:r>
                <a:rPr lang="en-US" altLang="zh-CN" dirty="0">
                  <a:latin typeface="Constantia" pitchFamily="18" charset="0"/>
                </a:rPr>
                <a:t>&amp;</a:t>
              </a:r>
              <a:r>
                <a:rPr lang="zh-CN" altLang="en-US" dirty="0">
                  <a:latin typeface="Constantia" pitchFamily="18" charset="0"/>
                </a:rPr>
                <a:t>获奖发布</a:t>
              </a:r>
            </a:p>
          </p:txBody>
        </p:sp>
        <p:sp>
          <p:nvSpPr>
            <p:cNvPr id="14349" name="Line 42"/>
            <p:cNvSpPr>
              <a:spLocks noChangeShapeType="1"/>
            </p:cNvSpPr>
            <p:nvPr/>
          </p:nvSpPr>
          <p:spPr bwMode="auto">
            <a:xfrm flipH="1">
              <a:off x="912" y="2784"/>
              <a:ext cx="425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160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5364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934200" y="3048000"/>
            <a:ext cx="1752600" cy="1892300"/>
          </a:xfrm>
          <a:prstGeom prst="rect">
            <a:avLst/>
          </a:prstGeom>
          <a:solidFill>
            <a:srgbClr val="00FFFF"/>
          </a:solidFill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latin typeface="Constantia" pitchFamily="18" charset="0"/>
              </a:rPr>
              <a:t>指导教师用户名密码登录</a:t>
            </a:r>
            <a:endParaRPr lang="en-US" altLang="zh-CN">
              <a:latin typeface="Constantia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Constantia" pitchFamily="18" charset="0"/>
              </a:rPr>
              <a:t>(</a:t>
            </a:r>
            <a:r>
              <a:rPr lang="zh-CN" altLang="en-US">
                <a:latin typeface="Constantia" pitchFamily="18" charset="0"/>
              </a:rPr>
              <a:t>赛前，我会将各组对应的用户名密码公布给大家</a:t>
            </a:r>
            <a:r>
              <a:rPr lang="en-US" altLang="zh-CN">
                <a:latin typeface="Constantia" pitchFamily="18" charset="0"/>
              </a:rPr>
              <a:t>)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 flipH="1">
            <a:off x="6477000" y="3200400"/>
            <a:ext cx="457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6934200" y="3505200"/>
            <a:ext cx="1905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美赛报名和参赛系统介绍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4000" dirty="0"/>
          </a:p>
          <a:p>
            <a:r>
              <a:rPr lang="en-US" altLang="zh-CN" sz="4000" dirty="0" smtClean="0"/>
              <a:t>1.</a:t>
            </a:r>
            <a:r>
              <a:rPr lang="zh-CN" altLang="en-US" sz="4000" dirty="0" smtClean="0"/>
              <a:t>如何报名（简单了解）</a:t>
            </a:r>
            <a:endParaRPr lang="en-US" altLang="zh-CN" sz="4000" dirty="0" smtClean="0"/>
          </a:p>
          <a:p>
            <a:r>
              <a:rPr lang="en-US" altLang="zh-CN" sz="4000" dirty="0" smtClean="0"/>
              <a:t>2.</a:t>
            </a:r>
            <a:r>
              <a:rPr lang="zh-CN" altLang="en-US" sz="4000" dirty="0" smtClean="0"/>
              <a:t>参赛系统使用（仔细注意）</a:t>
            </a:r>
            <a:endParaRPr lang="en-US" altLang="zh-CN" sz="4000" dirty="0" smtClean="0"/>
          </a:p>
          <a:p>
            <a:r>
              <a:rPr lang="en-US" altLang="zh-CN" sz="4000" dirty="0" smtClean="0"/>
              <a:t>3.</a:t>
            </a:r>
            <a:r>
              <a:rPr lang="zh-CN" altLang="en-US" sz="4000" dirty="0" smtClean="0"/>
              <a:t>竞赛报名号分发（仔细注意）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网址</a:t>
            </a:r>
            <a:r>
              <a:rPr lang="en-US" altLang="zh-CN" sz="4000" dirty="0" smtClean="0"/>
              <a:t>www.comap.com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5100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772400" y="2057400"/>
            <a:ext cx="1066800" cy="2862322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Constantia" pitchFamily="18" charset="0"/>
              </a:rPr>
              <a:t>每个指导教师</a:t>
            </a:r>
            <a:r>
              <a:rPr lang="en-US" altLang="zh-CN" dirty="0" smtClean="0">
                <a:latin typeface="Constantia" pitchFamily="18" charset="0"/>
              </a:rPr>
              <a:t>id</a:t>
            </a:r>
            <a:r>
              <a:rPr lang="zh-CN" altLang="en-US" dirty="0" smtClean="0">
                <a:latin typeface="Constantia" pitchFamily="18" charset="0"/>
              </a:rPr>
              <a:t>可以指导多个</a:t>
            </a:r>
            <a:r>
              <a:rPr lang="zh-CN" altLang="en-US" dirty="0">
                <a:latin typeface="Constantia" pitchFamily="18" charset="0"/>
              </a:rPr>
              <a:t>参赛</a:t>
            </a:r>
            <a:r>
              <a:rPr lang="zh-CN" altLang="en-US" dirty="0" smtClean="0">
                <a:latin typeface="Constantia" pitchFamily="18" charset="0"/>
              </a:rPr>
              <a:t>队</a:t>
            </a:r>
            <a:endParaRPr lang="en-US" altLang="zh-CN" dirty="0" smtClean="0">
              <a:latin typeface="Constantia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latin typeface="Constantia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F0000"/>
                </a:solidFill>
                <a:latin typeface="Constantia" pitchFamily="18" charset="0"/>
              </a:rPr>
              <a:t>请认准自己的组！！！</a:t>
            </a:r>
            <a:endParaRPr lang="zh-CN" altLang="en-US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H="1">
            <a:off x="4267200" y="2133600"/>
            <a:ext cx="3429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H="1">
            <a:off x="4114800" y="2362200"/>
            <a:ext cx="3581400" cy="335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7620000" y="1295400"/>
            <a:ext cx="1295400" cy="366713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latin typeface="Constantia" pitchFamily="18" charset="0"/>
                <a:hlinkClick r:id="rId4" action="ppaction://hlinksldjump"/>
              </a:rPr>
              <a:t>编辑信息</a:t>
            </a:r>
            <a:endParaRPr lang="zh-CN" altLang="en-US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44000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6096000" y="2590800"/>
            <a:ext cx="2286000" cy="914400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基本不用改动，除非明显拼写错误</a:t>
            </a:r>
            <a:endParaRPr lang="en-US" altLang="zh-CN">
              <a:latin typeface="Constantia" pitchFamily="18" charset="0"/>
            </a:endParaRPr>
          </a:p>
          <a:p>
            <a:pPr algn="ctr"/>
            <a:endParaRPr lang="en-US" altLang="zh-CN">
              <a:latin typeface="Constantia" pitchFamily="18" charset="0"/>
            </a:endParaRPr>
          </a:p>
          <a:p>
            <a:pPr algn="ctr"/>
            <a:endParaRPr lang="en-US" altLang="zh-CN">
              <a:latin typeface="Constantia" pitchFamily="18" charset="0"/>
            </a:endParaRPr>
          </a:p>
          <a:p>
            <a:pPr algn="ctr"/>
            <a:r>
              <a:rPr lang="zh-CN" altLang="en-US">
                <a:latin typeface="Constantia" pitchFamily="18" charset="0"/>
              </a:rPr>
              <a:t>（这个是学校交报名费时已经填写好的</a:t>
            </a:r>
            <a:r>
              <a:rPr lang="en-US" altLang="zh-CN">
                <a:latin typeface="Constantia" pitchFamily="18" charset="0"/>
              </a:rPr>
              <a:t>-</a:t>
            </a:r>
            <a:r>
              <a:rPr lang="zh-CN" altLang="en-US" b="1">
                <a:solidFill>
                  <a:srgbClr val="FF0000"/>
                </a:solidFill>
                <a:latin typeface="Constantia" pitchFamily="18" charset="0"/>
              </a:rPr>
              <a:t>指导教师姓名不认识也不要改！</a:t>
            </a:r>
            <a:r>
              <a:rPr lang="zh-CN" altLang="en-US">
                <a:latin typeface="Constantia" pitchFamily="18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935163"/>
            <a:ext cx="8784976" cy="4302149"/>
          </a:xfrm>
        </p:spPr>
        <p:txBody>
          <a:bodyPr/>
          <a:lstStyle/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b="1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注意前两项（队员信息和确认）最好在竞赛前就完成！！！！</a:t>
            </a:r>
            <a:endParaRPr lang="zh-CN" altLang="zh-CN" b="1" dirty="0" smtClean="0">
              <a:solidFill>
                <a:srgbClr val="FF0000"/>
              </a:solidFill>
            </a:endParaRPr>
          </a:p>
        </p:txBody>
      </p:sp>
      <p:pic>
        <p:nvPicPr>
          <p:cNvPr id="18436" name="Picture 4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8459"/>
            <a:ext cx="9144000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" y="561975"/>
            <a:ext cx="96774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AutoShape 6"/>
          <p:cNvSpPr>
            <a:spLocks/>
          </p:cNvSpPr>
          <p:nvPr/>
        </p:nvSpPr>
        <p:spPr bwMode="auto">
          <a:xfrm>
            <a:off x="7924800" y="14859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68750"/>
              <a:gd name="adj4" fmla="val -3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  <a:hlinkClick r:id="rId4" action="ppaction://hlinksldjump"/>
              </a:rPr>
              <a:t>队员信息</a:t>
            </a:r>
            <a:r>
              <a:rPr lang="en-US" altLang="zh-CN">
                <a:latin typeface="Constantia" pitchFamily="18" charset="0"/>
                <a:hlinkClick r:id="rId4" action="ppaction://hlinksldjump"/>
              </a:rPr>
              <a:t>3</a:t>
            </a:r>
            <a:r>
              <a:rPr lang="zh-CN" altLang="en-US">
                <a:latin typeface="Constantia" pitchFamily="18" charset="0"/>
                <a:hlinkClick r:id="rId4" action="ppaction://hlinksldjump"/>
              </a:rPr>
              <a:t>人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19462" name="AutoShape 7"/>
          <p:cNvSpPr>
            <a:spLocks/>
          </p:cNvSpPr>
          <p:nvPr/>
        </p:nvSpPr>
        <p:spPr bwMode="auto">
          <a:xfrm>
            <a:off x="7924800" y="24003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56250"/>
              <a:gd name="adj4" fmla="val -3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确认队员信息</a:t>
            </a:r>
          </a:p>
        </p:txBody>
      </p:sp>
      <p:sp>
        <p:nvSpPr>
          <p:cNvPr id="19463" name="AutoShape 10"/>
          <p:cNvSpPr>
            <a:spLocks/>
          </p:cNvSpPr>
          <p:nvPr/>
        </p:nvSpPr>
        <p:spPr bwMode="auto">
          <a:xfrm>
            <a:off x="7924800" y="3162300"/>
            <a:ext cx="1219200" cy="647700"/>
          </a:xfrm>
          <a:prstGeom prst="borderCallout1">
            <a:avLst>
              <a:gd name="adj1" fmla="val 17648"/>
              <a:gd name="adj2" fmla="val -6250"/>
              <a:gd name="adj3" fmla="val 88236"/>
              <a:gd name="adj4" fmla="val -3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  <a:hlinkClick r:id="rId5" action="ppaction://hlinksldjump"/>
              </a:rPr>
              <a:t>选择题目</a:t>
            </a:r>
            <a:r>
              <a:rPr lang="en-US" altLang="zh-CN">
                <a:latin typeface="Constantia" pitchFamily="18" charset="0"/>
                <a:hlinkClick r:id="rId5" action="ppaction://hlinksldjump"/>
              </a:rPr>
              <a:t>a</a:t>
            </a:r>
            <a:r>
              <a:rPr lang="zh-CN" altLang="en-US">
                <a:latin typeface="Constantia" pitchFamily="18" charset="0"/>
                <a:hlinkClick r:id="rId5" action="ppaction://hlinksldjump"/>
              </a:rPr>
              <a:t>、</a:t>
            </a:r>
            <a:r>
              <a:rPr lang="en-US" altLang="zh-CN">
                <a:latin typeface="Constantia" pitchFamily="18" charset="0"/>
                <a:hlinkClick r:id="rId5" action="ppaction://hlinksldjump"/>
              </a:rPr>
              <a:t>b</a:t>
            </a:r>
            <a:r>
              <a:rPr lang="zh-CN" altLang="en-US">
                <a:latin typeface="Constantia" pitchFamily="18" charset="0"/>
                <a:hlinkClick r:id="rId5" action="ppaction://hlinksldjump"/>
              </a:rPr>
              <a:t>、</a:t>
            </a:r>
            <a:r>
              <a:rPr lang="en-US" altLang="zh-CN">
                <a:latin typeface="Constantia" pitchFamily="18" charset="0"/>
                <a:hlinkClick r:id="rId5" action="ppaction://hlinksldjump"/>
              </a:rPr>
              <a:t>c</a:t>
            </a:r>
            <a:endParaRPr lang="en-US" altLang="zh-CN">
              <a:latin typeface="Constantia" pitchFamily="18" charset="0"/>
            </a:endParaRPr>
          </a:p>
        </p:txBody>
      </p:sp>
      <p:sp>
        <p:nvSpPr>
          <p:cNvPr id="19464" name="AutoShape 15"/>
          <p:cNvSpPr>
            <a:spLocks/>
          </p:cNvSpPr>
          <p:nvPr/>
        </p:nvSpPr>
        <p:spPr bwMode="auto">
          <a:xfrm>
            <a:off x="1219200" y="1828800"/>
            <a:ext cx="1143000" cy="1409700"/>
          </a:xfrm>
          <a:prstGeom prst="borderCallout1">
            <a:avLst>
              <a:gd name="adj1" fmla="val 8106"/>
              <a:gd name="adj2" fmla="val 106667"/>
              <a:gd name="adj3" fmla="val 91894"/>
              <a:gd name="adj4" fmla="val 1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以下内容需要开赛后才可改动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AutoShape 5"/>
          <p:cNvSpPr>
            <a:spLocks/>
          </p:cNvSpPr>
          <p:nvPr/>
        </p:nvSpPr>
        <p:spPr bwMode="auto">
          <a:xfrm>
            <a:off x="7848600" y="2781300"/>
            <a:ext cx="914400" cy="876300"/>
          </a:xfrm>
          <a:prstGeom prst="borderCallout1">
            <a:avLst>
              <a:gd name="adj1" fmla="val 13042"/>
              <a:gd name="adj2" fmla="val -8333"/>
              <a:gd name="adj3" fmla="val 47824"/>
              <a:gd name="adj4" fmla="val -2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首次填写队员姓名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" y="561975"/>
            <a:ext cx="96774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AutoShape 5"/>
          <p:cNvSpPr>
            <a:spLocks/>
          </p:cNvSpPr>
          <p:nvPr/>
        </p:nvSpPr>
        <p:spPr bwMode="auto">
          <a:xfrm>
            <a:off x="7772400" y="42291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-131250"/>
              <a:gd name="adj4" fmla="val -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男女</a:t>
            </a:r>
          </a:p>
          <a:p>
            <a:pPr algn="ctr"/>
            <a:r>
              <a:rPr lang="en-US" altLang="zh-CN">
                <a:latin typeface="Constantia" pitchFamily="18" charset="0"/>
              </a:rPr>
              <a:t>F or M</a:t>
            </a:r>
          </a:p>
        </p:txBody>
      </p:sp>
      <p:sp>
        <p:nvSpPr>
          <p:cNvPr id="21510" name="AutoShape 6"/>
          <p:cNvSpPr>
            <a:spLocks/>
          </p:cNvSpPr>
          <p:nvPr/>
        </p:nvSpPr>
        <p:spPr bwMode="auto">
          <a:xfrm>
            <a:off x="3276600" y="4686300"/>
            <a:ext cx="3048000" cy="723900"/>
          </a:xfrm>
          <a:prstGeom prst="borderCallout1">
            <a:avLst>
              <a:gd name="adj1" fmla="val 15792"/>
              <a:gd name="adj2" fmla="val -2500"/>
              <a:gd name="adj3" fmla="val -173685"/>
              <a:gd name="adj4" fmla="val -2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姓名填写，姓在前还是名在前，自己习惯决定。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2409825"/>
            <a:ext cx="52292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AutoShape 5"/>
          <p:cNvSpPr>
            <a:spLocks/>
          </p:cNvSpPr>
          <p:nvPr/>
        </p:nvSpPr>
        <p:spPr bwMode="auto">
          <a:xfrm>
            <a:off x="1676400" y="2933700"/>
            <a:ext cx="1143000" cy="647700"/>
          </a:xfrm>
          <a:prstGeom prst="borderCallout1">
            <a:avLst>
              <a:gd name="adj1" fmla="val 17648"/>
              <a:gd name="adj2" fmla="val 106667"/>
              <a:gd name="adj3" fmla="val 100000"/>
              <a:gd name="adj4" fmla="val 18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完成一个人信息</a:t>
            </a:r>
          </a:p>
        </p:txBody>
      </p:sp>
      <p:sp>
        <p:nvSpPr>
          <p:cNvPr id="22534" name="AutoShape 6"/>
          <p:cNvSpPr>
            <a:spLocks/>
          </p:cNvSpPr>
          <p:nvPr/>
        </p:nvSpPr>
        <p:spPr bwMode="auto">
          <a:xfrm>
            <a:off x="1295400" y="4229100"/>
            <a:ext cx="1447800" cy="609600"/>
          </a:xfrm>
          <a:prstGeom prst="borderCallout1">
            <a:avLst>
              <a:gd name="adj1" fmla="val 18750"/>
              <a:gd name="adj2" fmla="val 105264"/>
              <a:gd name="adj3" fmla="val -68750"/>
              <a:gd name="adj4" fmla="val 1631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添加新的成员（共三人）</a:t>
            </a:r>
          </a:p>
        </p:txBody>
      </p:sp>
      <p:sp>
        <p:nvSpPr>
          <p:cNvPr id="22535" name="AutoShape 6"/>
          <p:cNvSpPr>
            <a:spLocks/>
          </p:cNvSpPr>
          <p:nvPr/>
        </p:nvSpPr>
        <p:spPr bwMode="auto">
          <a:xfrm>
            <a:off x="1676400" y="4991100"/>
            <a:ext cx="2019300" cy="741363"/>
          </a:xfrm>
          <a:prstGeom prst="borderCallout1">
            <a:avLst>
              <a:gd name="adj1" fmla="val 18750"/>
              <a:gd name="adj2" fmla="val 105264"/>
              <a:gd name="adj3" fmla="val -149843"/>
              <a:gd name="adj4" fmla="val 1053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谁在前没关系，竞赛成果不排序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" y="561975"/>
            <a:ext cx="96774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533400"/>
            <a:ext cx="96774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AutoShape 6"/>
          <p:cNvSpPr>
            <a:spLocks/>
          </p:cNvSpPr>
          <p:nvPr/>
        </p:nvSpPr>
        <p:spPr bwMode="auto">
          <a:xfrm>
            <a:off x="609600" y="2971800"/>
            <a:ext cx="1219200" cy="838200"/>
          </a:xfrm>
          <a:prstGeom prst="borderCallout1">
            <a:avLst>
              <a:gd name="adj1" fmla="val 13634"/>
              <a:gd name="adj2" fmla="val 106250"/>
              <a:gd name="adj3" fmla="val 136366"/>
              <a:gd name="adj4" fmla="val 1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完成一项前面有一个小勾</a:t>
            </a:r>
          </a:p>
        </p:txBody>
      </p:sp>
      <p:sp>
        <p:nvSpPr>
          <p:cNvPr id="24582" name="AutoShape 7"/>
          <p:cNvSpPr>
            <a:spLocks/>
          </p:cNvSpPr>
          <p:nvPr/>
        </p:nvSpPr>
        <p:spPr bwMode="auto">
          <a:xfrm>
            <a:off x="7848600" y="4076700"/>
            <a:ext cx="1143000" cy="1104900"/>
          </a:xfrm>
          <a:prstGeom prst="borderCallout1">
            <a:avLst>
              <a:gd name="adj1" fmla="val 10343"/>
              <a:gd name="adj2" fmla="val -6667"/>
              <a:gd name="adj3" fmla="val 31032"/>
              <a:gd name="adj4" fmla="val -24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确认身份信息，要仔细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" y="561975"/>
            <a:ext cx="96774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" y="561975"/>
            <a:ext cx="96774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AutoShape 6"/>
          <p:cNvSpPr>
            <a:spLocks/>
          </p:cNvSpPr>
          <p:nvPr/>
        </p:nvSpPr>
        <p:spPr bwMode="auto">
          <a:xfrm>
            <a:off x="7696200" y="4038600"/>
            <a:ext cx="1447800" cy="1219200"/>
          </a:xfrm>
          <a:prstGeom prst="borderCallout1">
            <a:avLst>
              <a:gd name="adj1" fmla="val 9375"/>
              <a:gd name="adj2" fmla="val -5264"/>
              <a:gd name="adj3" fmla="val 25000"/>
              <a:gd name="adj4" fmla="val -15789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教师姓名</a:t>
            </a:r>
            <a:r>
              <a:rPr lang="zh-CN" altLang="en-US">
                <a:solidFill>
                  <a:srgbClr val="FF0000"/>
                </a:solidFill>
                <a:latin typeface="Constantia" pitchFamily="18" charset="0"/>
              </a:rPr>
              <a:t>不用</a:t>
            </a:r>
            <a:r>
              <a:rPr lang="zh-CN" altLang="en-US">
                <a:latin typeface="Constantia" pitchFamily="18" charset="0"/>
              </a:rPr>
              <a:t>核对，其它要注意看看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http://www.comap.com/</a:t>
            </a:r>
          </a:p>
        </p:txBody>
      </p:sp>
      <p:pic>
        <p:nvPicPr>
          <p:cNvPr id="13315" name="Picture 4" descr="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219200"/>
            <a:ext cx="7924800" cy="4965700"/>
          </a:xfrm>
        </p:spPr>
      </p:pic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5638800" y="2590800"/>
            <a:ext cx="1108075" cy="376238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onstantia" pitchFamily="18" charset="0"/>
              </a:rPr>
              <a:t>点击进入</a:t>
            </a:r>
          </a:p>
        </p:txBody>
      </p:sp>
      <p:sp>
        <p:nvSpPr>
          <p:cNvPr id="13317" name="Line 11"/>
          <p:cNvSpPr>
            <a:spLocks noChangeShapeType="1"/>
          </p:cNvSpPr>
          <p:nvPr/>
        </p:nvSpPr>
        <p:spPr bwMode="auto">
          <a:xfrm flipH="1" flipV="1">
            <a:off x="4800600" y="2209800"/>
            <a:ext cx="838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AutoShape 5"/>
          <p:cNvSpPr>
            <a:spLocks/>
          </p:cNvSpPr>
          <p:nvPr/>
        </p:nvSpPr>
        <p:spPr bwMode="auto">
          <a:xfrm>
            <a:off x="7772400" y="21717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31250"/>
              <a:gd name="adj4" fmla="val -1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非竞赛期间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392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AutoShape 6"/>
          <p:cNvSpPr>
            <a:spLocks/>
          </p:cNvSpPr>
          <p:nvPr/>
        </p:nvSpPr>
        <p:spPr bwMode="auto">
          <a:xfrm>
            <a:off x="7391400" y="3619500"/>
            <a:ext cx="1219200" cy="609600"/>
          </a:xfrm>
          <a:prstGeom prst="borderCallout1">
            <a:avLst>
              <a:gd name="adj1" fmla="val 18750"/>
              <a:gd name="adj2" fmla="val -6250"/>
              <a:gd name="adj3" fmla="val 68750"/>
              <a:gd name="adj4" fmla="val -118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赛题公布</a:t>
            </a:r>
          </a:p>
          <a:p>
            <a:pPr algn="ctr"/>
            <a:r>
              <a:rPr lang="zh-CN" altLang="en-US">
                <a:latin typeface="Constantia" pitchFamily="18" charset="0"/>
              </a:rPr>
              <a:t>点击进入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88011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AutoShape 6"/>
          <p:cNvSpPr>
            <a:spLocks/>
          </p:cNvSpPr>
          <p:nvPr/>
        </p:nvSpPr>
        <p:spPr bwMode="auto">
          <a:xfrm>
            <a:off x="7239000" y="1638300"/>
            <a:ext cx="1143000" cy="1866900"/>
          </a:xfrm>
          <a:prstGeom prst="borderCallout1">
            <a:avLst>
              <a:gd name="adj1" fmla="val 6120"/>
              <a:gd name="adj2" fmla="val -6667"/>
              <a:gd name="adj3" fmla="val 14287"/>
              <a:gd name="adj4" fmla="val -10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竞赛要求，结束前</a:t>
            </a:r>
            <a:r>
              <a:rPr lang="en-US" altLang="zh-CN">
                <a:latin typeface="Constantia" pitchFamily="18" charset="0"/>
              </a:rPr>
              <a:t>Email</a:t>
            </a:r>
            <a:r>
              <a:rPr lang="zh-CN" altLang="en-US">
                <a:latin typeface="Constantia" pitchFamily="18" charset="0"/>
              </a:rPr>
              <a:t>答案到此地址</a:t>
            </a:r>
          </a:p>
        </p:txBody>
      </p:sp>
      <p:sp>
        <p:nvSpPr>
          <p:cNvPr id="28678" name="AutoShape 7"/>
          <p:cNvSpPr>
            <a:spLocks/>
          </p:cNvSpPr>
          <p:nvPr/>
        </p:nvSpPr>
        <p:spPr bwMode="auto">
          <a:xfrm>
            <a:off x="7391400" y="43053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-118750"/>
              <a:gd name="adj4" fmla="val -19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latin typeface="Constantia" pitchFamily="18" charset="0"/>
              </a:rPr>
              <a:t>A</a:t>
            </a:r>
            <a:r>
              <a:rPr lang="zh-CN" altLang="en-US">
                <a:latin typeface="Constantia" pitchFamily="18" charset="0"/>
              </a:rPr>
              <a:t>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AutoShape 5"/>
          <p:cNvSpPr>
            <a:spLocks/>
          </p:cNvSpPr>
          <p:nvPr/>
        </p:nvSpPr>
        <p:spPr bwMode="auto">
          <a:xfrm>
            <a:off x="7848600" y="3619500"/>
            <a:ext cx="1295400" cy="1333500"/>
          </a:xfrm>
          <a:prstGeom prst="borderCallout1">
            <a:avLst>
              <a:gd name="adj1" fmla="val 8569"/>
              <a:gd name="adj2" fmla="val -5884"/>
              <a:gd name="adj3" fmla="val 14287"/>
              <a:gd name="adj4" fmla="val -1823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latin typeface="Constantia" pitchFamily="18" charset="0"/>
              </a:rPr>
              <a:t>C</a:t>
            </a:r>
            <a:r>
              <a:rPr lang="zh-CN" altLang="en-US">
                <a:latin typeface="Constantia" pitchFamily="18" charset="0"/>
              </a:rPr>
              <a:t>题一般是一个</a:t>
            </a:r>
            <a:r>
              <a:rPr lang="en-US" altLang="zh-CN">
                <a:latin typeface="Constantia" pitchFamily="18" charset="0"/>
              </a:rPr>
              <a:t>pdf</a:t>
            </a:r>
            <a:r>
              <a:rPr lang="zh-CN" altLang="en-US">
                <a:latin typeface="Constantia" pitchFamily="18" charset="0"/>
              </a:rPr>
              <a:t>文件，下载后看到</a:t>
            </a:r>
          </a:p>
        </p:txBody>
      </p:sp>
      <p:sp>
        <p:nvSpPr>
          <p:cNvPr id="29702" name="AutoShape 6"/>
          <p:cNvSpPr>
            <a:spLocks/>
          </p:cNvSpPr>
          <p:nvPr/>
        </p:nvSpPr>
        <p:spPr bwMode="auto">
          <a:xfrm>
            <a:off x="8001000" y="15621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31250"/>
              <a:gd name="adj4" fmla="val -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latin typeface="Constantia" pitchFamily="18" charset="0"/>
              </a:rPr>
              <a:t>B</a:t>
            </a:r>
            <a:r>
              <a:rPr lang="zh-CN" altLang="en-US">
                <a:latin typeface="Constantia" pitchFamily="18" charset="0"/>
              </a:rPr>
              <a:t>题</a:t>
            </a:r>
          </a:p>
        </p:txBody>
      </p:sp>
      <p:sp>
        <p:nvSpPr>
          <p:cNvPr id="29703" name="AutoShape 7"/>
          <p:cNvSpPr>
            <a:spLocks/>
          </p:cNvSpPr>
          <p:nvPr/>
        </p:nvSpPr>
        <p:spPr bwMode="auto">
          <a:xfrm>
            <a:off x="0" y="4724400"/>
            <a:ext cx="914400" cy="914400"/>
          </a:xfrm>
          <a:prstGeom prst="borderCallout1">
            <a:avLst>
              <a:gd name="adj1" fmla="val 12500"/>
              <a:gd name="adj2" fmla="val 108333"/>
              <a:gd name="adj3" fmla="val 33333"/>
              <a:gd name="adj4" fmla="val 3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下载</a:t>
            </a:r>
            <a:r>
              <a:rPr lang="en-US" altLang="zh-CN">
                <a:latin typeface="Constantia" pitchFamily="18" charset="0"/>
              </a:rPr>
              <a:t>pdf</a:t>
            </a:r>
            <a:r>
              <a:rPr lang="zh-CN" altLang="en-US">
                <a:latin typeface="Constantia" pitchFamily="18" charset="0"/>
              </a:rPr>
              <a:t>阅读器</a:t>
            </a:r>
          </a:p>
        </p:txBody>
      </p:sp>
      <p:sp>
        <p:nvSpPr>
          <p:cNvPr id="29704" name="AutoShape 8"/>
          <p:cNvSpPr>
            <a:spLocks/>
          </p:cNvSpPr>
          <p:nvPr/>
        </p:nvSpPr>
        <p:spPr bwMode="auto">
          <a:xfrm>
            <a:off x="8001000" y="53721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3750"/>
              <a:gd name="adj4" fmla="val -1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latin typeface="Constantia" pitchFamily="18" charset="0"/>
              </a:rPr>
              <a:t>C</a:t>
            </a:r>
            <a:r>
              <a:rPr lang="zh-CN" altLang="en-US">
                <a:latin typeface="Constantia" pitchFamily="18" charset="0"/>
              </a:rPr>
              <a:t>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AutoShape 5"/>
          <p:cNvSpPr>
            <a:spLocks/>
          </p:cNvSpPr>
          <p:nvPr/>
        </p:nvSpPr>
        <p:spPr bwMode="auto">
          <a:xfrm>
            <a:off x="7467600" y="27051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3750"/>
              <a:gd name="adj4" fmla="val -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latin typeface="Constantia" pitchFamily="18" charset="0"/>
              </a:rPr>
              <a:t>C</a:t>
            </a:r>
            <a:r>
              <a:rPr lang="zh-CN" altLang="en-US">
                <a:latin typeface="Constantia" pitchFamily="18" charset="0"/>
              </a:rPr>
              <a:t>题</a:t>
            </a:r>
          </a:p>
          <a:p>
            <a:pPr algn="ctr"/>
            <a:endParaRPr lang="en-US" altLang="zh-CN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AutoShape 5"/>
          <p:cNvSpPr>
            <a:spLocks/>
          </p:cNvSpPr>
          <p:nvPr/>
        </p:nvSpPr>
        <p:spPr bwMode="auto">
          <a:xfrm>
            <a:off x="7239000" y="30099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1250"/>
              <a:gd name="adj4" fmla="val -30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选题</a:t>
            </a:r>
          </a:p>
        </p:txBody>
      </p:sp>
      <p:sp>
        <p:nvSpPr>
          <p:cNvPr id="31750" name="AutoShape 6"/>
          <p:cNvSpPr>
            <a:spLocks/>
          </p:cNvSpPr>
          <p:nvPr/>
        </p:nvSpPr>
        <p:spPr bwMode="auto">
          <a:xfrm>
            <a:off x="7620000" y="5219700"/>
            <a:ext cx="990600" cy="1181100"/>
          </a:xfrm>
          <a:prstGeom prst="borderCallout1">
            <a:avLst>
              <a:gd name="adj1" fmla="val 9676"/>
              <a:gd name="adj2" fmla="val -7694"/>
              <a:gd name="adj3" fmla="val -80644"/>
              <a:gd name="adj4" fmla="val -538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此项为说明，无特别含义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AutoShape 5"/>
          <p:cNvSpPr>
            <a:spLocks/>
          </p:cNvSpPr>
          <p:nvPr/>
        </p:nvSpPr>
        <p:spPr bwMode="auto">
          <a:xfrm>
            <a:off x="7391400" y="17145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56250"/>
              <a:gd name="adj4" fmla="val -2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此组还未选题</a:t>
            </a:r>
          </a:p>
        </p:txBody>
      </p:sp>
      <p:sp>
        <p:nvSpPr>
          <p:cNvPr id="32774" name="AutoShape 6"/>
          <p:cNvSpPr>
            <a:spLocks/>
          </p:cNvSpPr>
          <p:nvPr/>
        </p:nvSpPr>
        <p:spPr bwMode="auto">
          <a:xfrm>
            <a:off x="7772400" y="36957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95574"/>
              <a:gd name="adj4" fmla="val -3576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此组已经选题</a:t>
            </a:r>
          </a:p>
        </p:txBody>
      </p:sp>
      <p:sp>
        <p:nvSpPr>
          <p:cNvPr id="32775" name="AutoShape 7"/>
          <p:cNvSpPr>
            <a:spLocks/>
          </p:cNvSpPr>
          <p:nvPr/>
        </p:nvSpPr>
        <p:spPr bwMode="auto">
          <a:xfrm>
            <a:off x="7772400" y="49149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25259"/>
              <a:gd name="adj4" fmla="val -2908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打印摘要页</a:t>
            </a:r>
          </a:p>
        </p:txBody>
      </p:sp>
      <p:sp>
        <p:nvSpPr>
          <p:cNvPr id="32776" name="AutoShape 8"/>
          <p:cNvSpPr>
            <a:spLocks/>
          </p:cNvSpPr>
          <p:nvPr/>
        </p:nvSpPr>
        <p:spPr bwMode="auto">
          <a:xfrm>
            <a:off x="7696200" y="56769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-81250"/>
              <a:gd name="adj4" fmla="val -3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打印控制页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"/>
            <a:ext cx="8991600" cy="674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AutoShape 5"/>
          <p:cNvSpPr>
            <a:spLocks/>
          </p:cNvSpPr>
          <p:nvPr/>
        </p:nvSpPr>
        <p:spPr bwMode="auto">
          <a:xfrm>
            <a:off x="7696200" y="3467100"/>
            <a:ext cx="914400" cy="1714500"/>
          </a:xfrm>
          <a:prstGeom prst="borderCallout1">
            <a:avLst>
              <a:gd name="adj1" fmla="val 6667"/>
              <a:gd name="adj2" fmla="val -8333"/>
              <a:gd name="adj3" fmla="val 42222"/>
              <a:gd name="adj4" fmla="val -10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点击</a:t>
            </a:r>
            <a:r>
              <a:rPr lang="en-US" altLang="zh-CN">
                <a:latin typeface="Constantia" pitchFamily="18" charset="0"/>
              </a:rPr>
              <a:t>4</a:t>
            </a:r>
            <a:r>
              <a:rPr lang="zh-CN" altLang="en-US">
                <a:latin typeface="Constantia" pitchFamily="18" charset="0"/>
              </a:rPr>
              <a:t>后出现本页，继续点击此处</a:t>
            </a: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7239000" y="5372100"/>
            <a:ext cx="1219200" cy="609600"/>
          </a:xfrm>
          <a:prstGeom prst="borderCallout1">
            <a:avLst>
              <a:gd name="adj1" fmla="val 18750"/>
              <a:gd name="adj2" fmla="val -6250"/>
              <a:gd name="adj3" fmla="val -106250"/>
              <a:gd name="adj4" fmla="val -10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完成本项工作后点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AutoShape 5"/>
          <p:cNvSpPr>
            <a:spLocks/>
          </p:cNvSpPr>
          <p:nvPr/>
        </p:nvSpPr>
        <p:spPr bwMode="auto">
          <a:xfrm>
            <a:off x="5791200" y="2133600"/>
            <a:ext cx="1981200" cy="1752600"/>
          </a:xfrm>
          <a:prstGeom prst="borderCallout1">
            <a:avLst>
              <a:gd name="adj1" fmla="val 6523"/>
              <a:gd name="adj2" fmla="val -3847"/>
              <a:gd name="adj3" fmla="val -100000"/>
              <a:gd name="adj4" fmla="val -2730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Constantia" pitchFamily="18" charset="0"/>
              </a:rPr>
              <a:t>所谓打印，实际上是保存本页后（点击文件，另存为，保存类型“网页，仅</a:t>
            </a:r>
            <a:r>
              <a:rPr lang="en-US" altLang="zh-CN">
                <a:solidFill>
                  <a:srgbClr val="FF0000"/>
                </a:solidFill>
                <a:latin typeface="Constantia" pitchFamily="18" charset="0"/>
              </a:rPr>
              <a:t>html”</a:t>
            </a:r>
            <a:r>
              <a:rPr lang="zh-CN" altLang="en-US">
                <a:solidFill>
                  <a:srgbClr val="FF0000"/>
                </a:solidFill>
                <a:latin typeface="Constantia" pitchFamily="18" charset="0"/>
              </a:rPr>
              <a:t>即可</a:t>
            </a:r>
            <a:r>
              <a:rPr lang="zh-CN" altLang="en-US">
                <a:latin typeface="Constantia" pitchFamily="18" charset="0"/>
              </a:rPr>
              <a:t>）。</a:t>
            </a:r>
            <a:endParaRPr lang="en-US" altLang="zh-CN">
              <a:latin typeface="Constantia" pitchFamily="18" charset="0"/>
            </a:endParaRPr>
          </a:p>
          <a:p>
            <a:pPr algn="ctr"/>
            <a:endParaRPr lang="en-US" altLang="zh-CN">
              <a:latin typeface="Constantia" pitchFamily="18" charset="0"/>
            </a:endParaRPr>
          </a:p>
          <a:p>
            <a:pPr algn="ctr"/>
            <a:endParaRPr lang="zh-CN" altLang="en-US">
              <a:latin typeface="Constantia" pitchFamily="18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685800" y="4991100"/>
            <a:ext cx="2517775" cy="1257300"/>
          </a:xfrm>
          <a:prstGeom prst="borderCallout1">
            <a:avLst>
              <a:gd name="adj1" fmla="val 9093"/>
              <a:gd name="adj2" fmla="val 103569"/>
              <a:gd name="adj3" fmla="val -69699"/>
              <a:gd name="adj4" fmla="val 1107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Constantia" pitchFamily="18" charset="0"/>
              </a:rPr>
              <a:t>每组妥善保存本页！</a:t>
            </a:r>
            <a:r>
              <a:rPr lang="zh-CN" altLang="en-US">
                <a:latin typeface="Constantia" pitchFamily="18" charset="0"/>
              </a:rPr>
              <a:t>待论文真正</a:t>
            </a:r>
            <a:r>
              <a:rPr lang="en-US" altLang="zh-CN">
                <a:latin typeface="Constantia" pitchFamily="18" charset="0"/>
              </a:rPr>
              <a:t>summary</a:t>
            </a:r>
            <a:r>
              <a:rPr lang="zh-CN" altLang="en-US">
                <a:latin typeface="Constantia" pitchFamily="18" charset="0"/>
              </a:rPr>
              <a:t>写好后，用</a:t>
            </a:r>
            <a:r>
              <a:rPr lang="en-US" altLang="zh-CN">
                <a:latin typeface="Constantia" pitchFamily="18" charset="0"/>
              </a:rPr>
              <a:t>word</a:t>
            </a:r>
            <a:r>
              <a:rPr lang="zh-CN" altLang="en-US">
                <a:latin typeface="Constantia" pitchFamily="18" charset="0"/>
              </a:rPr>
              <a:t>打开此文件，粘贴到此处。</a:t>
            </a: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7235825" y="4533900"/>
            <a:ext cx="1603375" cy="982663"/>
          </a:xfrm>
          <a:prstGeom prst="borderCallout1">
            <a:avLst>
              <a:gd name="adj1" fmla="val 18750"/>
              <a:gd name="adj2" fmla="val -8333"/>
              <a:gd name="adj3" fmla="val -44199"/>
              <a:gd name="adj4" fmla="val -1927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细节要求。</a:t>
            </a:r>
            <a:endParaRPr lang="en-US" altLang="zh-CN">
              <a:latin typeface="Constantia" pitchFamily="18" charset="0"/>
            </a:endParaRPr>
          </a:p>
          <a:p>
            <a:pPr algn="ctr"/>
            <a:r>
              <a:rPr lang="zh-CN" altLang="en-US">
                <a:latin typeface="Constantia" pitchFamily="18" charset="0"/>
              </a:rPr>
              <a:t>记得成稿中删除掉！</a:t>
            </a:r>
            <a:endParaRPr lang="en-US" altLang="zh-CN">
              <a:latin typeface="Constantia" pitchFamily="18" charset="0"/>
            </a:endParaRPr>
          </a:p>
          <a:p>
            <a:pPr algn="ctr"/>
            <a:endParaRPr lang="zh-CN" altLang="en-US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AutoShape 5"/>
          <p:cNvSpPr>
            <a:spLocks/>
          </p:cNvSpPr>
          <p:nvPr/>
        </p:nvSpPr>
        <p:spPr bwMode="auto">
          <a:xfrm>
            <a:off x="8153400" y="3543300"/>
            <a:ext cx="990600" cy="1562100"/>
          </a:xfrm>
          <a:prstGeom prst="borderCallout1">
            <a:avLst>
              <a:gd name="adj1" fmla="val 7315"/>
              <a:gd name="adj2" fmla="val -7694"/>
              <a:gd name="adj3" fmla="val 46343"/>
              <a:gd name="adj4" fmla="val -10769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点击</a:t>
            </a:r>
            <a:r>
              <a:rPr lang="en-US" altLang="zh-CN">
                <a:latin typeface="Constantia" pitchFamily="18" charset="0"/>
              </a:rPr>
              <a:t>5</a:t>
            </a:r>
            <a:r>
              <a:rPr lang="zh-CN" altLang="en-US">
                <a:latin typeface="Constantia" pitchFamily="18" charset="0"/>
              </a:rPr>
              <a:t>后出现本页，继续点击此处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4340" name="Picture 20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15400" cy="668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1" name="Group 29"/>
          <p:cNvGrpSpPr>
            <a:grpSpLocks/>
          </p:cNvGrpSpPr>
          <p:nvPr/>
        </p:nvGrpSpPr>
        <p:grpSpPr bwMode="auto">
          <a:xfrm>
            <a:off x="1447800" y="4562475"/>
            <a:ext cx="1793875" cy="376238"/>
            <a:chOff x="912" y="2928"/>
            <a:chExt cx="1130" cy="237"/>
          </a:xfrm>
        </p:grpSpPr>
        <p:sp>
          <p:nvSpPr>
            <p:cNvPr id="14352" name="Text Box 21"/>
            <p:cNvSpPr txBox="1">
              <a:spLocks noChangeArrowheads="1"/>
            </p:cNvSpPr>
            <p:nvPr/>
          </p:nvSpPr>
          <p:spPr bwMode="auto">
            <a:xfrm>
              <a:off x="1344" y="2928"/>
              <a:ext cx="698" cy="237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Constantia" pitchFamily="18" charset="0"/>
                </a:rPr>
                <a:t>竞赛注册</a:t>
              </a:r>
            </a:p>
          </p:txBody>
        </p:sp>
        <p:sp>
          <p:nvSpPr>
            <p:cNvPr id="14353" name="Line 23"/>
            <p:cNvSpPr>
              <a:spLocks noChangeShapeType="1"/>
            </p:cNvSpPr>
            <p:nvPr/>
          </p:nvSpPr>
          <p:spPr bwMode="auto">
            <a:xfrm flipH="1" flipV="1">
              <a:off x="912" y="30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2" name="Group 30"/>
          <p:cNvGrpSpPr>
            <a:grpSpLocks/>
          </p:cNvGrpSpPr>
          <p:nvPr/>
        </p:nvGrpSpPr>
        <p:grpSpPr bwMode="auto">
          <a:xfrm>
            <a:off x="1452563" y="4943475"/>
            <a:ext cx="1793875" cy="376238"/>
            <a:chOff x="912" y="2928"/>
            <a:chExt cx="1130" cy="237"/>
          </a:xfrm>
        </p:grpSpPr>
        <p:sp>
          <p:nvSpPr>
            <p:cNvPr id="14350" name="Text Box 31"/>
            <p:cNvSpPr txBox="1">
              <a:spLocks noChangeArrowheads="1"/>
            </p:cNvSpPr>
            <p:nvPr/>
          </p:nvSpPr>
          <p:spPr bwMode="auto">
            <a:xfrm>
              <a:off x="1344" y="2928"/>
              <a:ext cx="698" cy="237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Constantia" pitchFamily="18" charset="0"/>
                </a:rPr>
                <a:t>竞赛说明</a:t>
              </a:r>
            </a:p>
          </p:txBody>
        </p:sp>
        <p:sp>
          <p:nvSpPr>
            <p:cNvPr id="14351" name="Line 32"/>
            <p:cNvSpPr>
              <a:spLocks noChangeShapeType="1"/>
            </p:cNvSpPr>
            <p:nvPr/>
          </p:nvSpPr>
          <p:spPr bwMode="auto">
            <a:xfrm flipH="1" flipV="1">
              <a:off x="912" y="30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3" name="Text Box 34"/>
          <p:cNvSpPr txBox="1">
            <a:spLocks noChangeArrowheads="1"/>
          </p:cNvSpPr>
          <p:nvPr/>
        </p:nvSpPr>
        <p:spPr bwMode="auto">
          <a:xfrm>
            <a:off x="2133600" y="5310188"/>
            <a:ext cx="1752600" cy="376237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onstantia" pitchFamily="18" charset="0"/>
              </a:rPr>
              <a:t>指导教师登录</a:t>
            </a:r>
          </a:p>
        </p:txBody>
      </p:sp>
      <p:sp>
        <p:nvSpPr>
          <p:cNvPr id="14344" name="Line 35"/>
          <p:cNvSpPr>
            <a:spLocks noChangeShapeType="1"/>
          </p:cNvSpPr>
          <p:nvPr/>
        </p:nvSpPr>
        <p:spPr bwMode="auto">
          <a:xfrm flipH="1">
            <a:off x="1447800" y="5468938"/>
            <a:ext cx="685800" cy="7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Text Box 38"/>
          <p:cNvSpPr txBox="1">
            <a:spLocks noChangeArrowheads="1"/>
          </p:cNvSpPr>
          <p:nvPr/>
        </p:nvSpPr>
        <p:spPr bwMode="auto">
          <a:xfrm>
            <a:off x="2143125" y="5653088"/>
            <a:ext cx="2886075" cy="376237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onstantia" pitchFamily="18" charset="0"/>
              </a:rPr>
              <a:t>历年竞赛（题目</a:t>
            </a:r>
            <a:r>
              <a:rPr lang="en-US" altLang="zh-CN">
                <a:latin typeface="Constantia" pitchFamily="18" charset="0"/>
              </a:rPr>
              <a:t>&amp;</a:t>
            </a:r>
            <a:r>
              <a:rPr lang="zh-CN" altLang="en-US">
                <a:latin typeface="Constantia" pitchFamily="18" charset="0"/>
              </a:rPr>
              <a:t>获奖名单）</a:t>
            </a:r>
          </a:p>
        </p:txBody>
      </p:sp>
      <p:sp>
        <p:nvSpPr>
          <p:cNvPr id="14346" name="Line 39"/>
          <p:cNvSpPr>
            <a:spLocks noChangeShapeType="1"/>
          </p:cNvSpPr>
          <p:nvPr/>
        </p:nvSpPr>
        <p:spPr bwMode="auto">
          <a:xfrm flipH="1" flipV="1">
            <a:off x="1457325" y="57816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7" name="Group 43"/>
          <p:cNvGrpSpPr>
            <a:grpSpLocks/>
          </p:cNvGrpSpPr>
          <p:nvPr/>
        </p:nvGrpSpPr>
        <p:grpSpPr bwMode="auto">
          <a:xfrm>
            <a:off x="1447800" y="4191000"/>
            <a:ext cx="2971800" cy="376238"/>
            <a:chOff x="912" y="2652"/>
            <a:chExt cx="1872" cy="237"/>
          </a:xfrm>
        </p:grpSpPr>
        <p:sp>
          <p:nvSpPr>
            <p:cNvPr id="14348" name="Text Box 41"/>
            <p:cNvSpPr txBox="1">
              <a:spLocks noChangeArrowheads="1"/>
            </p:cNvSpPr>
            <p:nvPr/>
          </p:nvSpPr>
          <p:spPr bwMode="auto">
            <a:xfrm>
              <a:off x="1344" y="2652"/>
              <a:ext cx="1440" cy="237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Constantia" pitchFamily="18" charset="0"/>
                </a:rPr>
                <a:t>赛题发布</a:t>
              </a:r>
              <a:r>
                <a:rPr lang="en-US" altLang="zh-CN" dirty="0">
                  <a:latin typeface="Constantia" pitchFamily="18" charset="0"/>
                </a:rPr>
                <a:t>&amp;</a:t>
              </a:r>
              <a:r>
                <a:rPr lang="zh-CN" altLang="en-US" dirty="0">
                  <a:latin typeface="Constantia" pitchFamily="18" charset="0"/>
                </a:rPr>
                <a:t>获奖发布</a:t>
              </a:r>
            </a:p>
          </p:txBody>
        </p:sp>
        <p:sp>
          <p:nvSpPr>
            <p:cNvPr id="14349" name="Line 42"/>
            <p:cNvSpPr>
              <a:spLocks noChangeShapeType="1"/>
            </p:cNvSpPr>
            <p:nvPr/>
          </p:nvSpPr>
          <p:spPr bwMode="auto">
            <a:xfrm flipH="1">
              <a:off x="912" y="2784"/>
              <a:ext cx="425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AutoShape 5"/>
          <p:cNvSpPr>
            <a:spLocks/>
          </p:cNvSpPr>
          <p:nvPr/>
        </p:nvSpPr>
        <p:spPr bwMode="auto">
          <a:xfrm>
            <a:off x="7239000" y="2286000"/>
            <a:ext cx="1143000" cy="1562100"/>
          </a:xfrm>
          <a:prstGeom prst="borderCallout1">
            <a:avLst>
              <a:gd name="adj1" fmla="val 7315"/>
              <a:gd name="adj2" fmla="val -6667"/>
              <a:gd name="adj3" fmla="val -121949"/>
              <a:gd name="adj4" fmla="val -60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与</a:t>
            </a:r>
            <a:r>
              <a:rPr lang="en-US" altLang="zh-CN">
                <a:latin typeface="Constantia" pitchFamily="18" charset="0"/>
              </a:rPr>
              <a:t>summary sheet</a:t>
            </a:r>
            <a:r>
              <a:rPr lang="zh-CN" altLang="en-US">
                <a:latin typeface="Constantia" pitchFamily="18" charset="0"/>
              </a:rPr>
              <a:t>一样的保存下来。</a:t>
            </a: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7391400" y="40005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-51042"/>
              <a:gd name="adj4" fmla="val -3658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真实性说明</a:t>
            </a:r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>
            <a:off x="685800" y="3810000"/>
            <a:ext cx="1447800" cy="419100"/>
          </a:xfrm>
          <a:prstGeom prst="borderCallout1">
            <a:avLst>
              <a:gd name="adj1" fmla="val 27273"/>
              <a:gd name="adj2" fmla="val -5264"/>
              <a:gd name="adj3" fmla="val -327273"/>
              <a:gd name="adj4" fmla="val -105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组员信息</a:t>
            </a:r>
          </a:p>
        </p:txBody>
      </p:sp>
      <p:sp>
        <p:nvSpPr>
          <p:cNvPr id="36872" name="AutoShape 8"/>
          <p:cNvSpPr>
            <a:spLocks/>
          </p:cNvSpPr>
          <p:nvPr/>
        </p:nvSpPr>
        <p:spPr bwMode="auto">
          <a:xfrm>
            <a:off x="7315200" y="5143500"/>
            <a:ext cx="1828800" cy="1257300"/>
          </a:xfrm>
          <a:prstGeom prst="borderCallout1">
            <a:avLst>
              <a:gd name="adj1" fmla="val 9093"/>
              <a:gd name="adj2" fmla="val -4167"/>
              <a:gd name="adj3" fmla="val -45454"/>
              <a:gd name="adj4" fmla="val -15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本页直接打印后在这里三处分别对应各自签名（英文）</a:t>
            </a:r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auto">
          <a:xfrm>
            <a:off x="6172200" y="457200"/>
            <a:ext cx="2971800" cy="1447800"/>
          </a:xfrm>
          <a:prstGeom prst="cloudCallout">
            <a:avLst>
              <a:gd name="adj1" fmla="val -71954"/>
              <a:gd name="adj2" fmla="val 4681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注意，本页需要在</a:t>
            </a:r>
            <a:r>
              <a:rPr lang="en-US" altLang="zh-CN">
                <a:latin typeface="Constantia" pitchFamily="18" charset="0"/>
              </a:rPr>
              <a:t>word</a:t>
            </a:r>
            <a:r>
              <a:rPr lang="zh-CN" altLang="en-US">
                <a:latin typeface="Constantia" pitchFamily="18" charset="0"/>
              </a:rPr>
              <a:t>中进行</a:t>
            </a:r>
            <a:r>
              <a:rPr lang="zh-CN" altLang="en-US" b="1">
                <a:solidFill>
                  <a:srgbClr val="FF0000"/>
                </a:solidFill>
                <a:latin typeface="Constantia" pitchFamily="18" charset="0"/>
              </a:rPr>
              <a:t>页面调整</a:t>
            </a:r>
            <a:r>
              <a:rPr lang="zh-CN" altLang="en-US">
                <a:latin typeface="Constantia" pitchFamily="18" charset="0"/>
              </a:rPr>
              <a:t>以适应正好在一页打印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AutoShape 5"/>
          <p:cNvSpPr>
            <a:spLocks/>
          </p:cNvSpPr>
          <p:nvPr/>
        </p:nvSpPr>
        <p:spPr bwMode="auto">
          <a:xfrm>
            <a:off x="7848600" y="3314700"/>
            <a:ext cx="1143000" cy="1257300"/>
          </a:xfrm>
          <a:prstGeom prst="borderCallout1">
            <a:avLst>
              <a:gd name="adj1" fmla="val 9093"/>
              <a:gd name="adj2" fmla="val -6667"/>
              <a:gd name="adj3" fmla="val -27273"/>
              <a:gd name="adj4" fmla="val -3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此处为邮寄的打印版寄到美国的时间。</a:t>
            </a:r>
          </a:p>
        </p:txBody>
      </p:sp>
      <p:sp>
        <p:nvSpPr>
          <p:cNvPr id="37894" name="AutoShape 6"/>
          <p:cNvSpPr>
            <a:spLocks/>
          </p:cNvSpPr>
          <p:nvPr/>
        </p:nvSpPr>
        <p:spPr bwMode="auto">
          <a:xfrm>
            <a:off x="7772400" y="1790700"/>
            <a:ext cx="990600" cy="1181100"/>
          </a:xfrm>
          <a:prstGeom prst="borderCallout1">
            <a:avLst>
              <a:gd name="adj1" fmla="val 9676"/>
              <a:gd name="adj2" fmla="val -7694"/>
              <a:gd name="adj3" fmla="val 87097"/>
              <a:gd name="adj4" fmla="val -6153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最后成绩在这里也显示</a:t>
            </a:r>
          </a:p>
        </p:txBody>
      </p:sp>
      <p:sp>
        <p:nvSpPr>
          <p:cNvPr id="37895" name="AutoShape 7"/>
          <p:cNvSpPr>
            <a:spLocks/>
          </p:cNvSpPr>
          <p:nvPr/>
        </p:nvSpPr>
        <p:spPr bwMode="auto">
          <a:xfrm>
            <a:off x="7924800" y="4991100"/>
            <a:ext cx="990600" cy="1485900"/>
          </a:xfrm>
          <a:prstGeom prst="borderCallout1">
            <a:avLst>
              <a:gd name="adj1" fmla="val 7694"/>
              <a:gd name="adj2" fmla="val -7694"/>
              <a:gd name="adj3" fmla="val 43588"/>
              <a:gd name="adj4" fmla="val -27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onstantia" pitchFamily="18" charset="0"/>
              </a:rPr>
              <a:t>不要忘了交题后点击最后一步确认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AutoShape 5"/>
          <p:cNvSpPr>
            <a:spLocks/>
          </p:cNvSpPr>
          <p:nvPr/>
        </p:nvSpPr>
        <p:spPr bwMode="auto">
          <a:xfrm>
            <a:off x="7543800" y="4305300"/>
            <a:ext cx="1219200" cy="1257300"/>
          </a:xfrm>
          <a:prstGeom prst="borderCallout1">
            <a:avLst>
              <a:gd name="adj1" fmla="val 9093"/>
              <a:gd name="adj2" fmla="val -6250"/>
              <a:gd name="adj3" fmla="val 130301"/>
              <a:gd name="adj4" fmla="val -2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latin typeface="Constantia" pitchFamily="18" charset="0"/>
              </a:rPr>
              <a:t>Email</a:t>
            </a:r>
            <a:r>
              <a:rPr lang="zh-CN" altLang="en-US">
                <a:latin typeface="Constantia" pitchFamily="18" charset="0"/>
              </a:rPr>
              <a:t>答案后记得点击确认最后一步</a:t>
            </a:r>
          </a:p>
          <a:p>
            <a:pPr algn="ctr"/>
            <a:endParaRPr lang="en-US" altLang="zh-CN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 smtClean="0"/>
              <a:t>细节决定成败，建议做一个表格，完成一步打个勾，放在醒目的地方，以防忘记也是一种激励。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zh-CN" altLang="en-US" sz="3200" dirty="0" smtClean="0"/>
              <a:t>祝大家成功！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9071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2013mcm/</a:t>
            </a:r>
            <a:r>
              <a:rPr lang="en-US" altLang="zh-CN" dirty="0" err="1" smtClean="0"/>
              <a:t>icm</a:t>
            </a:r>
            <a:r>
              <a:rPr lang="zh-CN" altLang="en-US" dirty="0" smtClean="0"/>
              <a:t>竞赛</a:t>
            </a:r>
            <a:r>
              <a:rPr lang="en-US" altLang="zh-CN" dirty="0" smtClean="0"/>
              <a:t>id</a:t>
            </a:r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4000" dirty="0" smtClean="0"/>
          </a:p>
          <a:p>
            <a:r>
              <a:rPr lang="zh-CN" altLang="en-US" sz="4000" dirty="0" smtClean="0"/>
              <a:t>竞赛系统和</a:t>
            </a:r>
            <a:r>
              <a:rPr lang="en-US" altLang="zh-CN" sz="4000" dirty="0" smtClean="0"/>
              <a:t>id</a:t>
            </a:r>
            <a:r>
              <a:rPr lang="zh-CN" altLang="en-US" sz="4000" dirty="0" smtClean="0"/>
              <a:t>作用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今年的</a:t>
            </a:r>
            <a:r>
              <a:rPr lang="zh-CN" altLang="en-US" sz="4000" dirty="0"/>
              <a:t>各</a:t>
            </a:r>
            <a:r>
              <a:rPr lang="zh-CN" altLang="en-US" sz="4000" dirty="0" smtClean="0"/>
              <a:t>组</a:t>
            </a:r>
            <a:r>
              <a:rPr lang="en-US" altLang="zh-CN" sz="4000" dirty="0" smtClean="0"/>
              <a:t>id</a:t>
            </a:r>
            <a:r>
              <a:rPr lang="zh-CN" altLang="en-US" sz="4000" dirty="0" smtClean="0"/>
              <a:t>是什么</a:t>
            </a:r>
            <a:endParaRPr lang="en-US" altLang="zh-CN" sz="4000" dirty="0" smtClean="0"/>
          </a:p>
          <a:p>
            <a:endParaRPr lang="en-US" altLang="zh-CN" sz="4000" dirty="0"/>
          </a:p>
          <a:p>
            <a:r>
              <a:rPr lang="zh-CN" altLang="en-US" sz="4000" dirty="0" smtClean="0"/>
              <a:t>注意事项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658533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竞赛系统和</a:t>
            </a:r>
            <a:r>
              <a:rPr lang="en-US" altLang="zh-CN" dirty="0" smtClean="0"/>
              <a:t>id</a:t>
            </a:r>
            <a:r>
              <a:rPr lang="zh-CN" altLang="en-US" dirty="0" smtClean="0"/>
              <a:t>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竞赛系统如何使用详细介绍，</a:t>
            </a:r>
            <a:r>
              <a:rPr lang="zh-CN" altLang="en-US" sz="2800" b="1" dirty="0" smtClean="0"/>
              <a:t>请参见上述</a:t>
            </a:r>
            <a:r>
              <a:rPr lang="en-US" altLang="zh-CN" sz="2800" b="1" dirty="0" err="1" smtClean="0"/>
              <a:t>ppt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2.</a:t>
            </a:r>
            <a:r>
              <a:rPr lang="zh-CN" altLang="en-US" sz="2800" dirty="0" smtClean="0">
                <a:latin typeface="+mn-ea"/>
              </a:rPr>
              <a:t>整个竞赛和</a:t>
            </a:r>
            <a:r>
              <a:rPr lang="en-US" altLang="zh-CN" sz="2800" dirty="0" smtClean="0">
                <a:latin typeface="+mn-ea"/>
              </a:rPr>
              <a:t>id</a:t>
            </a:r>
            <a:r>
              <a:rPr lang="zh-CN" altLang="en-US" sz="2800" dirty="0" smtClean="0">
                <a:latin typeface="+mn-ea"/>
              </a:rPr>
              <a:t>及组号有关的部分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无关的：</a:t>
            </a:r>
            <a:r>
              <a:rPr lang="zh-CN" altLang="en-US" sz="2800" dirty="0" smtClean="0">
                <a:latin typeface="+mn-ea"/>
              </a:rPr>
              <a:t>下载题目、解答问题、撰写论文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en-US" sz="2800" b="1" dirty="0">
                <a:latin typeface="+mn-ea"/>
              </a:rPr>
              <a:t>有关</a:t>
            </a:r>
            <a:r>
              <a:rPr lang="zh-CN" altLang="en-US" sz="2800" b="1" dirty="0" smtClean="0">
                <a:latin typeface="+mn-ea"/>
              </a:rPr>
              <a:t>的：填写三人姓名，确认姓名，选择题目，下载</a:t>
            </a:r>
            <a:r>
              <a:rPr lang="en-US" altLang="zh-CN" sz="2800" b="1" dirty="0" smtClean="0">
                <a:latin typeface="+mn-ea"/>
              </a:rPr>
              <a:t>summary sheet</a:t>
            </a:r>
            <a:r>
              <a:rPr lang="zh-CN" altLang="en-US" sz="2800" b="1" dirty="0" smtClean="0">
                <a:latin typeface="+mn-ea"/>
              </a:rPr>
              <a:t>，下载</a:t>
            </a:r>
            <a:r>
              <a:rPr lang="en-US" altLang="zh-CN" sz="2800" b="1" dirty="0" smtClean="0">
                <a:latin typeface="+mn-ea"/>
              </a:rPr>
              <a:t>control sheet</a:t>
            </a:r>
            <a:r>
              <a:rPr lang="zh-CN" altLang="en-US" sz="2800" b="1" dirty="0" smtClean="0">
                <a:latin typeface="+mn-ea"/>
              </a:rPr>
              <a:t>，</a:t>
            </a:r>
            <a:r>
              <a:rPr lang="en-US" altLang="zh-CN" sz="2800" b="1" dirty="0" smtClean="0">
                <a:latin typeface="+mn-ea"/>
              </a:rPr>
              <a:t>email</a:t>
            </a:r>
            <a:r>
              <a:rPr lang="zh-CN" altLang="en-US" sz="2800" b="1" dirty="0" smtClean="0">
                <a:latin typeface="+mn-ea"/>
              </a:rPr>
              <a:t>交题（需要组号），</a:t>
            </a:r>
            <a:r>
              <a:rPr lang="en-US" altLang="zh-CN" sz="2800" b="1" dirty="0" smtClean="0">
                <a:latin typeface="+mn-ea"/>
              </a:rPr>
              <a:t>submit</a:t>
            </a:r>
            <a:r>
              <a:rPr lang="zh-CN" altLang="en-US" sz="2800" b="1" dirty="0" smtClean="0">
                <a:latin typeface="+mn-ea"/>
              </a:rPr>
              <a:t>确认。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-----</a:t>
            </a:r>
            <a:r>
              <a:rPr lang="zh-CN" altLang="en-US" sz="2800" dirty="0" smtClean="0">
                <a:latin typeface="+mn-ea"/>
              </a:rPr>
              <a:t>都需要使用竞赛</a:t>
            </a:r>
            <a:r>
              <a:rPr lang="en-US" altLang="zh-CN" sz="2800" dirty="0" smtClean="0">
                <a:latin typeface="+mn-ea"/>
              </a:rPr>
              <a:t>id</a:t>
            </a:r>
            <a:r>
              <a:rPr lang="zh-CN" altLang="en-US" sz="2800" dirty="0" smtClean="0">
                <a:latin typeface="+mn-ea"/>
              </a:rPr>
              <a:t>和密码登陆完成</a:t>
            </a:r>
            <a:r>
              <a:rPr lang="en-US" altLang="zh-CN" sz="2800" dirty="0" smtClean="0">
                <a:latin typeface="+mn-ea"/>
              </a:rPr>
              <a:t>-------</a:t>
            </a: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3.</a:t>
            </a:r>
            <a:r>
              <a:rPr lang="zh-CN" altLang="en-US" sz="2800" dirty="0" smtClean="0">
                <a:latin typeface="+mn-ea"/>
              </a:rPr>
              <a:t>最后成绩，</a:t>
            </a:r>
            <a:r>
              <a:rPr lang="zh-CN" altLang="en-US" sz="2800" b="1" dirty="0" smtClean="0">
                <a:latin typeface="+mn-ea"/>
              </a:rPr>
              <a:t>按组号发布</a:t>
            </a:r>
            <a:r>
              <a:rPr lang="zh-CN" altLang="en-US" sz="2800" dirty="0" smtClean="0">
                <a:latin typeface="+mn-ea"/>
              </a:rPr>
              <a:t>，用组号查询最方便。</a:t>
            </a:r>
            <a:endParaRPr lang="en-US" altLang="zh-CN" sz="2800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702172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各组</a:t>
            </a:r>
            <a:r>
              <a:rPr lang="en-US" altLang="zh-CN" dirty="0" smtClean="0"/>
              <a:t>id</a:t>
            </a:r>
            <a:r>
              <a:rPr lang="zh-CN" altLang="en-US" dirty="0" smtClean="0"/>
              <a:t>如何得到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10-20</a:t>
            </a:r>
            <a:r>
              <a:rPr lang="zh-CN" altLang="en-US" dirty="0" smtClean="0"/>
              <a:t>组共用一个邮箱作为</a:t>
            </a:r>
            <a:r>
              <a:rPr lang="en-US" altLang="zh-CN" dirty="0" smtClean="0"/>
              <a:t>id</a:t>
            </a:r>
            <a:r>
              <a:rPr lang="zh-CN" altLang="en-US" dirty="0" smtClean="0"/>
              <a:t>，密码统一为</a:t>
            </a:r>
            <a:r>
              <a:rPr lang="en-US" altLang="zh-CN" dirty="0" smtClean="0"/>
              <a:t>82519384</a:t>
            </a:r>
          </a:p>
          <a:p>
            <a:r>
              <a:rPr lang="zh-CN" altLang="en-US" dirty="0"/>
              <a:t>共</a:t>
            </a:r>
            <a:r>
              <a:rPr lang="zh-CN" altLang="en-US" dirty="0" smtClean="0"/>
              <a:t>用一个邮箱登陆后，</a:t>
            </a:r>
            <a:r>
              <a:rPr lang="zh-CN" altLang="en-US" b="1" dirty="0" smtClean="0"/>
              <a:t>用组号区别</a:t>
            </a:r>
            <a:endParaRPr lang="en-US" altLang="zh-CN" b="1" dirty="0" smtClean="0"/>
          </a:p>
          <a:p>
            <a:r>
              <a:rPr lang="zh-CN" altLang="en-US" dirty="0"/>
              <a:t>请</a:t>
            </a:r>
            <a:r>
              <a:rPr lang="zh-CN" altLang="en-US" dirty="0" smtClean="0"/>
              <a:t>不要搞错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88582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5422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b="1" dirty="0"/>
              <a:t>禁止</a:t>
            </a:r>
            <a:r>
              <a:rPr lang="zh-CN" altLang="en-US" sz="3200" b="1" dirty="0" smtClean="0"/>
              <a:t>修改密码</a:t>
            </a:r>
            <a:endParaRPr lang="en-US" altLang="zh-CN" sz="3200" b="1" dirty="0" smtClean="0"/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不要登录他人账户</a:t>
            </a:r>
            <a:endParaRPr lang="en-US" altLang="zh-CN" sz="3200" dirty="0" smtClean="0"/>
          </a:p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确认填写姓名正确</a:t>
            </a:r>
            <a:endParaRPr lang="en-US" altLang="zh-CN" sz="3200" dirty="0" smtClean="0"/>
          </a:p>
          <a:p>
            <a:r>
              <a:rPr lang="en-US" altLang="zh-CN" sz="3200" dirty="0" smtClean="0"/>
              <a:t>4.</a:t>
            </a:r>
            <a:r>
              <a:rPr lang="zh-CN" altLang="en-US" sz="3200"/>
              <a:t>仔细</a:t>
            </a:r>
            <a:r>
              <a:rPr lang="zh-CN" altLang="en-US" sz="3200" smtClean="0"/>
              <a:t>阅读“</a:t>
            </a:r>
            <a:r>
              <a:rPr lang="en-US" altLang="zh-CN" sz="3200" dirty="0" smtClean="0">
                <a:latin typeface="+mn-ea"/>
              </a:rPr>
              <a:t>MCM</a:t>
            </a:r>
            <a:r>
              <a:rPr lang="zh-CN" altLang="en-US" sz="3200" dirty="0">
                <a:latin typeface="+mn-ea"/>
              </a:rPr>
              <a:t>报名流程和竞赛</a:t>
            </a:r>
            <a:r>
              <a:rPr lang="zh-CN" altLang="en-US" sz="3200" dirty="0" smtClean="0">
                <a:latin typeface="+mn-ea"/>
              </a:rPr>
              <a:t>系   统讲座”</a:t>
            </a:r>
            <a:r>
              <a:rPr lang="en-US" altLang="zh-CN" sz="3200" dirty="0" smtClean="0">
                <a:latin typeface="+mn-ea"/>
              </a:rPr>
              <a:t>PPT</a:t>
            </a:r>
            <a:r>
              <a:rPr lang="zh-CN" altLang="en-US" sz="3200" dirty="0" smtClean="0">
                <a:latin typeface="+mn-ea"/>
              </a:rPr>
              <a:t>，非常重要。</a:t>
            </a:r>
            <a:endParaRPr lang="en-US" altLang="zh-CN" sz="3200" dirty="0" smtClean="0">
              <a:latin typeface="+mn-ea"/>
            </a:endParaRP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51430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altLang="zh-CN" sz="3600" dirty="0" smtClean="0"/>
          </a:p>
          <a:p>
            <a:pPr algn="ctr"/>
            <a:r>
              <a:rPr lang="zh-CN" altLang="en-US" sz="3600" dirty="0" smtClean="0"/>
              <a:t>祝大家取得好成绩！！</a:t>
            </a:r>
            <a:endParaRPr lang="en-US" altLang="zh-CN" sz="3600" dirty="0" smtClean="0"/>
          </a:p>
          <a:p>
            <a:pPr algn="ctr"/>
            <a:endParaRPr lang="en-US" altLang="zh-CN" sz="3600" dirty="0"/>
          </a:p>
          <a:p>
            <a:pPr algn="ctr"/>
            <a:r>
              <a:rPr lang="zh-CN" altLang="en-US" sz="3600" dirty="0"/>
              <a:t>哈工程数学建模全国赛 </a:t>
            </a:r>
            <a:r>
              <a:rPr lang="en-US" altLang="zh-CN" sz="3600" dirty="0"/>
              <a:t>187687231</a:t>
            </a:r>
            <a:endParaRPr lang="zh-CN" altLang="en-US" sz="3600" dirty="0"/>
          </a:p>
          <a:p>
            <a:pPr algn="ctr"/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5432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1858" name="Picture 2" descr="C:\Users\zhulei\Desktop\捕获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1" y="548680"/>
            <a:ext cx="899478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线形标注 1 5"/>
          <p:cNvSpPr/>
          <p:nvPr/>
        </p:nvSpPr>
        <p:spPr>
          <a:xfrm>
            <a:off x="1547664" y="3501008"/>
            <a:ext cx="1584176" cy="288032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注册参赛队</a:t>
            </a:r>
            <a:endParaRPr lang="zh-CN" altLang="en-US" dirty="0"/>
          </a:p>
        </p:txBody>
      </p:sp>
      <p:sp>
        <p:nvSpPr>
          <p:cNvPr id="7" name="线形标注 1 6"/>
          <p:cNvSpPr/>
          <p:nvPr/>
        </p:nvSpPr>
        <p:spPr>
          <a:xfrm>
            <a:off x="6372200" y="5107295"/>
            <a:ext cx="2160240" cy="531839"/>
          </a:xfrm>
          <a:prstGeom prst="borderCallout1">
            <a:avLst>
              <a:gd name="adj1" fmla="val 18750"/>
              <a:gd name="adj2" fmla="val -8333"/>
              <a:gd name="adj3" fmla="val 17485"/>
              <a:gd name="adj4" fmla="val -288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你的邮箱地址当做注册名（</a:t>
            </a:r>
            <a:r>
              <a:rPr lang="en-US" altLang="zh-CN" dirty="0" smtClean="0"/>
              <a:t>id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573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122883" name="Picture 3" descr="H:\1\Pictures\捕获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93" y="599165"/>
            <a:ext cx="10966013" cy="643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线形标注 1 4"/>
          <p:cNvSpPr/>
          <p:nvPr/>
        </p:nvSpPr>
        <p:spPr>
          <a:xfrm>
            <a:off x="5652120" y="2564904"/>
            <a:ext cx="2664296" cy="2016224"/>
          </a:xfrm>
          <a:prstGeom prst="borderCallout1">
            <a:avLst>
              <a:gd name="adj1" fmla="val 18750"/>
              <a:gd name="adj2" fmla="val -8333"/>
              <a:gd name="adj3" fmla="val 122048"/>
              <a:gd name="adj4" fmla="val -56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填写指导教师学校相关信息，不能填错，特别是学校名称等（</a:t>
            </a:r>
            <a:r>
              <a:rPr lang="en-US" altLang="zh-CN" dirty="0" smtClean="0"/>
              <a:t>mcm</a:t>
            </a:r>
            <a:r>
              <a:rPr lang="zh-CN" altLang="en-US" dirty="0" smtClean="0"/>
              <a:t>取消了学校参赛数量限制）。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密码是用来登录竞赛系统的，后面会提到。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423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3906" name="Picture 2" descr="H:\1\Pictures\捕获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6" y="764704"/>
            <a:ext cx="1107491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线形标注 1 3"/>
          <p:cNvSpPr/>
          <p:nvPr/>
        </p:nvSpPr>
        <p:spPr>
          <a:xfrm>
            <a:off x="6084168" y="2979476"/>
            <a:ext cx="2448272" cy="2952328"/>
          </a:xfrm>
          <a:prstGeom prst="borderCallout1">
            <a:avLst>
              <a:gd name="adj1" fmla="val 18750"/>
              <a:gd name="adj2" fmla="val -8333"/>
              <a:gd name="adj3" fmla="val 61559"/>
              <a:gd name="adj4" fmla="val -73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规则，也可以直接在最左侧</a:t>
            </a:r>
            <a:r>
              <a:rPr lang="en-US" altLang="zh-CN" dirty="0" smtClean="0"/>
              <a:t>contest instruction</a:t>
            </a:r>
            <a:r>
              <a:rPr lang="zh-CN" altLang="en-US" dirty="0" smtClean="0"/>
              <a:t>查看。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报名的时候可以略过，但是规则本身需要详细了解。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52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4930" name="Picture 2" descr="H:\1\Pictures\捕获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7" y="692696"/>
            <a:ext cx="11424467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线形标注 1 3"/>
          <p:cNvSpPr/>
          <p:nvPr/>
        </p:nvSpPr>
        <p:spPr>
          <a:xfrm>
            <a:off x="5364088" y="2852936"/>
            <a:ext cx="2736304" cy="3168352"/>
          </a:xfrm>
          <a:prstGeom prst="borderCallout1">
            <a:avLst>
              <a:gd name="adj1" fmla="val 18750"/>
              <a:gd name="adj2" fmla="val -8333"/>
              <a:gd name="adj3" fmla="val 48192"/>
              <a:gd name="adj4" fmla="val -233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信用卡付款界面，你必须有一张双币的</a:t>
            </a:r>
            <a:r>
              <a:rPr lang="en-US" altLang="zh-CN" dirty="0" smtClean="0"/>
              <a:t>visa</a:t>
            </a:r>
            <a:r>
              <a:rPr lang="zh-CN" altLang="en-US" dirty="0" smtClean="0"/>
              <a:t>或者</a:t>
            </a:r>
            <a:r>
              <a:rPr lang="en-US" altLang="zh-CN" dirty="0" smtClean="0"/>
              <a:t>MasterCard</a:t>
            </a:r>
            <a:r>
              <a:rPr lang="zh-CN" altLang="en-US" dirty="0" smtClean="0"/>
              <a:t>卡。</a:t>
            </a:r>
            <a:endParaRPr lang="en-US" altLang="zh-CN" dirty="0" smtClean="0"/>
          </a:p>
          <a:p>
            <a:pPr algn="ctr"/>
            <a:r>
              <a:rPr lang="zh-CN" altLang="en-US" dirty="0"/>
              <a:t>红字</a:t>
            </a:r>
            <a:r>
              <a:rPr lang="zh-CN" altLang="en-US" dirty="0" smtClean="0"/>
              <a:t>部分是说每组</a:t>
            </a:r>
            <a:r>
              <a:rPr lang="en-US" altLang="zh-CN" dirty="0" smtClean="0"/>
              <a:t>$100,</a:t>
            </a:r>
            <a:r>
              <a:rPr lang="zh-CN" altLang="en-US" dirty="0" smtClean="0"/>
              <a:t>如果你想要专家评语的话，可以另外多给</a:t>
            </a:r>
            <a:r>
              <a:rPr lang="en-US" altLang="zh-CN" dirty="0" smtClean="0"/>
              <a:t>$100</a:t>
            </a:r>
            <a:r>
              <a:rPr lang="zh-CN" altLang="en-US" dirty="0" smtClean="0"/>
              <a:t>，专家会专门给你组一个评语（通常，只有</a:t>
            </a:r>
            <a:r>
              <a:rPr lang="en-US" altLang="zh-CN" dirty="0" smtClean="0"/>
              <a:t>outstanding</a:t>
            </a:r>
            <a:r>
              <a:rPr lang="zh-CN" altLang="en-US" dirty="0" smtClean="0"/>
              <a:t>有），</a:t>
            </a:r>
            <a:r>
              <a:rPr lang="zh-CN" altLang="en-US" dirty="0" smtClean="0">
                <a:solidFill>
                  <a:srgbClr val="FF0000"/>
                </a:solidFill>
              </a:rPr>
              <a:t>所以切记，一定选择</a:t>
            </a:r>
            <a:r>
              <a:rPr lang="en-US" altLang="zh-CN" dirty="0" smtClean="0">
                <a:solidFill>
                  <a:srgbClr val="FF0000"/>
                </a:solidFill>
              </a:rPr>
              <a:t>NO</a:t>
            </a:r>
            <a:r>
              <a:rPr lang="zh-CN" altLang="en-US" dirty="0" smtClean="0">
                <a:solidFill>
                  <a:srgbClr val="FF0000"/>
                </a:solidFill>
              </a:rPr>
              <a:t>，否则你就话</a:t>
            </a:r>
            <a:r>
              <a:rPr lang="en-US" altLang="zh-CN" dirty="0" smtClean="0">
                <a:solidFill>
                  <a:srgbClr val="FF0000"/>
                </a:solidFill>
              </a:rPr>
              <a:t>$200</a:t>
            </a:r>
            <a:r>
              <a:rPr lang="zh-CN" altLang="en-US" dirty="0" smtClean="0">
                <a:solidFill>
                  <a:srgbClr val="FF0000"/>
                </a:solidFill>
              </a:rPr>
              <a:t>了。。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26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25954" name="Picture 2" descr="H:\1\Pictures\捕获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40" y="548680"/>
            <a:ext cx="11691335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线形标注 1 3"/>
          <p:cNvSpPr/>
          <p:nvPr/>
        </p:nvSpPr>
        <p:spPr>
          <a:xfrm>
            <a:off x="6300192" y="2924944"/>
            <a:ext cx="1332656" cy="1008112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放大点。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116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390</TotalTime>
  <Words>1201</Words>
  <Application>Microsoft Office PowerPoint</Application>
  <PresentationFormat>全屏显示(4:3)</PresentationFormat>
  <Paragraphs>183</Paragraphs>
  <Slides>48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流畅</vt:lpstr>
      <vt:lpstr>2014MCM/ICM 报名流程和参赛系统使用</vt:lpstr>
      <vt:lpstr>美赛报名和参赛系统介绍</vt:lpstr>
      <vt:lpstr>http://www.comap.com/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2.美赛竞赛系统，登录，使用，登记信息等</vt:lpstr>
      <vt:lpstr>http://www.comap.com/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结语</vt:lpstr>
      <vt:lpstr>2013mcm/icm竞赛id使用说明</vt:lpstr>
      <vt:lpstr>1.竞赛系统和id作用</vt:lpstr>
      <vt:lpstr>2各组id如何得到</vt:lpstr>
      <vt:lpstr>注意事项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2011MCM/ICM 培训课</dc:title>
  <dc:creator>Dell</dc:creator>
  <cp:lastModifiedBy>zhulei</cp:lastModifiedBy>
  <cp:revision>47</cp:revision>
  <dcterms:created xsi:type="dcterms:W3CDTF">2010-12-08T07:09:04Z</dcterms:created>
  <dcterms:modified xsi:type="dcterms:W3CDTF">2014-01-17T10:14:00Z</dcterms:modified>
</cp:coreProperties>
</file>