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notesMasterIdLst>
    <p:notesMasterId r:id="rId37"/>
  </p:notesMasterIdLst>
  <p:handoutMasterIdLst>
    <p:handoutMasterId r:id="rId38"/>
  </p:handoutMasterIdLst>
  <p:sldIdLst>
    <p:sldId id="256" r:id="rId2"/>
    <p:sldId id="344" r:id="rId3"/>
    <p:sldId id="343" r:id="rId4"/>
    <p:sldId id="345" r:id="rId5"/>
    <p:sldId id="346" r:id="rId6"/>
    <p:sldId id="347" r:id="rId7"/>
    <p:sldId id="348" r:id="rId8"/>
    <p:sldId id="349" r:id="rId9"/>
    <p:sldId id="350" r:id="rId10"/>
    <p:sldId id="351" r:id="rId11"/>
    <p:sldId id="293" r:id="rId12"/>
    <p:sldId id="262" r:id="rId13"/>
    <p:sldId id="339" r:id="rId14"/>
    <p:sldId id="340" r:id="rId15"/>
    <p:sldId id="341" r:id="rId16"/>
    <p:sldId id="263" r:id="rId17"/>
    <p:sldId id="296" r:id="rId18"/>
    <p:sldId id="336" r:id="rId19"/>
    <p:sldId id="295" r:id="rId20"/>
    <p:sldId id="322" r:id="rId21"/>
    <p:sldId id="318" r:id="rId22"/>
    <p:sldId id="325" r:id="rId23"/>
    <p:sldId id="298" r:id="rId24"/>
    <p:sldId id="299" r:id="rId25"/>
    <p:sldId id="300" r:id="rId26"/>
    <p:sldId id="301" r:id="rId27"/>
    <p:sldId id="302" r:id="rId28"/>
    <p:sldId id="303" r:id="rId29"/>
    <p:sldId id="308" r:id="rId30"/>
    <p:sldId id="280" r:id="rId31"/>
    <p:sldId id="312" r:id="rId32"/>
    <p:sldId id="292" r:id="rId33"/>
    <p:sldId id="260" r:id="rId34"/>
    <p:sldId id="291" r:id="rId35"/>
    <p:sldId id="323" r:id="rId36"/>
  </p:sldIdLst>
  <p:sldSz cx="9144000" cy="6858000" type="screen4x3"/>
  <p:notesSz cx="6934200" cy="9398000"/>
  <p:custDataLst>
    <p:tags r:id="rId39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CC"/>
    <a:srgbClr val="FFCCFF"/>
    <a:srgbClr val="CCECFF"/>
    <a:srgbClr val="CCCCFF"/>
    <a:srgbClr val="CC99FF"/>
    <a:srgbClr val="DFC0FF"/>
    <a:srgbClr val="90DB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30" y="-54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6" d="100"/>
          <a:sy n="36" d="100"/>
        </p:scale>
        <p:origin x="-1104" y="-58"/>
      </p:cViewPr>
      <p:guideLst>
        <p:guide orient="horz" pos="2960"/>
        <p:guide pos="218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fld id="{312C9F00-0FBF-4AAC-AF57-CE5157BDDCA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7579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7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079500" y="685800"/>
            <a:ext cx="4775200" cy="3581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95800"/>
            <a:ext cx="5105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9154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D509B74-D549-4F61-B9C9-66A33EB62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29321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FCF9F8B7-56AC-42B6-8CA0-4C9C19AD9EC6}" type="slidenum">
              <a:rPr lang="zh-CN" altLang="en-US" smtClean="0">
                <a:latin typeface="Times New Roman" pitchFamily="18" charset="0"/>
              </a:rPr>
              <a:pPr eaLnBrk="1" hangingPunct="1"/>
              <a:t>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fld id="{11C3AFEB-AD19-4592-9FCD-26ABA7B1E6C2}" type="slidenum">
              <a:rPr lang="zh-CN" altLang="en-US" smtClean="0">
                <a:latin typeface="Times New Roman" pitchFamily="18" charset="0"/>
              </a:rPr>
              <a:pPr eaLnBrk="1" hangingPunct="1"/>
              <a:t>11</a:t>
            </a:fld>
            <a:endParaRPr lang="en-US" altLang="zh-CN" smtClean="0"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509B74-D549-4F61-B9C9-66A33EB6274C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7636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>
              <a:gd name="T0" fmla="*/ 2147483647 w 546"/>
              <a:gd name="T1" fmla="*/ 2147483647 h 497"/>
              <a:gd name="T2" fmla="*/ 2147483647 w 546"/>
              <a:gd name="T3" fmla="*/ 2147483647 h 497"/>
              <a:gd name="T4" fmla="*/ 2147483647 w 546"/>
              <a:gd name="T5" fmla="*/ 2147483647 h 497"/>
              <a:gd name="T6" fmla="*/ 2147483647 w 546"/>
              <a:gd name="T7" fmla="*/ 2147483647 h 497"/>
              <a:gd name="T8" fmla="*/ 2147483647 w 546"/>
              <a:gd name="T9" fmla="*/ 2147483647 h 497"/>
              <a:gd name="T10" fmla="*/ 2147483647 w 546"/>
              <a:gd name="T11" fmla="*/ 2147483647 h 497"/>
              <a:gd name="T12" fmla="*/ 2147483647 w 546"/>
              <a:gd name="T13" fmla="*/ 2147483647 h 497"/>
              <a:gd name="T14" fmla="*/ 2147483647 w 546"/>
              <a:gd name="T15" fmla="*/ 2147483647 h 497"/>
              <a:gd name="T16" fmla="*/ 2147483647 w 546"/>
              <a:gd name="T17" fmla="*/ 2147483647 h 497"/>
              <a:gd name="T18" fmla="*/ 2147483647 w 546"/>
              <a:gd name="T19" fmla="*/ 2147483647 h 497"/>
              <a:gd name="T20" fmla="*/ 2147483647 w 546"/>
              <a:gd name="T21" fmla="*/ 2147483647 h 497"/>
              <a:gd name="T22" fmla="*/ 2147483647 w 546"/>
              <a:gd name="T23" fmla="*/ 2147483647 h 497"/>
              <a:gd name="T24" fmla="*/ 2147483647 w 546"/>
              <a:gd name="T25" fmla="*/ 2147483647 h 4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>
                <a:gd name="T0" fmla="*/ 9164 w 97"/>
                <a:gd name="T1" fmla="*/ 3219 h 37"/>
                <a:gd name="T2" fmla="*/ 11740 w 97"/>
                <a:gd name="T3" fmla="*/ 2578 h 37"/>
                <a:gd name="T4" fmla="*/ 11866 w 97"/>
                <a:gd name="T5" fmla="*/ 2199 h 37"/>
                <a:gd name="T6" fmla="*/ 11356 w 97"/>
                <a:gd name="T7" fmla="*/ 0 h 37"/>
                <a:gd name="T8" fmla="*/ 3213 w 97"/>
                <a:gd name="T9" fmla="*/ 0 h 37"/>
                <a:gd name="T10" fmla="*/ 1303 w 97"/>
                <a:gd name="T11" fmla="*/ 2835 h 37"/>
                <a:gd name="T12" fmla="*/ 9164 w 97"/>
                <a:gd name="T13" fmla="*/ 3219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>
                <a:gd name="T0" fmla="*/ 65147 w 585"/>
                <a:gd name="T1" fmla="*/ 126 h 534"/>
                <a:gd name="T2" fmla="*/ 20301 w 585"/>
                <a:gd name="T3" fmla="*/ 0 h 534"/>
                <a:gd name="T4" fmla="*/ 29095 w 585"/>
                <a:gd name="T5" fmla="*/ 2709 h 534"/>
                <a:gd name="T6" fmla="*/ 22501 w 585"/>
                <a:gd name="T7" fmla="*/ 5034 h 534"/>
                <a:gd name="T8" fmla="*/ 26769 w 585"/>
                <a:gd name="T9" fmla="*/ 9169 h 534"/>
                <a:gd name="T10" fmla="*/ 9562 w 585"/>
                <a:gd name="T11" fmla="*/ 7738 h 534"/>
                <a:gd name="T12" fmla="*/ 3347 w 585"/>
                <a:gd name="T13" fmla="*/ 8122 h 534"/>
                <a:gd name="T14" fmla="*/ 25722 w 585"/>
                <a:gd name="T15" fmla="*/ 62871 h 534"/>
                <a:gd name="T16" fmla="*/ 18613 w 585"/>
                <a:gd name="T17" fmla="*/ 44043 h 534"/>
                <a:gd name="T18" fmla="*/ 13576 w 585"/>
                <a:gd name="T19" fmla="*/ 48537 h 534"/>
                <a:gd name="T20" fmla="*/ 12145 w 585"/>
                <a:gd name="T21" fmla="*/ 56174 h 534"/>
                <a:gd name="T22" fmla="*/ 16029 w 585"/>
                <a:gd name="T23" fmla="*/ 34208 h 534"/>
                <a:gd name="T24" fmla="*/ 19791 w 585"/>
                <a:gd name="T25" fmla="*/ 29431 h 534"/>
                <a:gd name="T26" fmla="*/ 27027 w 585"/>
                <a:gd name="T27" fmla="*/ 30604 h 534"/>
                <a:gd name="T28" fmla="*/ 24316 w 585"/>
                <a:gd name="T29" fmla="*/ 39520 h 534"/>
                <a:gd name="T30" fmla="*/ 24827 w 585"/>
                <a:gd name="T31" fmla="*/ 50988 h 534"/>
                <a:gd name="T32" fmla="*/ 66578 w 585"/>
                <a:gd name="T33" fmla="*/ 62360 h 534"/>
                <a:gd name="T34" fmla="*/ 58705 w 585"/>
                <a:gd name="T35" fmla="*/ 55127 h 534"/>
                <a:gd name="T36" fmla="*/ 54943 w 585"/>
                <a:gd name="T37" fmla="*/ 44554 h 534"/>
                <a:gd name="T38" fmla="*/ 51186 w 585"/>
                <a:gd name="T39" fmla="*/ 34870 h 534"/>
                <a:gd name="T40" fmla="*/ 59468 w 585"/>
                <a:gd name="T41" fmla="*/ 33055 h 534"/>
                <a:gd name="T42" fmla="*/ 52617 w 585"/>
                <a:gd name="T43" fmla="*/ 28789 h 534"/>
                <a:gd name="T44" fmla="*/ 56758 w 585"/>
                <a:gd name="T45" fmla="*/ 29173 h 534"/>
                <a:gd name="T46" fmla="*/ 56632 w 585"/>
                <a:gd name="T47" fmla="*/ 26975 h 534"/>
                <a:gd name="T48" fmla="*/ 48602 w 585"/>
                <a:gd name="T49" fmla="*/ 27233 h 534"/>
                <a:gd name="T50" fmla="*/ 46150 w 585"/>
                <a:gd name="T51" fmla="*/ 44296 h 534"/>
                <a:gd name="T52" fmla="*/ 44871 w 585"/>
                <a:gd name="T53" fmla="*/ 29684 h 534"/>
                <a:gd name="T54" fmla="*/ 42797 w 585"/>
                <a:gd name="T55" fmla="*/ 23503 h 534"/>
                <a:gd name="T56" fmla="*/ 44871 w 585"/>
                <a:gd name="T57" fmla="*/ 17549 h 534"/>
                <a:gd name="T58" fmla="*/ 43824 w 585"/>
                <a:gd name="T59" fmla="*/ 12772 h 534"/>
                <a:gd name="T60" fmla="*/ 42797 w 585"/>
                <a:gd name="T61" fmla="*/ 7996 h 534"/>
                <a:gd name="T62" fmla="*/ 47707 w 585"/>
                <a:gd name="T63" fmla="*/ 13308 h 534"/>
                <a:gd name="T64" fmla="*/ 53638 w 585"/>
                <a:gd name="T65" fmla="*/ 6080 h 534"/>
                <a:gd name="T66" fmla="*/ 52875 w 585"/>
                <a:gd name="T67" fmla="*/ 12262 h 534"/>
                <a:gd name="T68" fmla="*/ 51848 w 585"/>
                <a:gd name="T69" fmla="*/ 16785 h 534"/>
                <a:gd name="T70" fmla="*/ 51848 w 585"/>
                <a:gd name="T71" fmla="*/ 23376 h 534"/>
                <a:gd name="T72" fmla="*/ 72125 w 585"/>
                <a:gd name="T73" fmla="*/ 23376 h 534"/>
                <a:gd name="T74" fmla="*/ 71614 w 585"/>
                <a:gd name="T75" fmla="*/ 9810 h 534"/>
                <a:gd name="T76" fmla="*/ 32189 w 585"/>
                <a:gd name="T77" fmla="*/ 8916 h 534"/>
                <a:gd name="T78" fmla="*/ 37893 w 585"/>
                <a:gd name="T79" fmla="*/ 12009 h 534"/>
                <a:gd name="T80" fmla="*/ 22117 w 585"/>
                <a:gd name="T81" fmla="*/ 25191 h 534"/>
                <a:gd name="T82" fmla="*/ 8925 w 585"/>
                <a:gd name="T83" fmla="*/ 12646 h 534"/>
                <a:gd name="T84" fmla="*/ 24696 w 585"/>
                <a:gd name="T85" fmla="*/ 13692 h 534"/>
                <a:gd name="T86" fmla="*/ 28432 w 585"/>
                <a:gd name="T87" fmla="*/ 13566 h 534"/>
                <a:gd name="T88" fmla="*/ 39041 w 585"/>
                <a:gd name="T89" fmla="*/ 15633 h 534"/>
                <a:gd name="T90" fmla="*/ 35693 w 585"/>
                <a:gd name="T91" fmla="*/ 33055 h 534"/>
                <a:gd name="T92" fmla="*/ 33620 w 585"/>
                <a:gd name="T93" fmla="*/ 17680 h 534"/>
                <a:gd name="T94" fmla="*/ 22117 w 585"/>
                <a:gd name="T95" fmla="*/ 25191 h 534"/>
                <a:gd name="T96" fmla="*/ 28842 w 585"/>
                <a:gd name="T97" fmla="*/ 29047 h 534"/>
                <a:gd name="T98" fmla="*/ 31931 w 585"/>
                <a:gd name="T99" fmla="*/ 20409 h 534"/>
                <a:gd name="T100" fmla="*/ 42135 w 585"/>
                <a:gd name="T101" fmla="*/ 37705 h 534"/>
                <a:gd name="T102" fmla="*/ 27790 w 585"/>
                <a:gd name="T103" fmla="*/ 41435 h 534"/>
                <a:gd name="T104" fmla="*/ 39936 w 585"/>
                <a:gd name="T105" fmla="*/ 35764 h 534"/>
                <a:gd name="T106" fmla="*/ 41114 w 585"/>
                <a:gd name="T107" fmla="*/ 17164 h 534"/>
                <a:gd name="T108" fmla="*/ 40472 w 585"/>
                <a:gd name="T109" fmla="*/ 27511 h 534"/>
                <a:gd name="T110" fmla="*/ 38656 w 585"/>
                <a:gd name="T111" fmla="*/ 18600 h 534"/>
                <a:gd name="T112" fmla="*/ 65556 w 585"/>
                <a:gd name="T113" fmla="*/ 23118 h 534"/>
                <a:gd name="T114" fmla="*/ 59595 w 585"/>
                <a:gd name="T115" fmla="*/ 20920 h 53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>
                <a:gd name="T0" fmla="*/ 5206 w 47"/>
                <a:gd name="T1" fmla="*/ 1941 h 56"/>
                <a:gd name="T2" fmla="*/ 3514 w 47"/>
                <a:gd name="T3" fmla="*/ 7227 h 56"/>
                <a:gd name="T4" fmla="*/ 5206 w 47"/>
                <a:gd name="T5" fmla="*/ 1941 h 5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>
                <a:gd name="T0" fmla="*/ 2471 w 41"/>
                <a:gd name="T1" fmla="*/ 3472 h 75"/>
                <a:gd name="T2" fmla="*/ 1568 w 41"/>
                <a:gd name="T3" fmla="*/ 8914 h 75"/>
                <a:gd name="T4" fmla="*/ 5225 w 41"/>
                <a:gd name="T5" fmla="*/ 5796 h 75"/>
                <a:gd name="T6" fmla="*/ 4840 w 41"/>
                <a:gd name="T7" fmla="*/ 3088 h 75"/>
                <a:gd name="T8" fmla="*/ 2471 w 41"/>
                <a:gd name="T9" fmla="*/ 3472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3" cy="318"/>
            </a:xfrm>
            <a:custGeom>
              <a:avLst/>
              <a:gdLst>
                <a:gd name="T0" fmla="*/ 14515 w 135"/>
                <a:gd name="T1" fmla="*/ 510 h 63"/>
                <a:gd name="T2" fmla="*/ 3096 w 135"/>
                <a:gd name="T3" fmla="*/ 510 h 63"/>
                <a:gd name="T4" fmla="*/ 258 w 135"/>
                <a:gd name="T5" fmla="*/ 3210 h 63"/>
                <a:gd name="T6" fmla="*/ 7781 w 135"/>
                <a:gd name="T7" fmla="*/ 7465 h 63"/>
                <a:gd name="T8" fmla="*/ 12441 w 135"/>
                <a:gd name="T9" fmla="*/ 6956 h 63"/>
                <a:gd name="T10" fmla="*/ 14641 w 135"/>
                <a:gd name="T11" fmla="*/ 6829 h 63"/>
                <a:gd name="T12" fmla="*/ 14515 w 135"/>
                <a:gd name="T13" fmla="*/ 510 h 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0" cy="515"/>
            </a:xfrm>
            <a:custGeom>
              <a:avLst/>
              <a:gdLst>
                <a:gd name="T0" fmla="*/ 8623 w 97"/>
                <a:gd name="T1" fmla="*/ 636 h 102"/>
                <a:gd name="T2" fmla="*/ 4006 w 97"/>
                <a:gd name="T3" fmla="*/ 636 h 102"/>
                <a:gd name="T4" fmla="*/ 1556 w 97"/>
                <a:gd name="T5" fmla="*/ 7341 h 102"/>
                <a:gd name="T6" fmla="*/ 10184 w 97"/>
                <a:gd name="T7" fmla="*/ 7977 h 102"/>
                <a:gd name="T8" fmla="*/ 8623 w 97"/>
                <a:gd name="T9" fmla="*/ 636 h 1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>
                <a:gd name="T0" fmla="*/ 1948 w 99"/>
                <a:gd name="T1" fmla="*/ 0 h 19"/>
                <a:gd name="T2" fmla="*/ 5172 w 99"/>
                <a:gd name="T3" fmla="*/ 1940 h 19"/>
                <a:gd name="T4" fmla="*/ 1948 w 99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>
                <a:gd name="T0" fmla="*/ 2720 w 76"/>
                <a:gd name="T1" fmla="*/ 4755 h 47"/>
                <a:gd name="T2" fmla="*/ 9108 w 76"/>
                <a:gd name="T3" fmla="*/ 2188 h 47"/>
                <a:gd name="T4" fmla="*/ 6236 w 76"/>
                <a:gd name="T5" fmla="*/ 383 h 47"/>
                <a:gd name="T6" fmla="*/ 2462 w 76"/>
                <a:gd name="T7" fmla="*/ 4095 h 47"/>
                <a:gd name="T8" fmla="*/ 2720 w 76"/>
                <a:gd name="T9" fmla="*/ 4755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>
                <a:gd name="T0" fmla="*/ 9322 w 82"/>
                <a:gd name="T1" fmla="*/ 768 h 37"/>
                <a:gd name="T2" fmla="*/ 3097 w 82"/>
                <a:gd name="T3" fmla="*/ 2199 h 37"/>
                <a:gd name="T4" fmla="*/ 2202 w 82"/>
                <a:gd name="T5" fmla="*/ 3346 h 37"/>
                <a:gd name="T6" fmla="*/ 9859 w 82"/>
                <a:gd name="T7" fmla="*/ 2962 h 37"/>
                <a:gd name="T8" fmla="*/ 10628 w 82"/>
                <a:gd name="T9" fmla="*/ 2578 h 37"/>
                <a:gd name="T10" fmla="*/ 10628 w 82"/>
                <a:gd name="T11" fmla="*/ 0 h 37"/>
                <a:gd name="T12" fmla="*/ 9322 w 82"/>
                <a:gd name="T13" fmla="*/ 768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>
                <a:gd name="T0" fmla="*/ 2711 w 138"/>
                <a:gd name="T1" fmla="*/ 127 h 33"/>
                <a:gd name="T2" fmla="*/ 1022 w 138"/>
                <a:gd name="T3" fmla="*/ 1817 h 33"/>
                <a:gd name="T4" fmla="*/ 7369 w 138"/>
                <a:gd name="T5" fmla="*/ 2844 h 33"/>
                <a:gd name="T6" fmla="*/ 15144 w 138"/>
                <a:gd name="T7" fmla="*/ 2971 h 33"/>
                <a:gd name="T8" fmla="*/ 14759 w 138"/>
                <a:gd name="T9" fmla="*/ 1022 h 33"/>
                <a:gd name="T10" fmla="*/ 10617 w 138"/>
                <a:gd name="T11" fmla="*/ 385 h 33"/>
                <a:gd name="T12" fmla="*/ 2711 w 138"/>
                <a:gd name="T13" fmla="*/ 127 h 3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>
                <a:gd name="T0" fmla="*/ 12712 w 112"/>
                <a:gd name="T1" fmla="*/ 2432 h 29"/>
                <a:gd name="T2" fmla="*/ 13355 w 112"/>
                <a:gd name="T3" fmla="*/ 508 h 29"/>
                <a:gd name="T4" fmla="*/ 9609 w 112"/>
                <a:gd name="T5" fmla="*/ 1269 h 29"/>
                <a:gd name="T6" fmla="*/ 4663 w 112"/>
                <a:gd name="T7" fmla="*/ 760 h 29"/>
                <a:gd name="T8" fmla="*/ 258 w 112"/>
                <a:gd name="T9" fmla="*/ 508 h 29"/>
                <a:gd name="T10" fmla="*/ 12712 w 112"/>
                <a:gd name="T11" fmla="*/ 2432 h 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1" cy="480"/>
            </a:xfrm>
            <a:custGeom>
              <a:avLst/>
              <a:gdLst>
                <a:gd name="T0" fmla="*/ 384 w 115"/>
                <a:gd name="T1" fmla="*/ 6841 h 95"/>
                <a:gd name="T2" fmla="*/ 3345 w 115"/>
                <a:gd name="T3" fmla="*/ 6968 h 95"/>
                <a:gd name="T4" fmla="*/ 6457 w 115"/>
                <a:gd name="T5" fmla="*/ 9928 h 95"/>
                <a:gd name="T6" fmla="*/ 7609 w 115"/>
                <a:gd name="T7" fmla="*/ 10823 h 95"/>
                <a:gd name="T8" fmla="*/ 10438 w 115"/>
                <a:gd name="T9" fmla="*/ 6715 h 95"/>
                <a:gd name="T10" fmla="*/ 14318 w 115"/>
                <a:gd name="T11" fmla="*/ 6715 h 95"/>
                <a:gd name="T12" fmla="*/ 10185 w 115"/>
                <a:gd name="T13" fmla="*/ 3471 h 95"/>
                <a:gd name="T14" fmla="*/ 4774 w 115"/>
                <a:gd name="T15" fmla="*/ 2067 h 95"/>
                <a:gd name="T16" fmla="*/ 1556 w 115"/>
                <a:gd name="T17" fmla="*/ 5285 h 95"/>
                <a:gd name="T18" fmla="*/ 384 w 115"/>
                <a:gd name="T19" fmla="*/ 6841 h 9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>
                <a:gd name="T0" fmla="*/ 6610 w 65"/>
                <a:gd name="T1" fmla="*/ 5159 h 169"/>
                <a:gd name="T2" fmla="*/ 2845 w 65"/>
                <a:gd name="T3" fmla="*/ 6332 h 169"/>
                <a:gd name="T4" fmla="*/ 2845 w 65"/>
                <a:gd name="T5" fmla="*/ 7610 h 169"/>
                <a:gd name="T6" fmla="*/ 6484 w 65"/>
                <a:gd name="T7" fmla="*/ 11617 h 169"/>
                <a:gd name="T8" fmla="*/ 4409 w 65"/>
                <a:gd name="T9" fmla="*/ 15220 h 169"/>
                <a:gd name="T10" fmla="*/ 0 w 65"/>
                <a:gd name="T11" fmla="*/ 19101 h 169"/>
                <a:gd name="T12" fmla="*/ 2202 w 65"/>
                <a:gd name="T13" fmla="*/ 19996 h 169"/>
                <a:gd name="T14" fmla="*/ 6099 w 65"/>
                <a:gd name="T15" fmla="*/ 21426 h 169"/>
                <a:gd name="T16" fmla="*/ 8174 w 65"/>
                <a:gd name="T17" fmla="*/ 20915 h 169"/>
                <a:gd name="T18" fmla="*/ 8427 w 65"/>
                <a:gd name="T19" fmla="*/ 0 h 169"/>
                <a:gd name="T20" fmla="*/ 6610 w 65"/>
                <a:gd name="T21" fmla="*/ 5159 h 16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365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365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55C34-A736-436F-9815-725F76EFC9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2397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223CD7-8A9F-4237-8AFE-0AB43EEF7B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5760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D2F2B3-0201-4D87-A015-4CADD14E56B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171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762500" y="1600200"/>
            <a:ext cx="4000500" cy="2173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762500" y="3925888"/>
            <a:ext cx="4000500" cy="21732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7B57B-4F25-475B-B5C0-781131549EF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7316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EB26B-C474-403E-86C3-EB33E8CD3A2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770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7AEA30-EA71-47E0-BEDF-532FB0C923E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2384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655710-C864-4995-9388-EF3008060E1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473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B06B81-F8D6-4080-BBAD-781E08DEC98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176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93CA63-600D-41E8-9CE8-82529094761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9677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64863-A64D-4147-A728-28368CC7AA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265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052E0E-409C-4640-9FEF-D2BE9A7FD7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80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6B4936-D5E8-460D-BE03-F7E17199279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247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132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8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2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3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4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5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6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7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8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9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0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1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2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3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4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5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6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7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8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9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0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1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2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3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4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5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6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7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8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9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0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1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2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3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4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5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6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7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8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9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0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1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2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3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4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5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6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78 w 4"/>
                <a:gd name="T5" fmla="*/ 2594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78 w 4"/>
                <a:gd name="T15" fmla="*/ 7803 h 60"/>
                <a:gd name="T16" fmla="*/ 578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7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8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9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0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78 w 4"/>
                <a:gd name="T5" fmla="*/ 2576 h 60"/>
                <a:gd name="T6" fmla="*/ 578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78 w 4"/>
                <a:gd name="T15" fmla="*/ 7727 h 60"/>
                <a:gd name="T16" fmla="*/ 578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1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2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3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4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5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6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7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8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9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0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1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2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3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4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5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6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7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8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9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0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1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2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3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4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5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6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7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8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9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0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1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2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3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4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5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6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7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8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1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2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4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0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2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3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4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5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6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7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8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9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0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1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2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3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4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5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6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7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8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9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0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1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2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3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4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5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6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7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8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69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0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94 h 60"/>
                <a:gd name="T4" fmla="*/ 500 w 4"/>
                <a:gd name="T5" fmla="*/ 2594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214 h 60"/>
                <a:gd name="T12" fmla="*/ 0 w 4"/>
                <a:gd name="T13" fmla="*/ 7803 h 60"/>
                <a:gd name="T14" fmla="*/ 500 w 4"/>
                <a:gd name="T15" fmla="*/ 7803 h 60"/>
                <a:gd name="T16" fmla="*/ 500 w 4"/>
                <a:gd name="T17" fmla="*/ 5214 h 60"/>
                <a:gd name="T18" fmla="*/ 0 w 4"/>
                <a:gd name="T19" fmla="*/ 5214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1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2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3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4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>
                <a:gd name="T0" fmla="*/ 0 w 4"/>
                <a:gd name="T1" fmla="*/ 0 h 60"/>
                <a:gd name="T2" fmla="*/ 0 w 4"/>
                <a:gd name="T3" fmla="*/ 2576 h 60"/>
                <a:gd name="T4" fmla="*/ 500 w 4"/>
                <a:gd name="T5" fmla="*/ 2576 h 60"/>
                <a:gd name="T6" fmla="*/ 500 w 4"/>
                <a:gd name="T7" fmla="*/ 0 h 60"/>
                <a:gd name="T8" fmla="*/ 0 w 4"/>
                <a:gd name="T9" fmla="*/ 0 h 60"/>
                <a:gd name="T10" fmla="*/ 0 w 4"/>
                <a:gd name="T11" fmla="*/ 5151 h 60"/>
                <a:gd name="T12" fmla="*/ 0 w 4"/>
                <a:gd name="T13" fmla="*/ 7727 h 60"/>
                <a:gd name="T14" fmla="*/ 500 w 4"/>
                <a:gd name="T15" fmla="*/ 7727 h 60"/>
                <a:gd name="T16" fmla="*/ 500 w 4"/>
                <a:gd name="T17" fmla="*/ 5151 h 60"/>
                <a:gd name="T18" fmla="*/ 0 w 4"/>
                <a:gd name="T19" fmla="*/ 5151 h 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5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6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>
                <a:gd name="T0" fmla="*/ 0 w 4"/>
                <a:gd name="T1" fmla="*/ 125 h 2"/>
                <a:gd name="T2" fmla="*/ 0 w 4"/>
                <a:gd name="T3" fmla="*/ 125 h 2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119" name="Freeform 14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0" name="Freeform 15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1" name="Freeform 15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2" name="Freeform 15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3" name="Freeform 15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4" name="Freeform 15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5" name="Freeform 15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6" name="Freeform 15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7" name="Freeform 15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" name="Freeform 15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" name="Freeform 15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0" name="Freeform 16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1" name="Freeform 16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106" name="Freeform 163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7" name="Freeform 164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8" name="Freeform 165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9" name="Freeform 166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0" name="Freeform 167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1" name="Freeform 168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2" name="Freeform 169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3" name="Freeform 170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4" name="Freeform 171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5" name="Freeform 172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" name="Freeform 173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7" name="Freeform 174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8" name="Freeform 175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093" name="Freeform 177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4" name="Freeform 178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5" name="Freeform 179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6" name="Freeform 180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7" name="Freeform 181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8" name="Freeform 182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9" name="Freeform 183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0" name="Freeform 184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1" name="Freeform 185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2" name="Freeform 186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3" name="Freeform 187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4" name="Freeform 188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5" name="Freeform 189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080" name="Freeform 191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1" name="Freeform 192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2" name="Freeform 193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3" name="Freeform 194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4" name="Freeform 195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5" name="Freeform 196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6" name="Freeform 197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7" name="Freeform 198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8" name="Freeform 199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9" name="Freeform 200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0" name="Freeform 201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1" name="Freeform 202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2" name="Freeform 203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067" name="Freeform 205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8" name="Freeform 206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9" name="Freeform 207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0" name="Freeform 208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1" name="Freeform 209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2" name="Freeform 210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" name="Freeform 211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4" name="Freeform 212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5" name="Freeform 213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6" name="Freeform 214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7" name="Freeform 215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8" name="Freeform 216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9" name="Freeform 217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054" name="Freeform 21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>
                <a:gd name="T0" fmla="*/ 3847 w 41"/>
                <a:gd name="T1" fmla="*/ 1564 h 16"/>
                <a:gd name="T2" fmla="*/ 4766 w 41"/>
                <a:gd name="T3" fmla="*/ 1306 h 16"/>
                <a:gd name="T4" fmla="*/ 4892 w 41"/>
                <a:gd name="T5" fmla="*/ 1180 h 16"/>
                <a:gd name="T6" fmla="*/ 4004 w 41"/>
                <a:gd name="T7" fmla="*/ 127 h 16"/>
                <a:gd name="T8" fmla="*/ 1020 w 41"/>
                <a:gd name="T9" fmla="*/ 1438 h 16"/>
                <a:gd name="T10" fmla="*/ 3847 w 41"/>
                <a:gd name="T11" fmla="*/ 1564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5" name="Freeform 22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>
                <a:gd name="T0" fmla="*/ 21073 w 210"/>
                <a:gd name="T1" fmla="*/ 20051 h 193"/>
                <a:gd name="T2" fmla="*/ 19667 w 210"/>
                <a:gd name="T3" fmla="*/ 16162 h 193"/>
                <a:gd name="T4" fmla="*/ 18362 w 210"/>
                <a:gd name="T5" fmla="*/ 12814 h 193"/>
                <a:gd name="T6" fmla="*/ 21331 w 210"/>
                <a:gd name="T7" fmla="*/ 12020 h 193"/>
                <a:gd name="T8" fmla="*/ 18873 w 210"/>
                <a:gd name="T9" fmla="*/ 10615 h 193"/>
                <a:gd name="T10" fmla="*/ 20304 w 210"/>
                <a:gd name="T11" fmla="*/ 10741 h 193"/>
                <a:gd name="T12" fmla="*/ 20304 w 210"/>
                <a:gd name="T13" fmla="*/ 9947 h 193"/>
                <a:gd name="T14" fmla="*/ 17467 w 210"/>
                <a:gd name="T15" fmla="*/ 10074 h 193"/>
                <a:gd name="T16" fmla="*/ 16547 w 210"/>
                <a:gd name="T17" fmla="*/ 16162 h 193"/>
                <a:gd name="T18" fmla="*/ 16036 w 210"/>
                <a:gd name="T19" fmla="*/ 10867 h 193"/>
                <a:gd name="T20" fmla="*/ 15268 w 210"/>
                <a:gd name="T21" fmla="*/ 8668 h 193"/>
                <a:gd name="T22" fmla="*/ 16036 w 210"/>
                <a:gd name="T23" fmla="*/ 6599 h 193"/>
                <a:gd name="T24" fmla="*/ 15652 w 210"/>
                <a:gd name="T25" fmla="*/ 4784 h 193"/>
                <a:gd name="T26" fmla="*/ 15394 w 210"/>
                <a:gd name="T27" fmla="*/ 3095 h 193"/>
                <a:gd name="T28" fmla="*/ 17083 w 210"/>
                <a:gd name="T29" fmla="*/ 5037 h 193"/>
                <a:gd name="T30" fmla="*/ 19283 w 210"/>
                <a:gd name="T31" fmla="*/ 2326 h 193"/>
                <a:gd name="T32" fmla="*/ 19000 w 210"/>
                <a:gd name="T33" fmla="*/ 4652 h 193"/>
                <a:gd name="T34" fmla="*/ 18489 w 210"/>
                <a:gd name="T35" fmla="*/ 6215 h 193"/>
                <a:gd name="T36" fmla="*/ 18620 w 210"/>
                <a:gd name="T37" fmla="*/ 8668 h 193"/>
                <a:gd name="T38" fmla="*/ 25726 w 210"/>
                <a:gd name="T39" fmla="*/ 3757 h 193"/>
                <a:gd name="T40" fmla="*/ 11636 w 210"/>
                <a:gd name="T41" fmla="*/ 126 h 193"/>
                <a:gd name="T42" fmla="*/ 7237 w 210"/>
                <a:gd name="T43" fmla="*/ 1022 h 193"/>
                <a:gd name="T44" fmla="*/ 10999 w 210"/>
                <a:gd name="T45" fmla="*/ 1558 h 193"/>
                <a:gd name="T46" fmla="*/ 7748 w 210"/>
                <a:gd name="T47" fmla="*/ 2837 h 193"/>
                <a:gd name="T48" fmla="*/ 7495 w 210"/>
                <a:gd name="T49" fmla="*/ 3757 h 193"/>
                <a:gd name="T50" fmla="*/ 4910 w 210"/>
                <a:gd name="T51" fmla="*/ 2200 h 193"/>
                <a:gd name="T52" fmla="*/ 1689 w 210"/>
                <a:gd name="T53" fmla="*/ 14883 h 193"/>
                <a:gd name="T54" fmla="*/ 7879 w 210"/>
                <a:gd name="T55" fmla="*/ 18873 h 193"/>
                <a:gd name="T56" fmla="*/ 5831 w 210"/>
                <a:gd name="T57" fmla="*/ 17209 h 193"/>
                <a:gd name="T58" fmla="*/ 4526 w 210"/>
                <a:gd name="T59" fmla="*/ 18746 h 193"/>
                <a:gd name="T60" fmla="*/ 4142 w 210"/>
                <a:gd name="T61" fmla="*/ 16546 h 193"/>
                <a:gd name="T62" fmla="*/ 5957 w 210"/>
                <a:gd name="T63" fmla="*/ 11125 h 193"/>
                <a:gd name="T64" fmla="*/ 8668 w 210"/>
                <a:gd name="T65" fmla="*/ 10741 h 193"/>
                <a:gd name="T66" fmla="*/ 9184 w 210"/>
                <a:gd name="T67" fmla="*/ 12273 h 193"/>
                <a:gd name="T68" fmla="*/ 7879 w 210"/>
                <a:gd name="T69" fmla="*/ 15651 h 193"/>
                <a:gd name="T70" fmla="*/ 11763 w 210"/>
                <a:gd name="T71" fmla="*/ 23272 h 193"/>
                <a:gd name="T72" fmla="*/ 24067 w 210"/>
                <a:gd name="T73" fmla="*/ 21457 h 193"/>
                <a:gd name="T74" fmla="*/ 23531 w 210"/>
                <a:gd name="T75" fmla="*/ 8541 h 193"/>
                <a:gd name="T76" fmla="*/ 21331 w 210"/>
                <a:gd name="T77" fmla="*/ 7747 h 193"/>
                <a:gd name="T78" fmla="*/ 14605 w 210"/>
                <a:gd name="T79" fmla="*/ 7879 h 193"/>
                <a:gd name="T80" fmla="*/ 13963 w 210"/>
                <a:gd name="T81" fmla="*/ 11252 h 193"/>
                <a:gd name="T82" fmla="*/ 14757 w 210"/>
                <a:gd name="T83" fmla="*/ 6468 h 193"/>
                <a:gd name="T84" fmla="*/ 11510 w 210"/>
                <a:gd name="T85" fmla="*/ 3348 h 193"/>
                <a:gd name="T86" fmla="*/ 13578 w 210"/>
                <a:gd name="T87" fmla="*/ 4526 h 193"/>
                <a:gd name="T88" fmla="*/ 7879 w 210"/>
                <a:gd name="T89" fmla="*/ 9310 h 193"/>
                <a:gd name="T90" fmla="*/ 3095 w 210"/>
                <a:gd name="T91" fmla="*/ 4784 h 193"/>
                <a:gd name="T92" fmla="*/ 8799 w 210"/>
                <a:gd name="T93" fmla="*/ 5168 h 193"/>
                <a:gd name="T94" fmla="*/ 10231 w 210"/>
                <a:gd name="T95" fmla="*/ 5168 h 193"/>
                <a:gd name="T96" fmla="*/ 13963 w 210"/>
                <a:gd name="T97" fmla="*/ 5831 h 193"/>
                <a:gd name="T98" fmla="*/ 12815 w 210"/>
                <a:gd name="T99" fmla="*/ 12020 h 193"/>
                <a:gd name="T100" fmla="*/ 12021 w 210"/>
                <a:gd name="T101" fmla="*/ 6599 h 193"/>
                <a:gd name="T102" fmla="*/ 7879 w 210"/>
                <a:gd name="T103" fmla="*/ 9310 h 193"/>
                <a:gd name="T104" fmla="*/ 10357 w 210"/>
                <a:gd name="T105" fmla="*/ 10615 h 193"/>
                <a:gd name="T106" fmla="*/ 11379 w 210"/>
                <a:gd name="T107" fmla="*/ 7494 h 193"/>
                <a:gd name="T108" fmla="*/ 13194 w 210"/>
                <a:gd name="T109" fmla="*/ 18746 h 193"/>
                <a:gd name="T110" fmla="*/ 10615 w 210"/>
                <a:gd name="T111" fmla="*/ 12405 h 193"/>
                <a:gd name="T112" fmla="*/ 15141 w 210"/>
                <a:gd name="T113" fmla="*/ 13710 h 19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6" name="Freeform 22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>
                <a:gd name="T0" fmla="*/ 1816 w 17"/>
                <a:gd name="T1" fmla="*/ 678 h 20"/>
                <a:gd name="T2" fmla="*/ 1179 w 17"/>
                <a:gd name="T3" fmla="*/ 2652 h 20"/>
                <a:gd name="T4" fmla="*/ 1816 w 17"/>
                <a:gd name="T5" fmla="*/ 678 h 2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7" name="Freeform 22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>
                <a:gd name="T0" fmla="*/ 897 w 15"/>
                <a:gd name="T1" fmla="*/ 1269 h 27"/>
                <a:gd name="T2" fmla="*/ 512 w 15"/>
                <a:gd name="T3" fmla="*/ 3199 h 27"/>
                <a:gd name="T4" fmla="*/ 1951 w 15"/>
                <a:gd name="T5" fmla="*/ 2055 h 27"/>
                <a:gd name="T6" fmla="*/ 1692 w 15"/>
                <a:gd name="T7" fmla="*/ 1012 h 27"/>
                <a:gd name="T8" fmla="*/ 897 w 15"/>
                <a:gd name="T9" fmla="*/ 1269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8" name="Freeform 22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>
                <a:gd name="T0" fmla="*/ 5204 w 48"/>
                <a:gd name="T1" fmla="*/ 252 h 23"/>
                <a:gd name="T2" fmla="*/ 1180 w 48"/>
                <a:gd name="T3" fmla="*/ 126 h 23"/>
                <a:gd name="T4" fmla="*/ 127 w 48"/>
                <a:gd name="T5" fmla="*/ 1145 h 23"/>
                <a:gd name="T6" fmla="*/ 2845 w 48"/>
                <a:gd name="T7" fmla="*/ 2698 h 23"/>
                <a:gd name="T8" fmla="*/ 4409 w 48"/>
                <a:gd name="T9" fmla="*/ 2567 h 23"/>
                <a:gd name="T10" fmla="*/ 5204 w 48"/>
                <a:gd name="T11" fmla="*/ 2441 h 23"/>
                <a:gd name="T12" fmla="*/ 5204 w 48"/>
                <a:gd name="T13" fmla="*/ 252 h 2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9" name="Freeform 22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>
                <a:gd name="T0" fmla="*/ 3095 w 35"/>
                <a:gd name="T1" fmla="*/ 258 h 37"/>
                <a:gd name="T2" fmla="*/ 1431 w 35"/>
                <a:gd name="T3" fmla="*/ 258 h 37"/>
                <a:gd name="T4" fmla="*/ 511 w 35"/>
                <a:gd name="T5" fmla="*/ 2578 h 37"/>
                <a:gd name="T6" fmla="*/ 3631 w 35"/>
                <a:gd name="T7" fmla="*/ 2835 h 37"/>
                <a:gd name="T8" fmla="*/ 3095 w 35"/>
                <a:gd name="T9" fmla="*/ 258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0" name="Freeform 22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>
                <a:gd name="T0" fmla="*/ 637 w 35"/>
                <a:gd name="T1" fmla="*/ 0 h 7"/>
                <a:gd name="T2" fmla="*/ 1816 w 35"/>
                <a:gd name="T3" fmla="*/ 689 h 7"/>
                <a:gd name="T4" fmla="*/ 637 w 35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1" name="Freeform 22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>
                <a:gd name="T0" fmla="*/ 929 w 27"/>
                <a:gd name="T1" fmla="*/ 1691 h 16"/>
                <a:gd name="T2" fmla="*/ 3268 w 27"/>
                <a:gd name="T3" fmla="*/ 770 h 16"/>
                <a:gd name="T4" fmla="*/ 2212 w 27"/>
                <a:gd name="T5" fmla="*/ 127 h 16"/>
                <a:gd name="T6" fmla="*/ 929 w 27"/>
                <a:gd name="T7" fmla="*/ 1438 h 16"/>
                <a:gd name="T8" fmla="*/ 929 w 27"/>
                <a:gd name="T9" fmla="*/ 169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2" name="Freeform 22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>
                <a:gd name="T0" fmla="*/ 3221 w 35"/>
                <a:gd name="T1" fmla="*/ 769 h 17"/>
                <a:gd name="T2" fmla="*/ 1022 w 35"/>
                <a:gd name="T3" fmla="*/ 1305 h 17"/>
                <a:gd name="T4" fmla="*/ 769 w 35"/>
                <a:gd name="T5" fmla="*/ 1690 h 17"/>
                <a:gd name="T6" fmla="*/ 3505 w 35"/>
                <a:gd name="T7" fmla="*/ 1563 h 17"/>
                <a:gd name="T8" fmla="*/ 3221 w 35"/>
                <a:gd name="T9" fmla="*/ 769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3" name="Freeform 22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>
                <a:gd name="T0" fmla="*/ 5173 w 49"/>
                <a:gd name="T1" fmla="*/ 375 h 12"/>
                <a:gd name="T2" fmla="*/ 3766 w 49"/>
                <a:gd name="T3" fmla="*/ 125 h 12"/>
                <a:gd name="T4" fmla="*/ 896 w 49"/>
                <a:gd name="T5" fmla="*/ 0 h 12"/>
                <a:gd name="T6" fmla="*/ 258 w 49"/>
                <a:gd name="T7" fmla="*/ 625 h 12"/>
                <a:gd name="T8" fmla="*/ 2586 w 49"/>
                <a:gd name="T9" fmla="*/ 1000 h 12"/>
                <a:gd name="T10" fmla="*/ 5329 w 49"/>
                <a:gd name="T11" fmla="*/ 1000 h 12"/>
                <a:gd name="T12" fmla="*/ 5173 w 49"/>
                <a:gd name="T13" fmla="*/ 375 h 1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4" name="Freeform 22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>
                <a:gd name="T0" fmla="*/ 4842 w 40"/>
                <a:gd name="T1" fmla="*/ 260 h 11"/>
                <a:gd name="T2" fmla="*/ 3400 w 40"/>
                <a:gd name="T3" fmla="*/ 519 h 11"/>
                <a:gd name="T4" fmla="*/ 1700 w 40"/>
                <a:gd name="T5" fmla="*/ 387 h 11"/>
                <a:gd name="T6" fmla="*/ 127 w 40"/>
                <a:gd name="T7" fmla="*/ 260 h 11"/>
                <a:gd name="T8" fmla="*/ 4583 w 40"/>
                <a:gd name="T9" fmla="*/ 1064 h 11"/>
                <a:gd name="T10" fmla="*/ 4842 w 40"/>
                <a:gd name="T11" fmla="*/ 26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5" name="Freeform 23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>
                <a:gd name="T0" fmla="*/ 3595 w 41"/>
                <a:gd name="T1" fmla="*/ 1179 h 34"/>
                <a:gd name="T2" fmla="*/ 1681 w 41"/>
                <a:gd name="T3" fmla="*/ 769 h 34"/>
                <a:gd name="T4" fmla="*/ 510 w 41"/>
                <a:gd name="T5" fmla="*/ 1943 h 34"/>
                <a:gd name="T6" fmla="*/ 126 w 41"/>
                <a:gd name="T7" fmla="*/ 2459 h 34"/>
                <a:gd name="T8" fmla="*/ 1146 w 41"/>
                <a:gd name="T9" fmla="*/ 2459 h 34"/>
                <a:gd name="T10" fmla="*/ 2191 w 41"/>
                <a:gd name="T11" fmla="*/ 3506 h 34"/>
                <a:gd name="T12" fmla="*/ 2701 w 41"/>
                <a:gd name="T13" fmla="*/ 3890 h 34"/>
                <a:gd name="T14" fmla="*/ 3721 w 41"/>
                <a:gd name="T15" fmla="*/ 2459 h 34"/>
                <a:gd name="T16" fmla="*/ 5024 w 41"/>
                <a:gd name="T17" fmla="*/ 2459 h 34"/>
                <a:gd name="T18" fmla="*/ 3595 w 41"/>
                <a:gd name="T19" fmla="*/ 1179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6" name="Freeform 23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>
                <a:gd name="T0" fmla="*/ 2817 w 25"/>
                <a:gd name="T1" fmla="*/ 252 h 63"/>
                <a:gd name="T2" fmla="*/ 2313 w 25"/>
                <a:gd name="T3" fmla="*/ 2191 h 63"/>
                <a:gd name="T4" fmla="*/ 887 w 25"/>
                <a:gd name="T5" fmla="*/ 2574 h 63"/>
                <a:gd name="T6" fmla="*/ 887 w 25"/>
                <a:gd name="T7" fmla="*/ 2958 h 63"/>
                <a:gd name="T8" fmla="*/ 2182 w 25"/>
                <a:gd name="T9" fmla="*/ 4381 h 63"/>
                <a:gd name="T10" fmla="*/ 1522 w 25"/>
                <a:gd name="T11" fmla="*/ 5785 h 63"/>
                <a:gd name="T12" fmla="*/ 0 w 25"/>
                <a:gd name="T13" fmla="*/ 7082 h 63"/>
                <a:gd name="T14" fmla="*/ 635 w 25"/>
                <a:gd name="T15" fmla="*/ 7465 h 63"/>
                <a:gd name="T16" fmla="*/ 2056 w 25"/>
                <a:gd name="T17" fmla="*/ 7975 h 63"/>
                <a:gd name="T18" fmla="*/ 2948 w 25"/>
                <a:gd name="T19" fmla="*/ 7339 h 63"/>
                <a:gd name="T20" fmla="*/ 3200 w 25"/>
                <a:gd name="T21" fmla="*/ 1807 h 63"/>
                <a:gd name="T22" fmla="*/ 3200 w 25"/>
                <a:gd name="T23" fmla="*/ 252 h 63"/>
                <a:gd name="T24" fmla="*/ 2817 w 25"/>
                <a:gd name="T25" fmla="*/ 252 h 6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1039" name="Freeform 233"/>
            <p:cNvSpPr>
              <a:spLocks/>
            </p:cNvSpPr>
            <p:nvPr userDrawn="1"/>
          </p:nvSpPr>
          <p:spPr bwMode="auto">
            <a:xfrm>
              <a:off x="4161" y="-5"/>
              <a:ext cx="1586" cy="1443"/>
            </a:xfrm>
            <a:custGeom>
              <a:avLst/>
              <a:gdLst>
                <a:gd name="T0" fmla="*/ 566 w 546"/>
                <a:gd name="T1" fmla="*/ 102 h 497"/>
                <a:gd name="T2" fmla="*/ 270 w 546"/>
                <a:gd name="T3" fmla="*/ 1736 h 497"/>
                <a:gd name="T4" fmla="*/ 616 w 546"/>
                <a:gd name="T5" fmla="*/ 9619 h 497"/>
                <a:gd name="T6" fmla="*/ 1325 w 546"/>
                <a:gd name="T7" fmla="*/ 11187 h 497"/>
                <a:gd name="T8" fmla="*/ 3872 w 546"/>
                <a:gd name="T9" fmla="*/ 11794 h 497"/>
                <a:gd name="T10" fmla="*/ 5005 w 546"/>
                <a:gd name="T11" fmla="*/ 12113 h 497"/>
                <a:gd name="T12" fmla="*/ 12740 w 546"/>
                <a:gd name="T13" fmla="*/ 11625 h 497"/>
                <a:gd name="T14" fmla="*/ 13063 w 546"/>
                <a:gd name="T15" fmla="*/ 4088 h 497"/>
                <a:gd name="T16" fmla="*/ 9045 w 546"/>
                <a:gd name="T17" fmla="*/ 389 h 497"/>
                <a:gd name="T18" fmla="*/ 6100 w 546"/>
                <a:gd name="T19" fmla="*/ 708 h 497"/>
                <a:gd name="T20" fmla="*/ 4851 w 546"/>
                <a:gd name="T21" fmla="*/ 270 h 497"/>
                <a:gd name="T22" fmla="*/ 3704 w 546"/>
                <a:gd name="T23" fmla="*/ 49 h 497"/>
                <a:gd name="T24" fmla="*/ 566 w 546"/>
                <a:gd name="T25" fmla="*/ 102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041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>
                  <a:gd name="T0" fmla="*/ 9164 w 97"/>
                  <a:gd name="T1" fmla="*/ 3219 h 37"/>
                  <a:gd name="T2" fmla="*/ 11740 w 97"/>
                  <a:gd name="T3" fmla="*/ 2578 h 37"/>
                  <a:gd name="T4" fmla="*/ 11866 w 97"/>
                  <a:gd name="T5" fmla="*/ 2199 h 37"/>
                  <a:gd name="T6" fmla="*/ 11356 w 97"/>
                  <a:gd name="T7" fmla="*/ 0 h 37"/>
                  <a:gd name="T8" fmla="*/ 3213 w 97"/>
                  <a:gd name="T9" fmla="*/ 0 h 37"/>
                  <a:gd name="T10" fmla="*/ 1303 w 97"/>
                  <a:gd name="T11" fmla="*/ 2835 h 37"/>
                  <a:gd name="T12" fmla="*/ 9164 w 97"/>
                  <a:gd name="T13" fmla="*/ 3219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2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>
                  <a:gd name="T0" fmla="*/ 65147 w 585"/>
                  <a:gd name="T1" fmla="*/ 126 h 534"/>
                  <a:gd name="T2" fmla="*/ 20301 w 585"/>
                  <a:gd name="T3" fmla="*/ 0 h 534"/>
                  <a:gd name="T4" fmla="*/ 29095 w 585"/>
                  <a:gd name="T5" fmla="*/ 2709 h 534"/>
                  <a:gd name="T6" fmla="*/ 22501 w 585"/>
                  <a:gd name="T7" fmla="*/ 5034 h 534"/>
                  <a:gd name="T8" fmla="*/ 26769 w 585"/>
                  <a:gd name="T9" fmla="*/ 9169 h 534"/>
                  <a:gd name="T10" fmla="*/ 9562 w 585"/>
                  <a:gd name="T11" fmla="*/ 7738 h 534"/>
                  <a:gd name="T12" fmla="*/ 3347 w 585"/>
                  <a:gd name="T13" fmla="*/ 8122 h 534"/>
                  <a:gd name="T14" fmla="*/ 25722 w 585"/>
                  <a:gd name="T15" fmla="*/ 62871 h 534"/>
                  <a:gd name="T16" fmla="*/ 18613 w 585"/>
                  <a:gd name="T17" fmla="*/ 44043 h 534"/>
                  <a:gd name="T18" fmla="*/ 13576 w 585"/>
                  <a:gd name="T19" fmla="*/ 48537 h 534"/>
                  <a:gd name="T20" fmla="*/ 12145 w 585"/>
                  <a:gd name="T21" fmla="*/ 56174 h 534"/>
                  <a:gd name="T22" fmla="*/ 16029 w 585"/>
                  <a:gd name="T23" fmla="*/ 34208 h 534"/>
                  <a:gd name="T24" fmla="*/ 19791 w 585"/>
                  <a:gd name="T25" fmla="*/ 29431 h 534"/>
                  <a:gd name="T26" fmla="*/ 27027 w 585"/>
                  <a:gd name="T27" fmla="*/ 30604 h 534"/>
                  <a:gd name="T28" fmla="*/ 24316 w 585"/>
                  <a:gd name="T29" fmla="*/ 39520 h 534"/>
                  <a:gd name="T30" fmla="*/ 24827 w 585"/>
                  <a:gd name="T31" fmla="*/ 50988 h 534"/>
                  <a:gd name="T32" fmla="*/ 66578 w 585"/>
                  <a:gd name="T33" fmla="*/ 62360 h 534"/>
                  <a:gd name="T34" fmla="*/ 58705 w 585"/>
                  <a:gd name="T35" fmla="*/ 55127 h 534"/>
                  <a:gd name="T36" fmla="*/ 54943 w 585"/>
                  <a:gd name="T37" fmla="*/ 44554 h 534"/>
                  <a:gd name="T38" fmla="*/ 51186 w 585"/>
                  <a:gd name="T39" fmla="*/ 34870 h 534"/>
                  <a:gd name="T40" fmla="*/ 59468 w 585"/>
                  <a:gd name="T41" fmla="*/ 33055 h 534"/>
                  <a:gd name="T42" fmla="*/ 52617 w 585"/>
                  <a:gd name="T43" fmla="*/ 28789 h 534"/>
                  <a:gd name="T44" fmla="*/ 56758 w 585"/>
                  <a:gd name="T45" fmla="*/ 29173 h 534"/>
                  <a:gd name="T46" fmla="*/ 56632 w 585"/>
                  <a:gd name="T47" fmla="*/ 26975 h 534"/>
                  <a:gd name="T48" fmla="*/ 48602 w 585"/>
                  <a:gd name="T49" fmla="*/ 27233 h 534"/>
                  <a:gd name="T50" fmla="*/ 46150 w 585"/>
                  <a:gd name="T51" fmla="*/ 44296 h 534"/>
                  <a:gd name="T52" fmla="*/ 44871 w 585"/>
                  <a:gd name="T53" fmla="*/ 29684 h 534"/>
                  <a:gd name="T54" fmla="*/ 42797 w 585"/>
                  <a:gd name="T55" fmla="*/ 23503 h 534"/>
                  <a:gd name="T56" fmla="*/ 44871 w 585"/>
                  <a:gd name="T57" fmla="*/ 17549 h 534"/>
                  <a:gd name="T58" fmla="*/ 43824 w 585"/>
                  <a:gd name="T59" fmla="*/ 12772 h 534"/>
                  <a:gd name="T60" fmla="*/ 42797 w 585"/>
                  <a:gd name="T61" fmla="*/ 7996 h 534"/>
                  <a:gd name="T62" fmla="*/ 47707 w 585"/>
                  <a:gd name="T63" fmla="*/ 13308 h 534"/>
                  <a:gd name="T64" fmla="*/ 53638 w 585"/>
                  <a:gd name="T65" fmla="*/ 6080 h 534"/>
                  <a:gd name="T66" fmla="*/ 52875 w 585"/>
                  <a:gd name="T67" fmla="*/ 12262 h 534"/>
                  <a:gd name="T68" fmla="*/ 51848 w 585"/>
                  <a:gd name="T69" fmla="*/ 16785 h 534"/>
                  <a:gd name="T70" fmla="*/ 51848 w 585"/>
                  <a:gd name="T71" fmla="*/ 23376 h 534"/>
                  <a:gd name="T72" fmla="*/ 72125 w 585"/>
                  <a:gd name="T73" fmla="*/ 23376 h 534"/>
                  <a:gd name="T74" fmla="*/ 71614 w 585"/>
                  <a:gd name="T75" fmla="*/ 9810 h 534"/>
                  <a:gd name="T76" fmla="*/ 32189 w 585"/>
                  <a:gd name="T77" fmla="*/ 8916 h 534"/>
                  <a:gd name="T78" fmla="*/ 37893 w 585"/>
                  <a:gd name="T79" fmla="*/ 12009 h 534"/>
                  <a:gd name="T80" fmla="*/ 22117 w 585"/>
                  <a:gd name="T81" fmla="*/ 25191 h 534"/>
                  <a:gd name="T82" fmla="*/ 8925 w 585"/>
                  <a:gd name="T83" fmla="*/ 12646 h 534"/>
                  <a:gd name="T84" fmla="*/ 24696 w 585"/>
                  <a:gd name="T85" fmla="*/ 13692 h 534"/>
                  <a:gd name="T86" fmla="*/ 28432 w 585"/>
                  <a:gd name="T87" fmla="*/ 13566 h 534"/>
                  <a:gd name="T88" fmla="*/ 39041 w 585"/>
                  <a:gd name="T89" fmla="*/ 15633 h 534"/>
                  <a:gd name="T90" fmla="*/ 35693 w 585"/>
                  <a:gd name="T91" fmla="*/ 33055 h 534"/>
                  <a:gd name="T92" fmla="*/ 33620 w 585"/>
                  <a:gd name="T93" fmla="*/ 17680 h 534"/>
                  <a:gd name="T94" fmla="*/ 22117 w 585"/>
                  <a:gd name="T95" fmla="*/ 25191 h 534"/>
                  <a:gd name="T96" fmla="*/ 28842 w 585"/>
                  <a:gd name="T97" fmla="*/ 29047 h 534"/>
                  <a:gd name="T98" fmla="*/ 31931 w 585"/>
                  <a:gd name="T99" fmla="*/ 20409 h 534"/>
                  <a:gd name="T100" fmla="*/ 42135 w 585"/>
                  <a:gd name="T101" fmla="*/ 37705 h 534"/>
                  <a:gd name="T102" fmla="*/ 27790 w 585"/>
                  <a:gd name="T103" fmla="*/ 41435 h 534"/>
                  <a:gd name="T104" fmla="*/ 39936 w 585"/>
                  <a:gd name="T105" fmla="*/ 35764 h 534"/>
                  <a:gd name="T106" fmla="*/ 41114 w 585"/>
                  <a:gd name="T107" fmla="*/ 17164 h 534"/>
                  <a:gd name="T108" fmla="*/ 40472 w 585"/>
                  <a:gd name="T109" fmla="*/ 27511 h 534"/>
                  <a:gd name="T110" fmla="*/ 38656 w 585"/>
                  <a:gd name="T111" fmla="*/ 18600 h 534"/>
                  <a:gd name="T112" fmla="*/ 65556 w 585"/>
                  <a:gd name="T113" fmla="*/ 23118 h 534"/>
                  <a:gd name="T114" fmla="*/ 59595 w 585"/>
                  <a:gd name="T115" fmla="*/ 20920 h 534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3" name="Freeform 237"/>
              <p:cNvSpPr>
                <a:spLocks/>
              </p:cNvSpPr>
              <p:nvPr/>
            </p:nvSpPr>
            <p:spPr bwMode="auto">
              <a:xfrm>
                <a:off x="3621" y="1287"/>
                <a:ext cx="238" cy="283"/>
              </a:xfrm>
              <a:custGeom>
                <a:avLst/>
                <a:gdLst>
                  <a:gd name="T0" fmla="*/ 5206 w 47"/>
                  <a:gd name="T1" fmla="*/ 1941 h 56"/>
                  <a:gd name="T2" fmla="*/ 3514 w 47"/>
                  <a:gd name="T3" fmla="*/ 7227 h 56"/>
                  <a:gd name="T4" fmla="*/ 5206 w 47"/>
                  <a:gd name="T5" fmla="*/ 1941 h 5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4" name="Freeform 238"/>
              <p:cNvSpPr>
                <a:spLocks/>
              </p:cNvSpPr>
              <p:nvPr/>
            </p:nvSpPr>
            <p:spPr bwMode="auto">
              <a:xfrm>
                <a:off x="3403" y="1403"/>
                <a:ext cx="208" cy="379"/>
              </a:xfrm>
              <a:custGeom>
                <a:avLst/>
                <a:gdLst>
                  <a:gd name="T0" fmla="*/ 2471 w 41"/>
                  <a:gd name="T1" fmla="*/ 3472 h 75"/>
                  <a:gd name="T2" fmla="*/ 1568 w 41"/>
                  <a:gd name="T3" fmla="*/ 8914 h 75"/>
                  <a:gd name="T4" fmla="*/ 5225 w 41"/>
                  <a:gd name="T5" fmla="*/ 5796 h 75"/>
                  <a:gd name="T6" fmla="*/ 4840 w 41"/>
                  <a:gd name="T7" fmla="*/ 3088 h 75"/>
                  <a:gd name="T8" fmla="*/ 2471 w 41"/>
                  <a:gd name="T9" fmla="*/ 3472 h 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5" name="Freeform 239"/>
              <p:cNvSpPr>
                <a:spLocks/>
              </p:cNvSpPr>
              <p:nvPr/>
            </p:nvSpPr>
            <p:spPr bwMode="auto">
              <a:xfrm>
                <a:off x="3272" y="645"/>
                <a:ext cx="683" cy="318"/>
              </a:xfrm>
              <a:custGeom>
                <a:avLst/>
                <a:gdLst>
                  <a:gd name="T0" fmla="*/ 14515 w 135"/>
                  <a:gd name="T1" fmla="*/ 510 h 63"/>
                  <a:gd name="T2" fmla="*/ 3096 w 135"/>
                  <a:gd name="T3" fmla="*/ 510 h 63"/>
                  <a:gd name="T4" fmla="*/ 258 w 135"/>
                  <a:gd name="T5" fmla="*/ 3210 h 63"/>
                  <a:gd name="T6" fmla="*/ 7781 w 135"/>
                  <a:gd name="T7" fmla="*/ 7465 h 63"/>
                  <a:gd name="T8" fmla="*/ 12441 w 135"/>
                  <a:gd name="T9" fmla="*/ 6956 h 63"/>
                  <a:gd name="T10" fmla="*/ 14641 w 135"/>
                  <a:gd name="T11" fmla="*/ 6829 h 63"/>
                  <a:gd name="T12" fmla="*/ 14515 w 135"/>
                  <a:gd name="T13" fmla="*/ 51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6" name="Freeform 240"/>
              <p:cNvSpPr>
                <a:spLocks/>
              </p:cNvSpPr>
              <p:nvPr/>
            </p:nvSpPr>
            <p:spPr bwMode="auto">
              <a:xfrm>
                <a:off x="4046" y="1545"/>
                <a:ext cx="490" cy="515"/>
              </a:xfrm>
              <a:custGeom>
                <a:avLst/>
                <a:gdLst>
                  <a:gd name="T0" fmla="*/ 8623 w 97"/>
                  <a:gd name="T1" fmla="*/ 636 h 102"/>
                  <a:gd name="T2" fmla="*/ 4006 w 97"/>
                  <a:gd name="T3" fmla="*/ 636 h 102"/>
                  <a:gd name="T4" fmla="*/ 1556 w 97"/>
                  <a:gd name="T5" fmla="*/ 7341 h 102"/>
                  <a:gd name="T6" fmla="*/ 10184 w 97"/>
                  <a:gd name="T7" fmla="*/ 7977 h 102"/>
                  <a:gd name="T8" fmla="*/ 8623 w 97"/>
                  <a:gd name="T9" fmla="*/ 636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7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1" cy="96"/>
              </a:xfrm>
              <a:custGeom>
                <a:avLst/>
                <a:gdLst>
                  <a:gd name="T0" fmla="*/ 1948 w 99"/>
                  <a:gd name="T1" fmla="*/ 0 h 19"/>
                  <a:gd name="T2" fmla="*/ 5172 w 99"/>
                  <a:gd name="T3" fmla="*/ 1940 h 19"/>
                  <a:gd name="T4" fmla="*/ 1948 w 99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8" name="Freeform 242"/>
              <p:cNvSpPr>
                <a:spLocks/>
              </p:cNvSpPr>
              <p:nvPr/>
            </p:nvSpPr>
            <p:spPr bwMode="auto">
              <a:xfrm>
                <a:off x="5340" y="1004"/>
                <a:ext cx="385" cy="237"/>
              </a:xfrm>
              <a:custGeom>
                <a:avLst/>
                <a:gdLst>
                  <a:gd name="T0" fmla="*/ 2720 w 76"/>
                  <a:gd name="T1" fmla="*/ 4755 h 47"/>
                  <a:gd name="T2" fmla="*/ 9108 w 76"/>
                  <a:gd name="T3" fmla="*/ 2188 h 47"/>
                  <a:gd name="T4" fmla="*/ 6236 w 76"/>
                  <a:gd name="T5" fmla="*/ 383 h 47"/>
                  <a:gd name="T6" fmla="*/ 2462 w 76"/>
                  <a:gd name="T7" fmla="*/ 4095 h 47"/>
                  <a:gd name="T8" fmla="*/ 2720 w 76"/>
                  <a:gd name="T9" fmla="*/ 4755 h 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49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>
                  <a:gd name="T0" fmla="*/ 9322 w 82"/>
                  <a:gd name="T1" fmla="*/ 768 h 37"/>
                  <a:gd name="T2" fmla="*/ 3097 w 82"/>
                  <a:gd name="T3" fmla="*/ 2199 h 37"/>
                  <a:gd name="T4" fmla="*/ 2202 w 82"/>
                  <a:gd name="T5" fmla="*/ 3346 h 37"/>
                  <a:gd name="T6" fmla="*/ 9859 w 82"/>
                  <a:gd name="T7" fmla="*/ 2962 h 37"/>
                  <a:gd name="T8" fmla="*/ 10628 w 82"/>
                  <a:gd name="T9" fmla="*/ 2578 h 37"/>
                  <a:gd name="T10" fmla="*/ 10628 w 82"/>
                  <a:gd name="T11" fmla="*/ 0 h 37"/>
                  <a:gd name="T12" fmla="*/ 9322 w 82"/>
                  <a:gd name="T13" fmla="*/ 768 h 3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0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8" cy="167"/>
              </a:xfrm>
              <a:custGeom>
                <a:avLst/>
                <a:gdLst>
                  <a:gd name="T0" fmla="*/ 2711 w 138"/>
                  <a:gd name="T1" fmla="*/ 127 h 33"/>
                  <a:gd name="T2" fmla="*/ 1022 w 138"/>
                  <a:gd name="T3" fmla="*/ 1817 h 33"/>
                  <a:gd name="T4" fmla="*/ 7369 w 138"/>
                  <a:gd name="T5" fmla="*/ 2844 h 33"/>
                  <a:gd name="T6" fmla="*/ 15144 w 138"/>
                  <a:gd name="T7" fmla="*/ 2971 h 33"/>
                  <a:gd name="T8" fmla="*/ 14759 w 138"/>
                  <a:gd name="T9" fmla="*/ 1022 h 33"/>
                  <a:gd name="T10" fmla="*/ 10617 w 138"/>
                  <a:gd name="T11" fmla="*/ 385 h 33"/>
                  <a:gd name="T12" fmla="*/ 2711 w 138"/>
                  <a:gd name="T13" fmla="*/ 127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1" name="Freeform 245"/>
              <p:cNvSpPr>
                <a:spLocks/>
              </p:cNvSpPr>
              <p:nvPr/>
            </p:nvSpPr>
            <p:spPr bwMode="auto">
              <a:xfrm>
                <a:off x="5077" y="1540"/>
                <a:ext cx="567" cy="146"/>
              </a:xfrm>
              <a:custGeom>
                <a:avLst/>
                <a:gdLst>
                  <a:gd name="T0" fmla="*/ 12712 w 112"/>
                  <a:gd name="T1" fmla="*/ 2432 h 29"/>
                  <a:gd name="T2" fmla="*/ 13355 w 112"/>
                  <a:gd name="T3" fmla="*/ 508 h 29"/>
                  <a:gd name="T4" fmla="*/ 9609 w 112"/>
                  <a:gd name="T5" fmla="*/ 1269 h 29"/>
                  <a:gd name="T6" fmla="*/ 4663 w 112"/>
                  <a:gd name="T7" fmla="*/ 760 h 29"/>
                  <a:gd name="T8" fmla="*/ 258 w 112"/>
                  <a:gd name="T9" fmla="*/ 508 h 29"/>
                  <a:gd name="T10" fmla="*/ 12712 w 112"/>
                  <a:gd name="T11" fmla="*/ 2432 h 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2" name="Freeform 246"/>
              <p:cNvSpPr>
                <a:spLocks/>
              </p:cNvSpPr>
              <p:nvPr/>
            </p:nvSpPr>
            <p:spPr bwMode="auto">
              <a:xfrm>
                <a:off x="5042" y="1656"/>
                <a:ext cx="581" cy="480"/>
              </a:xfrm>
              <a:custGeom>
                <a:avLst/>
                <a:gdLst>
                  <a:gd name="T0" fmla="*/ 384 w 115"/>
                  <a:gd name="T1" fmla="*/ 6841 h 95"/>
                  <a:gd name="T2" fmla="*/ 3345 w 115"/>
                  <a:gd name="T3" fmla="*/ 6968 h 95"/>
                  <a:gd name="T4" fmla="*/ 6457 w 115"/>
                  <a:gd name="T5" fmla="*/ 9928 h 95"/>
                  <a:gd name="T6" fmla="*/ 7609 w 115"/>
                  <a:gd name="T7" fmla="*/ 10823 h 95"/>
                  <a:gd name="T8" fmla="*/ 10438 w 115"/>
                  <a:gd name="T9" fmla="*/ 6715 h 95"/>
                  <a:gd name="T10" fmla="*/ 14318 w 115"/>
                  <a:gd name="T11" fmla="*/ 6715 h 95"/>
                  <a:gd name="T12" fmla="*/ 10185 w 115"/>
                  <a:gd name="T13" fmla="*/ 3471 h 95"/>
                  <a:gd name="T14" fmla="*/ 4774 w 115"/>
                  <a:gd name="T15" fmla="*/ 2067 h 95"/>
                  <a:gd name="T16" fmla="*/ 1556 w 115"/>
                  <a:gd name="T17" fmla="*/ 5285 h 95"/>
                  <a:gd name="T18" fmla="*/ 384 w 115"/>
                  <a:gd name="T19" fmla="*/ 6841 h 9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53" name="Freeform 247"/>
              <p:cNvSpPr>
                <a:spLocks/>
              </p:cNvSpPr>
              <p:nvPr/>
            </p:nvSpPr>
            <p:spPr bwMode="auto">
              <a:xfrm>
                <a:off x="5421" y="1464"/>
                <a:ext cx="329" cy="854"/>
              </a:xfrm>
              <a:custGeom>
                <a:avLst/>
                <a:gdLst>
                  <a:gd name="T0" fmla="*/ 6610 w 65"/>
                  <a:gd name="T1" fmla="*/ 5159 h 169"/>
                  <a:gd name="T2" fmla="*/ 2845 w 65"/>
                  <a:gd name="T3" fmla="*/ 6332 h 169"/>
                  <a:gd name="T4" fmla="*/ 2845 w 65"/>
                  <a:gd name="T5" fmla="*/ 7610 h 169"/>
                  <a:gd name="T6" fmla="*/ 6484 w 65"/>
                  <a:gd name="T7" fmla="*/ 11617 h 169"/>
                  <a:gd name="T8" fmla="*/ 4409 w 65"/>
                  <a:gd name="T9" fmla="*/ 15220 h 169"/>
                  <a:gd name="T10" fmla="*/ 0 w 65"/>
                  <a:gd name="T11" fmla="*/ 19101 h 169"/>
                  <a:gd name="T12" fmla="*/ 2202 w 65"/>
                  <a:gd name="T13" fmla="*/ 19996 h 169"/>
                  <a:gd name="T14" fmla="*/ 6099 w 65"/>
                  <a:gd name="T15" fmla="*/ 21426 h 169"/>
                  <a:gd name="T16" fmla="*/ 8174 w 65"/>
                  <a:gd name="T17" fmla="*/ 20915 h 169"/>
                  <a:gd name="T18" fmla="*/ 8427 w 65"/>
                  <a:gd name="T19" fmla="*/ 0 h 169"/>
                  <a:gd name="T20" fmla="*/ 6610 w 65"/>
                  <a:gd name="T21" fmla="*/ 5159 h 16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271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71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7AA6439-9BAC-4D0B-AA2F-65977002197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3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special.univs.cn/service/jianmo/index.shtml" TargetMode="External"/><Relationship Id="rId3" Type="http://schemas.openxmlformats.org/officeDocument/2006/relationships/hyperlink" Target="http://www.moe.edu.cn/" TargetMode="External"/><Relationship Id="rId7" Type="http://schemas.openxmlformats.org/officeDocument/2006/relationships/hyperlink" Target="http://www.mathworks.cn/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omap.com/" TargetMode="External"/><Relationship Id="rId5" Type="http://schemas.openxmlformats.org/officeDocument/2006/relationships/hyperlink" Target="http://www.hep.com.cn/" TargetMode="External"/><Relationship Id="rId4" Type="http://schemas.openxmlformats.org/officeDocument/2006/relationships/hyperlink" Target="http://www.csiam.edu.cn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mcm.edu.cn/html_cn/block/8579f5fce999cdc896f78bca5d4f8237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aikr.com/" TargetMode="External"/><Relationship Id="rId2" Type="http://schemas.openxmlformats.org/officeDocument/2006/relationships/hyperlink" Target="http://shumo.hrbeu.edu.cn/zxbm/zxbm.as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&#38468;&#20214;2.&#21442;&#36187;&#23398;&#29983;&#25253;&#21517;&#35828;&#26126;&#21450;&#21442;&#36187;&#39035;&#30693;.doc" TargetMode="External"/><Relationship Id="rId2" Type="http://schemas.openxmlformats.org/officeDocument/2006/relationships/hyperlink" Target="http://www.saikr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899592" y="4581128"/>
            <a:ext cx="7772400" cy="914400"/>
          </a:xfrm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z="9600" dirty="0" smtClean="0">
                <a:ea typeface="幼圆" pitchFamily="49" charset="-122"/>
              </a:rPr>
              <a:t>欢迎您参加</a:t>
            </a:r>
            <a:br>
              <a:rPr lang="zh-CN" altLang="en-US" sz="9600" dirty="0" smtClean="0">
                <a:ea typeface="幼圆" pitchFamily="49" charset="-122"/>
              </a:rPr>
            </a:br>
            <a:r>
              <a:rPr lang="zh-CN" altLang="en-US" sz="9600" dirty="0" smtClean="0">
                <a:ea typeface="幼圆" pitchFamily="49" charset="-122"/>
              </a:rPr>
              <a:t>数学建模竞赛</a:t>
            </a:r>
            <a:br>
              <a:rPr lang="zh-CN" altLang="en-US" sz="9600" dirty="0" smtClean="0">
                <a:ea typeface="幼圆" pitchFamily="49" charset="-122"/>
              </a:rPr>
            </a:br>
            <a:r>
              <a:rPr lang="en-US" altLang="zh-CN" b="1" dirty="0" smtClean="0">
                <a:ea typeface="幼圆" pitchFamily="49" charset="-122"/>
              </a:rPr>
              <a:t>2016</a:t>
            </a:r>
            <a:r>
              <a:rPr lang="zh-CN" altLang="en-US" b="1" dirty="0" smtClean="0">
                <a:ea typeface="幼圆" pitchFamily="49" charset="-122"/>
              </a:rPr>
              <a:t>年报名规则变化，请注意</a:t>
            </a:r>
            <a:r>
              <a:rPr lang="en-US" altLang="zh-CN" sz="9600" b="1" dirty="0" smtClean="0">
                <a:ea typeface="幼圆" pitchFamily="49" charset="-122"/>
              </a:rPr>
              <a:t/>
            </a:r>
            <a:br>
              <a:rPr lang="en-US" altLang="zh-CN" sz="9600" b="1" dirty="0" smtClean="0">
                <a:ea typeface="幼圆" pitchFamily="49" charset="-122"/>
              </a:rPr>
            </a:br>
            <a:r>
              <a:rPr lang="en-US" altLang="zh-CN" dirty="0">
                <a:ea typeface="幼圆" pitchFamily="49" charset="-122"/>
              </a:rPr>
              <a:t>shumo.hrbeu.edu.cn</a:t>
            </a:r>
            <a:endParaRPr lang="zh-CN" altLang="zh-CN" sz="1600" dirty="0" smtClean="0"/>
          </a:p>
        </p:txBody>
      </p:sp>
      <p:sp>
        <p:nvSpPr>
          <p:cNvPr id="3075" name="TextBox 1"/>
          <p:cNvSpPr txBox="1">
            <a:spLocks noChangeArrowheads="1"/>
          </p:cNvSpPr>
          <p:nvPr/>
        </p:nvSpPr>
        <p:spPr bwMode="auto">
          <a:xfrm>
            <a:off x="5076056" y="5625138"/>
            <a:ext cx="49700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</a:rPr>
              <a:t>----</a:t>
            </a:r>
            <a:r>
              <a:rPr lang="zh-CN" altLang="en-US" sz="2400" dirty="0">
                <a:solidFill>
                  <a:srgbClr val="FF0000"/>
                </a:solidFill>
              </a:rPr>
              <a:t>理学院    </a:t>
            </a:r>
            <a:r>
              <a:rPr lang="zh-CN" altLang="en-US" sz="2400" dirty="0" smtClean="0">
                <a:solidFill>
                  <a:srgbClr val="FF0000"/>
                </a:solidFill>
              </a:rPr>
              <a:t>朱磊</a:t>
            </a:r>
            <a:endParaRPr lang="en-US" altLang="zh-CN" sz="2400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</a:rPr>
              <a:t>82519384 </a:t>
            </a:r>
            <a:r>
              <a:rPr lang="zh-CN" altLang="en-US" sz="2400" dirty="0" smtClean="0">
                <a:solidFill>
                  <a:srgbClr val="FF0000"/>
                </a:solidFill>
              </a:rPr>
              <a:t>理学楼</a:t>
            </a:r>
            <a:r>
              <a:rPr lang="en-US" altLang="zh-CN" sz="2400" dirty="0" smtClean="0">
                <a:solidFill>
                  <a:srgbClr val="FF0000"/>
                </a:solidFill>
              </a:rPr>
              <a:t>429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数学建模培训计划	</a:t>
            </a:r>
          </a:p>
        </p:txBody>
      </p:sp>
      <p:sp>
        <p:nvSpPr>
          <p:cNvPr id="389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全国数模大赛培训课大约分三部分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dirty="0" smtClean="0"/>
              <a:t>7</a:t>
            </a:r>
            <a:r>
              <a:rPr lang="zh-CN" altLang="en-US" dirty="0" smtClean="0"/>
              <a:t>月</a:t>
            </a:r>
            <a:r>
              <a:rPr lang="en-US" altLang="zh-CN" dirty="0" smtClean="0"/>
              <a:t>11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-15</a:t>
            </a:r>
            <a:r>
              <a:rPr lang="zh-CN" altLang="en-US" dirty="0" smtClean="0"/>
              <a:t>日：上下午。建模知识与软件（数模基础训练， 数模软件，竞赛须知，模拟题等）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dirty="0" smtClean="0"/>
              <a:t>暑假</a:t>
            </a:r>
            <a:r>
              <a:rPr lang="zh-CN" altLang="en-US" dirty="0"/>
              <a:t>：</a:t>
            </a:r>
            <a:r>
              <a:rPr lang="zh-CN" altLang="en-US" dirty="0" smtClean="0"/>
              <a:t>按照要求完成暑期作业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zh-CN" altLang="en-US" dirty="0" smtClean="0">
                <a:solidFill>
                  <a:srgbClr val="FF0000"/>
                </a:solidFill>
              </a:rPr>
              <a:t>随时关注：</a:t>
            </a:r>
            <a:r>
              <a:rPr lang="en-US" altLang="zh-CN" dirty="0" smtClean="0">
                <a:solidFill>
                  <a:srgbClr val="FF0000"/>
                </a:solidFill>
              </a:rPr>
              <a:t>shumo.hrbeu.edu.cn</a:t>
            </a:r>
            <a:r>
              <a:rPr lang="zh-CN" altLang="en-US" dirty="0" smtClean="0">
                <a:solidFill>
                  <a:srgbClr val="FF0000"/>
                </a:solidFill>
              </a:rPr>
              <a:t>上课表，课件信息</a:t>
            </a:r>
          </a:p>
        </p:txBody>
      </p:sp>
    </p:spTree>
    <p:extLst>
      <p:ext uri="{BB962C8B-B14F-4D97-AF65-F5344CB8AC3E}">
        <p14:creationId xmlns:p14="http://schemas.microsoft.com/office/powerpoint/2010/main" val="186124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549275"/>
            <a:ext cx="7772400" cy="1143000"/>
          </a:xfrm>
          <a:noFill/>
        </p:spPr>
        <p:txBody>
          <a:bodyPr lIns="92075" tIns="46038" rIns="92075" bIns="46038" anchor="b"/>
          <a:lstStyle/>
          <a:p>
            <a:pPr eaLnBrk="1" hangingPunct="1"/>
            <a:r>
              <a:rPr lang="zh-CN" altLang="en-US" smtClean="0"/>
              <a:t>数学建模与数学建模竞赛</a:t>
            </a:r>
            <a:endParaRPr lang="zh-CN" altLang="zh-CN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565400"/>
            <a:ext cx="4800600" cy="3095625"/>
          </a:xfrm>
          <a:noFill/>
        </p:spPr>
        <p:txBody>
          <a:bodyPr lIns="92075" tIns="46038" rIns="92075" bIns="46038"/>
          <a:lstStyle/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报名事宜</a:t>
            </a:r>
            <a:endParaRPr lang="en-US" altLang="zh-CN" dirty="0" smtClean="0"/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什么</a:t>
            </a:r>
            <a:r>
              <a:rPr lang="zh-CN" altLang="en-US" dirty="0" smtClean="0"/>
              <a:t>是数学建模竞赛</a:t>
            </a:r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/>
              <a:t>全国</a:t>
            </a:r>
            <a:r>
              <a:rPr lang="zh-CN" altLang="en-US" dirty="0" smtClean="0"/>
              <a:t>大学生数学竞赛情况</a:t>
            </a:r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竞赛的一些照片</a:t>
            </a:r>
            <a:endParaRPr lang="en-US" altLang="zh-CN" dirty="0" smtClean="0"/>
          </a:p>
          <a:p>
            <a:pPr algn="l" eaLnBrk="1" hangingPunct="1">
              <a:lnSpc>
                <a:spcPct val="90000"/>
              </a:lnSpc>
              <a:spcBef>
                <a:spcPct val="40000"/>
              </a:spcBef>
            </a:pPr>
            <a:r>
              <a:rPr lang="zh-CN" altLang="en-US" dirty="0" smtClean="0"/>
              <a:t>赛题</a:t>
            </a:r>
            <a:r>
              <a:rPr lang="zh-CN" altLang="en-US" dirty="0" smtClean="0"/>
              <a:t>举例和参赛准备</a:t>
            </a:r>
            <a:endParaRPr lang="zh-CN" altLang="en-US" dirty="0" smtClean="0"/>
          </a:p>
        </p:txBody>
      </p:sp>
      <p:sp>
        <p:nvSpPr>
          <p:cNvPr id="55300" name="Oval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057400" y="27432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1" name="Oval 5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057400" y="33528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2" name="Oval 6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057400" y="39624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3" name="Oval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57400" y="45720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5304" name="Oval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057400" y="5181600"/>
            <a:ext cx="400050" cy="400050"/>
          </a:xfrm>
          <a:prstGeom prst="ellips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>
              <a:spcBef>
                <a:spcPct val="50000"/>
              </a:spcBef>
              <a:defRPr/>
            </a:pPr>
            <a:endParaRPr kumimoji="1"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什么是数学建模</a:t>
            </a:r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u="sng" smtClean="0"/>
              <a:t>模型</a:t>
            </a:r>
            <a:r>
              <a:rPr lang="zh-CN" altLang="en-US" b="1" smtClean="0"/>
              <a:t>：实际原型主要特征的抽象和简化、一个低代价近似。</a:t>
            </a:r>
          </a:p>
          <a:p>
            <a:pPr eaLnBrk="1" hangingPunct="1"/>
            <a:r>
              <a:rPr lang="zh-CN" altLang="en-US" b="1" u="sng" smtClean="0"/>
              <a:t>数学模型</a:t>
            </a:r>
            <a:r>
              <a:rPr lang="zh-CN" altLang="en-US" b="1" smtClean="0"/>
              <a:t>：通过抽象和简化，使用数学语言对实际对象的一个刻画，以便于人们更简明更深刻地认识所研究的对象。</a:t>
            </a:r>
          </a:p>
          <a:p>
            <a:pPr eaLnBrk="1" hangingPunct="1"/>
            <a:r>
              <a:rPr lang="zh-CN" altLang="en-US" b="1" u="sng" smtClean="0"/>
              <a:t>数学建模</a:t>
            </a:r>
            <a:r>
              <a:rPr lang="zh-CN" altLang="en-US" b="1" smtClean="0"/>
              <a:t>：根据要求针对实际问题组建数学模型的过程。</a:t>
            </a:r>
          </a:p>
          <a:p>
            <a:pPr eaLnBrk="1" hangingPunct="1"/>
            <a:endParaRPr lang="zh-CN" altLang="en-US" smtClean="0"/>
          </a:p>
        </p:txBody>
      </p:sp>
      <p:sp>
        <p:nvSpPr>
          <p:cNvPr id="2" name="矩形 1"/>
          <p:cNvSpPr/>
          <p:nvPr/>
        </p:nvSpPr>
        <p:spPr>
          <a:xfrm>
            <a:off x="179512" y="5445224"/>
            <a:ext cx="8794395" cy="92333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数模竞赛  </a:t>
            </a:r>
            <a:r>
              <a:rPr lang="en-US" altLang="zh-CN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≈ </a:t>
            </a: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做“大应用题”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数学建模竞赛的参赛形式</a:t>
            </a:r>
          </a:p>
        </p:txBody>
      </p:sp>
      <p:sp>
        <p:nvSpPr>
          <p:cNvPr id="460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341438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sz="3000" b="1" dirty="0" smtClean="0">
                <a:latin typeface="Times New Roman" pitchFamily="18" charset="0"/>
              </a:rPr>
              <a:t>开卷</a:t>
            </a:r>
            <a:r>
              <a:rPr lang="zh-CN" altLang="en-US" sz="3000" b="1" dirty="0" smtClean="0"/>
              <a:t>形式</a:t>
            </a:r>
            <a:r>
              <a:rPr lang="zh-CN" altLang="en-US" sz="3000" b="1" dirty="0" smtClean="0">
                <a:latin typeface="Times New Roman" pitchFamily="18" charset="0"/>
              </a:rPr>
              <a:t>的通讯比赛</a:t>
            </a:r>
            <a:r>
              <a:rPr lang="zh-CN" altLang="en-US" sz="3000" dirty="0" smtClean="0">
                <a:latin typeface="Times New Roman" pitchFamily="18" charset="0"/>
              </a:rPr>
              <a:t>，可以使用任意图书资料和互联网，自由的收集资料、调查研究。</a:t>
            </a:r>
          </a:p>
          <a:p>
            <a:pPr eaLnBrk="1" hangingPunct="1"/>
            <a:r>
              <a:rPr lang="zh-CN" altLang="en-US" sz="3000" dirty="0" smtClean="0">
                <a:latin typeface="Times New Roman" pitchFamily="18" charset="0"/>
              </a:rPr>
              <a:t>由</a:t>
            </a:r>
            <a:r>
              <a:rPr lang="zh-CN" altLang="en-US" sz="3000" b="1" dirty="0" smtClean="0">
                <a:latin typeface="Times New Roman" pitchFamily="18" charset="0"/>
              </a:rPr>
              <a:t>三名学生组成一队</a:t>
            </a:r>
            <a:r>
              <a:rPr lang="zh-CN" altLang="en-US" sz="3000" dirty="0" smtClean="0">
                <a:latin typeface="Times New Roman" pitchFamily="18" charset="0"/>
              </a:rPr>
              <a:t>，各参赛队任选一</a:t>
            </a:r>
            <a:r>
              <a:rPr lang="zh-CN" altLang="en-US" sz="3000" dirty="0" smtClean="0"/>
              <a:t>竞赛</a:t>
            </a:r>
            <a:r>
              <a:rPr lang="zh-CN" altLang="en-US" sz="3000" dirty="0" smtClean="0">
                <a:latin typeface="Times New Roman" pitchFamily="18" charset="0"/>
              </a:rPr>
              <a:t>题。在三天时间内，团结合作、奋力攻关，完成一篇数学建模答卷（</a:t>
            </a:r>
            <a:r>
              <a:rPr lang="zh-CN" altLang="en-US" sz="3000" b="1" dirty="0" smtClean="0">
                <a:latin typeface="Times New Roman" pitchFamily="18" charset="0"/>
              </a:rPr>
              <a:t>论文</a:t>
            </a:r>
            <a:r>
              <a:rPr lang="zh-CN" altLang="en-US" sz="3000" dirty="0" smtClean="0">
                <a:latin typeface="Times New Roman" pitchFamily="18" charset="0"/>
              </a:rPr>
              <a:t>）。</a:t>
            </a:r>
          </a:p>
          <a:p>
            <a:pPr eaLnBrk="1" hangingPunct="1"/>
            <a:r>
              <a:rPr lang="zh-CN" altLang="en-US" sz="3000" dirty="0" smtClean="0">
                <a:latin typeface="Times New Roman" pitchFamily="18" charset="0"/>
              </a:rPr>
              <a:t>没有事先设定的标准答案，多名专家从以下几个方面来综合评定</a:t>
            </a:r>
            <a:r>
              <a:rPr lang="zh-CN" altLang="en-US" sz="3000" dirty="0" smtClean="0">
                <a:latin typeface="Times New Roman" pitchFamily="18" charset="0"/>
                <a:ea typeface="楷体_GB2312" pitchFamily="49" charset="-122"/>
              </a:rPr>
              <a:t>（1）问题分析及假设的合理性；（2）模型的正确性和创造性；（3）运算结果的正确性；（4）结论和讨论的科学性；（5）论文表达的清晰性等</a:t>
            </a:r>
            <a:r>
              <a:rPr lang="zh-CN" altLang="en-US" sz="3000" dirty="0" smtClean="0">
                <a:latin typeface="Times New Roman" pitchFamily="18" charset="0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58927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63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251520" y="1484784"/>
            <a:ext cx="8569325" cy="52562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数学模型竞赛与通常的数学竞赛不同之处在于它</a:t>
            </a:r>
            <a:r>
              <a:rPr lang="zh-CN" altLang="en-US" b="1" dirty="0" smtClean="0"/>
              <a:t>来自实际问题或有明确的实际背景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 smtClean="0"/>
              <a:t>它的宗旨是培养大学生用数学方法解决实际问题的意识和能力，培养创新意识、团队精神，鼓励参与、提倡公平竞争，提高学生综合素质。</a:t>
            </a:r>
          </a:p>
        </p:txBody>
      </p:sp>
    </p:spTree>
    <p:extLst>
      <p:ext uri="{BB962C8B-B14F-4D97-AF65-F5344CB8AC3E}">
        <p14:creationId xmlns:p14="http://schemas.microsoft.com/office/powerpoint/2010/main" val="318323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整个比赛要完成一篇包括问题的阐述分析，模型的假设和建立，计算结果及讨论的论文。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通过训练和比赛，同学们不仅用数学方法解决实际问题的意识和能力有很大提高，而且在团结合作发挥集体力量攻关，以及撰写科技论文等方面将都会得到十分有益的锻炼。</a:t>
            </a:r>
          </a:p>
        </p:txBody>
      </p:sp>
    </p:spTree>
    <p:extLst>
      <p:ext uri="{BB962C8B-B14F-4D97-AF65-F5344CB8AC3E}">
        <p14:creationId xmlns:p14="http://schemas.microsoft.com/office/powerpoint/2010/main" val="261230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数学建模竞赛的由来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31800" y="1268413"/>
            <a:ext cx="8280400" cy="5329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1985年开始由美国工业与数学学会举办数学建模竞赛(</a:t>
            </a:r>
            <a:r>
              <a:rPr lang="en-US" altLang="zh-CN" sz="2800" b="1" dirty="0" smtClean="0">
                <a:latin typeface="Times New Roman" pitchFamily="18" charset="0"/>
              </a:rPr>
              <a:t>MCM).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1989年我国大学生开始参加</a:t>
            </a:r>
            <a:r>
              <a:rPr lang="en-US" altLang="zh-CN" sz="2800" b="1" dirty="0" smtClean="0">
                <a:latin typeface="Times New Roman" pitchFamily="18" charset="0"/>
              </a:rPr>
              <a:t>MCM.</a:t>
            </a:r>
            <a:endParaRPr lang="zh-CN" altLang="en-US" sz="2800" b="1" dirty="0" smtClean="0">
              <a:latin typeface="Times New Roman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r>
              <a:rPr lang="zh-CN" altLang="en-US" sz="2800" b="1" dirty="0" smtClean="0">
                <a:latin typeface="Times New Roman" pitchFamily="18" charset="0"/>
              </a:rPr>
              <a:t>1992年，教育部高教司和中国工业与应用数学协会联合举办“中国大学生数学建模竞赛（</a:t>
            </a:r>
            <a:r>
              <a:rPr lang="en-US" altLang="en-US" sz="2800" b="1" dirty="0" smtClean="0">
                <a:latin typeface="Times New Roman" pitchFamily="18" charset="0"/>
              </a:rPr>
              <a:t>CUMCM)</a:t>
            </a:r>
            <a:r>
              <a:rPr lang="en-US" altLang="zh-CN" sz="2800" b="1" dirty="0" smtClean="0">
                <a:latin typeface="Times New Roman" pitchFamily="18" charset="0"/>
              </a:rPr>
              <a:t>”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itchFamily="18" charset="0"/>
              </a:rPr>
              <a:t>1994</a:t>
            </a:r>
            <a:r>
              <a:rPr lang="zh-CN" altLang="en-US" sz="2800" b="1" dirty="0" smtClean="0">
                <a:latin typeface="Times New Roman" pitchFamily="18" charset="0"/>
              </a:rPr>
              <a:t>年，我校开始参加</a:t>
            </a:r>
            <a:r>
              <a:rPr lang="en-US" altLang="en-US" sz="2800" b="1" dirty="0" smtClean="0">
                <a:latin typeface="Times New Roman" pitchFamily="18" charset="0"/>
              </a:rPr>
              <a:t>MCM.</a:t>
            </a:r>
          </a:p>
          <a:p>
            <a:pPr algn="just" eaLnBrk="1" hangingPunct="1">
              <a:lnSpc>
                <a:spcPct val="90000"/>
              </a:lnSpc>
            </a:pPr>
            <a:r>
              <a:rPr lang="en-US" altLang="zh-CN" sz="2800" b="1" dirty="0" smtClean="0">
                <a:latin typeface="Times New Roman" pitchFamily="18" charset="0"/>
              </a:rPr>
              <a:t>2014</a:t>
            </a:r>
            <a:r>
              <a:rPr lang="zh-CN" altLang="en-US" sz="2800" b="1" dirty="0" smtClean="0">
                <a:latin typeface="Times New Roman" pitchFamily="18" charset="0"/>
              </a:rPr>
              <a:t>年，参赛队已经达到</a:t>
            </a:r>
            <a:r>
              <a:rPr lang="en-US" altLang="zh-CN" sz="2800" b="1" dirty="0" smtClean="0">
                <a:latin typeface="Times New Roman" pitchFamily="18" charset="0"/>
              </a:rPr>
              <a:t>140</a:t>
            </a:r>
            <a:r>
              <a:rPr lang="zh-CN" altLang="en-US" sz="2800" b="1" dirty="0" smtClean="0">
                <a:latin typeface="Times New Roman" pitchFamily="18" charset="0"/>
              </a:rPr>
              <a:t>组</a:t>
            </a:r>
            <a:r>
              <a:rPr lang="en-US" altLang="zh-CN" sz="2800" b="1" dirty="0" smtClean="0">
                <a:latin typeface="Times New Roman" pitchFamily="18" charset="0"/>
              </a:rPr>
              <a:t>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z="2800" b="1" dirty="0"/>
              <a:t>2015</a:t>
            </a:r>
            <a:r>
              <a:rPr lang="zh-CN" altLang="en-US" sz="2800" b="1" dirty="0"/>
              <a:t>年，来自全国</a:t>
            </a:r>
            <a:r>
              <a:rPr lang="en-US" altLang="zh-CN" sz="2800" b="1" dirty="0"/>
              <a:t>33</a:t>
            </a:r>
            <a:r>
              <a:rPr lang="zh-CN" altLang="en-US" sz="2800" b="1" dirty="0"/>
              <a:t>个省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市</a:t>
            </a:r>
            <a:r>
              <a:rPr lang="en-US" altLang="zh-CN" sz="2800" b="1" dirty="0"/>
              <a:t>/</a:t>
            </a:r>
            <a:r>
              <a:rPr lang="zh-CN" altLang="en-US" sz="2800" b="1" dirty="0"/>
              <a:t>自治区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包括香港和澳门特区</a:t>
            </a:r>
            <a:r>
              <a:rPr lang="en-US" altLang="zh-CN" sz="2800" b="1" dirty="0"/>
              <a:t>)</a:t>
            </a:r>
            <a:r>
              <a:rPr lang="zh-CN" altLang="en-US" sz="2800" b="1" dirty="0"/>
              <a:t>及新加坡和美国的</a:t>
            </a:r>
            <a:r>
              <a:rPr lang="en-US" altLang="zh-CN" sz="2800" b="1" dirty="0"/>
              <a:t>1326</a:t>
            </a:r>
            <a:r>
              <a:rPr lang="zh-CN" altLang="en-US" sz="2800" b="1" dirty="0"/>
              <a:t>所院校、</a:t>
            </a:r>
            <a:r>
              <a:rPr lang="en-US" altLang="zh-CN" sz="2800" b="1" dirty="0"/>
              <a:t>28574</a:t>
            </a:r>
            <a:r>
              <a:rPr lang="zh-CN" altLang="en-US" sz="2800" b="1" dirty="0"/>
              <a:t>个队（其中本科组</a:t>
            </a:r>
            <a:r>
              <a:rPr lang="en-US" altLang="zh-CN" sz="2800" b="1" dirty="0"/>
              <a:t>25558</a:t>
            </a:r>
            <a:r>
              <a:rPr lang="zh-CN" altLang="en-US" sz="2800" b="1" dirty="0"/>
              <a:t>队、专科组</a:t>
            </a:r>
            <a:r>
              <a:rPr lang="en-US" altLang="zh-CN" sz="2800" b="1" dirty="0"/>
              <a:t>3016</a:t>
            </a:r>
            <a:r>
              <a:rPr lang="zh-CN" altLang="en-US" sz="2800" b="1" dirty="0"/>
              <a:t>队）、</a:t>
            </a:r>
            <a:r>
              <a:rPr lang="en-US" altLang="zh-CN" sz="2800" b="1" dirty="0"/>
              <a:t>85000</a:t>
            </a:r>
            <a:r>
              <a:rPr lang="zh-CN" altLang="en-US" sz="2800" b="1" dirty="0"/>
              <a:t>名大学生报名参加本项竞赛。</a:t>
            </a:r>
            <a:endParaRPr lang="zh-CN" altLang="en-US" sz="2400" b="1" dirty="0" smtClean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6" descr="logo2006new_half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549275"/>
            <a:ext cx="2771800" cy="277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3563938" y="1196752"/>
            <a:ext cx="547211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/>
              <a:t>竞赛主办单位及合作机构</a:t>
            </a:r>
            <a:r>
              <a:rPr lang="zh-CN" altLang="en-US" sz="3200" dirty="0"/>
              <a:t/>
            </a:r>
            <a:br>
              <a:rPr lang="zh-CN" altLang="en-US" sz="3200" dirty="0"/>
            </a:br>
            <a:endParaRPr lang="en-US" altLang="zh-CN" sz="3200" dirty="0" smtClean="0"/>
          </a:p>
          <a:p>
            <a:pPr eaLnBrk="1" hangingPunct="1"/>
            <a:r>
              <a:rPr lang="zh-CN" altLang="en-US" sz="2400" i="1" dirty="0" smtClean="0"/>
              <a:t>主办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3"/>
              </a:rPr>
              <a:t>　教育部高等教育司</a:t>
            </a:r>
            <a:r>
              <a:rPr lang="zh-CN" altLang="en-US" sz="2400" dirty="0"/>
              <a:t>、</a:t>
            </a:r>
            <a:r>
              <a:rPr lang="zh-CN" altLang="en-US" sz="2400" dirty="0">
                <a:hlinkClick r:id="rId4"/>
              </a:rPr>
              <a:t>中国工业与应用数学学会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合作伙伴及独家冠名赞助商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5"/>
              </a:rPr>
              <a:t>　高等教育出版社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合作伙伴及支持机构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6"/>
              </a:rPr>
              <a:t>　美国</a:t>
            </a:r>
            <a:r>
              <a:rPr lang="en-US" altLang="zh-CN" sz="2400" dirty="0">
                <a:hlinkClick r:id="rId6"/>
              </a:rPr>
              <a:t>COMAP</a:t>
            </a:r>
            <a:r>
              <a:rPr lang="zh-CN" altLang="en-US" sz="2400" dirty="0">
                <a:hlinkClick r:id="rId6"/>
              </a:rPr>
              <a:t>公司（美国</a:t>
            </a:r>
            <a:r>
              <a:rPr lang="en-US" altLang="zh-CN" sz="2400" dirty="0">
                <a:hlinkClick r:id="rId6"/>
              </a:rPr>
              <a:t>MCM/ICM</a:t>
            </a:r>
            <a:r>
              <a:rPr lang="zh-CN" altLang="en-US" sz="2400" dirty="0">
                <a:hlinkClick r:id="rId6"/>
              </a:rPr>
              <a:t>主办机构）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赞助商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7"/>
              </a:rPr>
              <a:t>　迈斯沃克软件 </a:t>
            </a:r>
            <a:r>
              <a:rPr lang="en-US" altLang="zh-CN" sz="2400" dirty="0">
                <a:hlinkClick r:id="rId7"/>
              </a:rPr>
              <a:t>(</a:t>
            </a:r>
            <a:r>
              <a:rPr lang="zh-CN" altLang="en-US" sz="2400" dirty="0">
                <a:hlinkClick r:id="rId7"/>
              </a:rPr>
              <a:t>北京</a:t>
            </a:r>
            <a:r>
              <a:rPr lang="en-US" altLang="zh-CN" sz="2400" dirty="0">
                <a:hlinkClick r:id="rId7"/>
              </a:rPr>
              <a:t>) </a:t>
            </a:r>
            <a:r>
              <a:rPr lang="zh-CN" altLang="en-US" sz="2400" dirty="0">
                <a:hlinkClick r:id="rId7"/>
              </a:rPr>
              <a:t>有限公司</a:t>
            </a:r>
            <a:r>
              <a:rPr lang="zh-CN" altLang="en-US" sz="2400" dirty="0"/>
              <a:t/>
            </a:r>
            <a:br>
              <a:rPr lang="zh-CN" altLang="en-US" sz="2400" dirty="0"/>
            </a:br>
            <a:r>
              <a:rPr lang="zh-CN" altLang="en-US" sz="2400" i="1" dirty="0"/>
              <a:t>合作网站</a:t>
            </a:r>
            <a:r>
              <a:rPr lang="en-US" altLang="zh-CN" sz="2400" i="1" dirty="0"/>
              <a:t>:</a:t>
            </a:r>
            <a:r>
              <a:rPr lang="zh-CN" altLang="en-US" sz="2400" dirty="0"/>
              <a:t> </a:t>
            </a:r>
            <a:r>
              <a:rPr lang="zh-CN" altLang="en-US" sz="2400" dirty="0">
                <a:hlinkClick r:id="rId8"/>
              </a:rPr>
              <a:t>　中国大学生在线网站</a:t>
            </a:r>
            <a:endParaRPr lang="zh-CN" altLang="en-US" sz="1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http://</a:t>
            </a:r>
            <a:r>
              <a:rPr lang="en-US" altLang="zh-CN" dirty="0" smtClean="0"/>
              <a:t>www.mcm.edu.cn</a:t>
            </a:r>
            <a:endParaRPr lang="zh-CN" altLang="en-US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1196752"/>
            <a:ext cx="10153128" cy="5025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259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全国大学生数学建模竞赛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484313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sz="2800" b="1" dirty="0" smtClean="0"/>
              <a:t>每年</a:t>
            </a:r>
            <a:r>
              <a:rPr lang="en-US" altLang="zh-CN" sz="2800" b="1" dirty="0" smtClean="0"/>
              <a:t>9</a:t>
            </a:r>
            <a:r>
              <a:rPr lang="zh-CN" altLang="en-US" sz="2800" b="1" dirty="0" smtClean="0"/>
              <a:t>月上旬的某周五早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至下周一早</a:t>
            </a:r>
            <a:r>
              <a:rPr lang="en-US" altLang="zh-CN" sz="2800" b="1" dirty="0" smtClean="0"/>
              <a:t>8</a:t>
            </a:r>
            <a:r>
              <a:rPr lang="zh-CN" altLang="en-US" sz="2800" b="1" dirty="0" smtClean="0"/>
              <a:t>时</a:t>
            </a:r>
            <a:r>
              <a:rPr lang="zh-CN" altLang="en-US" sz="2800" dirty="0" smtClean="0"/>
              <a:t>（连续</a:t>
            </a:r>
            <a:r>
              <a:rPr lang="en-US" altLang="zh-CN" sz="2800" dirty="0" smtClean="0"/>
              <a:t>72</a:t>
            </a:r>
            <a:r>
              <a:rPr lang="zh-CN" altLang="en-US" sz="2800" dirty="0" smtClean="0"/>
              <a:t>小时）举行。 </a:t>
            </a:r>
          </a:p>
          <a:p>
            <a:pPr eaLnBrk="1" hangingPunct="1"/>
            <a:r>
              <a:rPr lang="zh-CN" altLang="en-US" sz="2800" dirty="0" smtClean="0"/>
              <a:t>竞赛</a:t>
            </a:r>
            <a:r>
              <a:rPr lang="zh-CN" altLang="en-US" sz="2800" b="1" dirty="0" smtClean="0"/>
              <a:t>不分专业</a:t>
            </a:r>
            <a:r>
              <a:rPr lang="zh-CN" altLang="en-US" sz="2800" dirty="0" smtClean="0"/>
              <a:t>，但分本科、专科两组</a:t>
            </a:r>
            <a:r>
              <a:rPr lang="en-US" altLang="zh-CN" sz="2800" dirty="0" smtClean="0"/>
              <a:t>: </a:t>
            </a:r>
            <a:r>
              <a:rPr lang="zh-CN" altLang="en-US" sz="2800" dirty="0" smtClean="0"/>
              <a:t>本科组竞赛所有大学生均可参加，专科组竞赛只有专科生（高职、高专生）可以参加。 </a:t>
            </a:r>
            <a:endParaRPr lang="en-US" altLang="zh-CN" sz="2800" dirty="0" smtClean="0"/>
          </a:p>
          <a:p>
            <a:pPr eaLnBrk="1" hangingPunct="1"/>
            <a:r>
              <a:rPr lang="zh-CN" altLang="en-US" sz="2800" dirty="0" smtClean="0"/>
              <a:t>每个参赛队由</a:t>
            </a:r>
            <a:r>
              <a:rPr lang="zh-CN" altLang="en-US" sz="2800" b="1" dirty="0" smtClean="0"/>
              <a:t>同校三个同学组成</a:t>
            </a:r>
            <a:endParaRPr lang="en-US" altLang="zh-CN" sz="2800" b="1" dirty="0" smtClean="0"/>
          </a:p>
          <a:p>
            <a:pPr eaLnBrk="1" hangingPunct="1"/>
            <a:r>
              <a:rPr lang="zh-CN" altLang="en-US" sz="2800" dirty="0" smtClean="0"/>
              <a:t>这项赛事要求学生具有广阔的知识面、较强的自学能力、喜欢接受新鲜事物和挑战、能吃苦、喜爱思考并在数学、计算机和文字表达方面能力突出。 </a:t>
            </a:r>
            <a:r>
              <a:rPr lang="en-US" altLang="zh-CN" sz="2800" dirty="0" smtClean="0"/>
              <a:t>  </a:t>
            </a:r>
            <a:endParaRPr lang="zh-CN" altLang="en-US" sz="2800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校内通知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8354888" cy="4498975"/>
          </a:xfrm>
        </p:spPr>
        <p:txBody>
          <a:bodyPr/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b="1" dirty="0" smtClean="0"/>
              <a:t>网站：</a:t>
            </a:r>
            <a:r>
              <a:rPr lang="en-US" altLang="zh-CN" b="1" dirty="0" err="1" smtClean="0"/>
              <a:t>shumo.hrbeu.edu.cn</a:t>
            </a:r>
            <a:endParaRPr lang="en-US" altLang="zh-CN" b="1" dirty="0" smtClean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en-US" altLang="zh-CN" b="1" dirty="0" err="1" smtClean="0"/>
              <a:t>QQ</a:t>
            </a:r>
            <a:r>
              <a:rPr lang="zh-CN" altLang="en-US" b="1" dirty="0" smtClean="0"/>
              <a:t>群：</a:t>
            </a:r>
            <a:r>
              <a:rPr lang="en-US" altLang="zh-CN" b="1" dirty="0" smtClean="0"/>
              <a:t>187687231 (</a:t>
            </a:r>
            <a:r>
              <a:rPr lang="zh-CN" altLang="en-US" b="1" dirty="0"/>
              <a:t>进</a:t>
            </a:r>
            <a:r>
              <a:rPr lang="zh-CN" altLang="en-US" b="1" dirty="0" smtClean="0"/>
              <a:t>群报姓名学号院系</a:t>
            </a:r>
            <a:r>
              <a:rPr lang="en-US" altLang="zh-CN" b="1" dirty="0" smtClean="0"/>
              <a:t>)</a:t>
            </a:r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b="1" dirty="0"/>
              <a:t>微</a:t>
            </a:r>
            <a:r>
              <a:rPr lang="zh-CN" altLang="en-US" b="1" dirty="0" smtClean="0"/>
              <a:t>信公众号：哈工程数学（刚开通）</a:t>
            </a:r>
            <a:endParaRPr lang="en-US" altLang="zh-CN" b="1" dirty="0" smtClean="0"/>
          </a:p>
        </p:txBody>
      </p:sp>
    </p:spTree>
    <p:extLst>
      <p:ext uri="{BB962C8B-B14F-4D97-AF65-F5344CB8AC3E}">
        <p14:creationId xmlns:p14="http://schemas.microsoft.com/office/powerpoint/2010/main" val="129260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评奖</a:t>
            </a: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611188" y="1268413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     </a:t>
            </a:r>
            <a:r>
              <a:rPr lang="en-US" altLang="zh-CN" dirty="0" smtClean="0"/>
              <a:t>1</a:t>
            </a:r>
            <a:r>
              <a:rPr lang="zh-CN" altLang="en-US" dirty="0" smtClean="0"/>
              <a:t>．赛区奖：赛区组委会聘请专家组成评阅委员会，评选本赛区的一等、二等奖、三等奖，获奖比例一般不超过三分之一，其余凡完成合格答卷者可获得成功参赛奖。 </a:t>
            </a:r>
          </a:p>
          <a:p>
            <a:pPr eaLnBrk="1" hangingPunct="1"/>
            <a:r>
              <a:rPr lang="zh-CN" altLang="en-US" dirty="0" smtClean="0"/>
              <a:t>     </a:t>
            </a:r>
            <a:r>
              <a:rPr lang="en-US" altLang="zh-CN" dirty="0" smtClean="0"/>
              <a:t>2</a:t>
            </a:r>
            <a:r>
              <a:rPr lang="zh-CN" altLang="en-US" dirty="0" smtClean="0"/>
              <a:t>．全国奖：赛区组委会将本赛区的优秀答卷（赛区一等奖中挑出）送全国组委会。全国评阅委员会，按统一标准从各赛区送交的优秀答卷中评选出全国一等、二等奖。 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188" y="549275"/>
            <a:ext cx="8153400" cy="50466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2800" dirty="0" smtClean="0"/>
              <a:t>当年竞赛结果（初稿）一般于当年１１月中上旬发布于此（异议期两周）． </a:t>
            </a:r>
          </a:p>
          <a:p>
            <a:pPr eaLnBrk="1" hangingPunct="1">
              <a:defRPr/>
            </a:pPr>
            <a:r>
              <a:rPr lang="zh-CN" altLang="en-US" sz="2800" dirty="0" smtClean="0"/>
              <a:t>竞赛结果（正式稿）一般于当年１１月下旬发布于此．</a:t>
            </a:r>
            <a:endParaRPr lang="en-US" altLang="zh-CN" sz="2800" dirty="0" smtClean="0"/>
          </a:p>
          <a:p>
            <a:pPr eaLnBrk="1" hangingPunct="1">
              <a:defRPr/>
            </a:pPr>
            <a:r>
              <a:rPr lang="zh-CN" altLang="en-US" dirty="0"/>
              <a:t>我校荣誉：</a:t>
            </a:r>
          </a:p>
          <a:p>
            <a:pPr eaLnBrk="1" hangingPunct="1">
              <a:defRPr/>
            </a:pPr>
            <a:r>
              <a:rPr lang="en-US" altLang="zh-CN" sz="2400" dirty="0" smtClean="0"/>
              <a:t>2009</a:t>
            </a:r>
            <a:r>
              <a:rPr lang="zh-CN" altLang="en-US" sz="2400" dirty="0"/>
              <a:t>年：全国数学建摸竞赛一等奖</a:t>
            </a:r>
            <a:r>
              <a:rPr lang="en-US" altLang="zh-CN" sz="2400" dirty="0"/>
              <a:t>1</a:t>
            </a:r>
            <a:r>
              <a:rPr lang="zh-CN" altLang="en-US" sz="2400" dirty="0"/>
              <a:t>项，二等奖</a:t>
            </a:r>
            <a:r>
              <a:rPr lang="en-US" altLang="zh-CN" sz="2400" dirty="0"/>
              <a:t>5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22</a:t>
            </a:r>
            <a:r>
              <a:rPr lang="zh-CN" altLang="en-US" sz="2400" dirty="0"/>
              <a:t>项。</a:t>
            </a:r>
          </a:p>
          <a:p>
            <a:pPr eaLnBrk="1" hangingPunct="1">
              <a:defRPr/>
            </a:pPr>
            <a:r>
              <a:rPr lang="en-US" altLang="zh-CN" sz="2400" dirty="0" smtClean="0"/>
              <a:t>2010</a:t>
            </a:r>
            <a:r>
              <a:rPr lang="zh-CN" altLang="en-US" sz="2400" dirty="0"/>
              <a:t>年：全国数学建摸竞赛二等奖</a:t>
            </a:r>
            <a:r>
              <a:rPr lang="en-US" altLang="zh-CN" sz="2400" dirty="0"/>
              <a:t>2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13</a:t>
            </a:r>
            <a:r>
              <a:rPr lang="zh-CN" altLang="en-US" sz="2400" dirty="0"/>
              <a:t>项。</a:t>
            </a:r>
          </a:p>
          <a:p>
            <a:pPr eaLnBrk="1" hangingPunct="1">
              <a:defRPr/>
            </a:pPr>
            <a:r>
              <a:rPr lang="en-US" altLang="zh-CN" sz="2400" dirty="0" smtClean="0"/>
              <a:t>2011</a:t>
            </a:r>
            <a:r>
              <a:rPr lang="zh-CN" altLang="en-US" sz="2400" dirty="0"/>
              <a:t>年：全国数学建摸竞赛二等奖</a:t>
            </a:r>
            <a:r>
              <a:rPr lang="en-US" altLang="zh-CN" sz="2400" dirty="0"/>
              <a:t>5</a:t>
            </a:r>
            <a:r>
              <a:rPr lang="zh-CN" altLang="en-US" sz="2400" dirty="0"/>
              <a:t>项，省奖</a:t>
            </a:r>
            <a:r>
              <a:rPr lang="en-US" altLang="zh-CN" sz="2400" dirty="0"/>
              <a:t>21</a:t>
            </a:r>
            <a:r>
              <a:rPr lang="zh-CN" altLang="en-US" sz="2400" dirty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2012</a:t>
            </a:r>
            <a:r>
              <a:rPr lang="zh-CN" altLang="en-US" sz="2400" dirty="0" smtClean="0"/>
              <a:t>年：</a:t>
            </a:r>
            <a:r>
              <a:rPr lang="zh-CN" altLang="en-US" sz="2400" dirty="0"/>
              <a:t>全国数学建摸竞赛</a:t>
            </a:r>
            <a:r>
              <a:rPr lang="zh-CN" altLang="en-US" sz="2400" dirty="0" smtClean="0"/>
              <a:t>二等奖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项</a:t>
            </a:r>
            <a:r>
              <a:rPr lang="zh-CN" altLang="en-US" sz="2400" dirty="0"/>
              <a:t>，省</a:t>
            </a:r>
            <a:r>
              <a:rPr lang="zh-CN" altLang="en-US" sz="2400" dirty="0" smtClean="0"/>
              <a:t>奖</a:t>
            </a:r>
            <a:r>
              <a:rPr lang="en-US" altLang="zh-CN" sz="2400" dirty="0" smtClean="0"/>
              <a:t>41</a:t>
            </a:r>
            <a:r>
              <a:rPr lang="zh-CN" altLang="en-US" sz="2400" dirty="0"/>
              <a:t>项</a:t>
            </a:r>
            <a:r>
              <a:rPr lang="zh-CN" altLang="en-US" sz="2400" dirty="0" smtClean="0"/>
              <a:t>。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2013</a:t>
            </a:r>
            <a:r>
              <a:rPr lang="zh-CN" altLang="en-US" sz="2400" dirty="0" smtClean="0"/>
              <a:t>年：全国一等奖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项，二等奖</a:t>
            </a:r>
            <a:r>
              <a:rPr lang="en-US" altLang="zh-CN" sz="2400" dirty="0"/>
              <a:t>4</a:t>
            </a:r>
            <a:r>
              <a:rPr lang="zh-CN" altLang="en-US" sz="2400" dirty="0" smtClean="0"/>
              <a:t>项，省奖</a:t>
            </a:r>
            <a:r>
              <a:rPr lang="en-US" altLang="zh-CN" sz="2400" dirty="0" smtClean="0"/>
              <a:t>17</a:t>
            </a:r>
            <a:r>
              <a:rPr lang="zh-CN" altLang="en-US" sz="2400" dirty="0" smtClean="0"/>
              <a:t>项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2014</a:t>
            </a:r>
            <a:r>
              <a:rPr lang="zh-CN" altLang="en-US" sz="2400" dirty="0" smtClean="0"/>
              <a:t>年：全国一等奖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项，二等奖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项，省奖</a:t>
            </a:r>
            <a:r>
              <a:rPr lang="en-US" altLang="zh-CN" sz="2400" dirty="0" smtClean="0"/>
              <a:t>31</a:t>
            </a:r>
            <a:r>
              <a:rPr lang="zh-CN" altLang="en-US" sz="2400" dirty="0" smtClean="0"/>
              <a:t>项</a:t>
            </a:r>
            <a:endParaRPr lang="en-US" altLang="zh-CN" sz="2400" dirty="0" smtClean="0"/>
          </a:p>
          <a:p>
            <a:pPr eaLnBrk="1" hangingPunct="1">
              <a:defRPr/>
            </a:pPr>
            <a:r>
              <a:rPr lang="en-US" altLang="zh-CN" sz="2400" dirty="0" smtClean="0"/>
              <a:t>2015</a:t>
            </a:r>
            <a:r>
              <a:rPr lang="zh-CN" altLang="en-US" sz="2400" dirty="0" smtClean="0"/>
              <a:t>年：全国二等奖</a:t>
            </a:r>
            <a:r>
              <a:rPr lang="en-US" altLang="zh-CN" sz="2400" dirty="0" smtClean="0"/>
              <a:t>6</a:t>
            </a:r>
            <a:r>
              <a:rPr lang="zh-CN" altLang="en-US" sz="2400" dirty="0" smtClean="0"/>
              <a:t>项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省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等奖</a:t>
            </a:r>
            <a:r>
              <a:rPr lang="en-US" altLang="zh-CN" sz="2400" dirty="0" smtClean="0"/>
              <a:t>26</a:t>
            </a:r>
            <a:r>
              <a:rPr lang="zh-CN" altLang="en-US" sz="2400" dirty="0" smtClean="0"/>
              <a:t>项，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等</a:t>
            </a:r>
            <a:r>
              <a:rPr lang="en-US" altLang="zh-CN" sz="2400" dirty="0" smtClean="0"/>
              <a:t>45</a:t>
            </a:r>
            <a:r>
              <a:rPr lang="zh-CN" altLang="en-US" sz="2400" dirty="0" smtClean="0"/>
              <a:t>项</a:t>
            </a:r>
            <a:endParaRPr lang="en-US" altLang="zh-CN" sz="2800" dirty="0"/>
          </a:p>
          <a:p>
            <a:pPr eaLnBrk="1" hangingPunct="1">
              <a:defRPr/>
            </a:pPr>
            <a:endParaRPr lang="en-US" altLang="zh-CN" sz="2800" dirty="0" smtClean="0"/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</p:txBody>
      </p:sp>
      <p:pic>
        <p:nvPicPr>
          <p:cNvPr id="13317" name="图片 4" descr="C:\Users\zl\Desktop\新建文件夹 (2)\证书\IMG_10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808163"/>
            <a:ext cx="4140200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I:\desk\近期工作\数学建模\2012cumcm\获奖证书扫描\国2罗跃生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64059" y="2704893"/>
            <a:ext cx="3249546" cy="440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I:\desk\近期工作\数学建模\2012cumcm\获奖证书扫描\国2朱磊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046516" y="42985"/>
            <a:ext cx="3137689" cy="429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graphicFrame>
        <p:nvGraphicFramePr>
          <p:cNvPr id="17411" name="Object 4"/>
          <p:cNvGraphicFramePr>
            <a:graphicFrameLocks noGrp="1" noChangeAspect="1"/>
          </p:cNvGraphicFramePr>
          <p:nvPr>
            <p:ph sz="half" idx="1"/>
          </p:nvPr>
        </p:nvGraphicFramePr>
        <p:xfrm>
          <a:off x="612775" y="-242888"/>
          <a:ext cx="7918450" cy="766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0" name="Document" r:id="rId3" imgW="5335579" imgH="5156714" progId="Word.Document.8">
                  <p:embed/>
                </p:oleObj>
              </mc:Choice>
              <mc:Fallback>
                <p:oleObj name="Document" r:id="rId3" imgW="5335579" imgH="5156714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775" y="-242888"/>
                        <a:ext cx="7918450" cy="7662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843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kumimoji="1" lang="zh-CN" altLang="en-US" sz="2400">
              <a:latin typeface="Times New Roman" pitchFamily="18" charset="0"/>
            </a:endParaRPr>
          </a:p>
        </p:txBody>
      </p:sp>
      <p:pic>
        <p:nvPicPr>
          <p:cNvPr id="18437" name="图片 6" descr="C:\Users\zl\Desktop\新建文件夹 (2)\2009全国赛-指导教师-朱磊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3375"/>
            <a:ext cx="2921000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8" descr="C:\Users\zl\Desktop\新建文件夹 (2)\2010美国赛-指导教师-张晓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1488" y="2259013"/>
            <a:ext cx="3121025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9" descr="C:\Users\zl\Desktop\新建文件夹 (2)\2010美国赛-指导教师-罗跃生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571500"/>
            <a:ext cx="3222625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10" descr="C:\Users\zl\Desktop\新建文件夹 (2)\2010美国赛-指导教师-高振滨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8" y="3860800"/>
            <a:ext cx="3221037" cy="241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7" descr="O:\数模全部\2012.5.31赵恩铭资料，照片\IMG_003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3954463"/>
            <a:ext cx="3095625" cy="232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333375"/>
            <a:ext cx="8153400" cy="60991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/>
              <a:t>奋斗在竞赛中：</a:t>
            </a:r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b="1" smtClean="0"/>
          </a:p>
          <a:p>
            <a:pPr eaLnBrk="1" hangingPunct="1">
              <a:lnSpc>
                <a:spcPct val="90000"/>
              </a:lnSpc>
            </a:pPr>
            <a:endParaRPr lang="zh-CN" altLang="en-US" smtClean="0"/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齐心协力                              努力解题</a:t>
            </a:r>
          </a:p>
        </p:txBody>
      </p:sp>
      <p:pic>
        <p:nvPicPr>
          <p:cNvPr id="19460" name="Picture 4" descr="100_18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313" y="1484313"/>
            <a:ext cx="5148263" cy="3871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 descr="100_18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412875"/>
            <a:ext cx="4895850" cy="388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                                     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mtClean="0"/>
              <a:t>                                         信心百倍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讨论问题</a:t>
            </a:r>
          </a:p>
        </p:txBody>
      </p:sp>
      <p:pic>
        <p:nvPicPr>
          <p:cNvPr id="20484" name="Picture 5" descr="100_17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76825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4" descr="100_199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688" y="3078163"/>
            <a:ext cx="5040312" cy="377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合作愉快                           </a:t>
            </a:r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endParaRPr lang="zh-CN" altLang="en-US" smtClean="0"/>
          </a:p>
          <a:p>
            <a:pPr eaLnBrk="1" hangingPunct="1"/>
            <a:r>
              <a:rPr lang="zh-CN" altLang="en-US" smtClean="0"/>
              <a:t>                                                  分工明确</a:t>
            </a:r>
          </a:p>
        </p:txBody>
      </p:sp>
      <p:pic>
        <p:nvPicPr>
          <p:cNvPr id="21508" name="Picture 5" descr="100_19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54313"/>
            <a:ext cx="5472113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100_2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477996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                                领导关怀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en-US" b="1" smtClean="0"/>
          </a:p>
        </p:txBody>
      </p:sp>
      <p:pic>
        <p:nvPicPr>
          <p:cNvPr id="22532" name="Picture 4" descr="100_196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75" y="3297238"/>
            <a:ext cx="4708525" cy="356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pic>
        <p:nvPicPr>
          <p:cNvPr id="22534" name="Picture 7" descr="O:\数模全部\2012.5.31赵恩铭资料，照片\IMG_13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4288"/>
            <a:ext cx="529272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历年赛题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341438"/>
            <a:ext cx="8367712" cy="4757737"/>
          </a:xfrm>
        </p:spPr>
        <p:txBody>
          <a:bodyPr/>
          <a:lstStyle/>
          <a:p>
            <a:r>
              <a:rPr lang="en-US" altLang="zh-CN" sz="2800" b="1" dirty="0">
                <a:hlinkClick r:id="rId2"/>
              </a:rPr>
              <a:t>http://</a:t>
            </a:r>
            <a:r>
              <a:rPr lang="en-US" altLang="zh-CN" sz="2800" b="1" dirty="0" smtClean="0">
                <a:hlinkClick r:id="rId2"/>
              </a:rPr>
              <a:t>www.mcm.edu.cn/html_cn/block/8579f5fce999cdc896f78bca5d4f8237.html</a:t>
            </a:r>
            <a:endParaRPr lang="en-US" altLang="zh-CN" sz="2800" b="1" dirty="0" smtClean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38" y="2276872"/>
            <a:ext cx="86487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http://</a:t>
            </a:r>
            <a:r>
              <a:rPr lang="en-US" altLang="zh-CN" dirty="0" err="1"/>
              <a:t>www.mcm.edu.cn</a:t>
            </a:r>
            <a:r>
              <a:rPr lang="en-US" altLang="zh-CN" dirty="0"/>
              <a:t>/</a:t>
            </a:r>
            <a:r>
              <a:rPr lang="en-US" altLang="zh-CN" dirty="0" err="1"/>
              <a:t>html_cn</a:t>
            </a:r>
            <a:r>
              <a:rPr lang="en-US" altLang="zh-CN" dirty="0"/>
              <a:t>/node/</a:t>
            </a:r>
            <a:r>
              <a:rPr lang="en-US" altLang="zh-CN" dirty="0" err="1"/>
              <a:t>1899259ad2c343a5f13f63c0a453105c.html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8433" name="Picture 1" descr="C:\Users\zhulei\AppData\Roaming\Tencent\Users\7309419\QQ\WinTemp\RichOle\OQNV6FN7_KZ]V]53{5[TZ)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94" y="1116624"/>
            <a:ext cx="8921336" cy="578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0373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成功参赛的要素</a:t>
            </a:r>
            <a:endParaRPr lang="zh-CN" altLang="en-US" b="1" smtClean="0"/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560" y="1484784"/>
            <a:ext cx="8153400" cy="4498975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浓厚的兴趣</a:t>
            </a:r>
            <a:endParaRPr lang="en-US" altLang="zh-CN" b="1" dirty="0" smtClean="0"/>
          </a:p>
          <a:p>
            <a:pPr eaLnBrk="1" hangingPunct="1"/>
            <a:r>
              <a:rPr lang="zh-CN" altLang="en-US" b="1" dirty="0" smtClean="0"/>
              <a:t>认真完成培训布置的各项任务</a:t>
            </a:r>
            <a:endParaRPr lang="en-US" altLang="zh-CN" b="1" dirty="0" smtClean="0"/>
          </a:p>
          <a:p>
            <a:pPr eaLnBrk="1" hangingPunct="1"/>
            <a:r>
              <a:rPr lang="zh-CN" altLang="en-US" b="1" dirty="0"/>
              <a:t>坚持不懈的努力和自我追求</a:t>
            </a:r>
          </a:p>
          <a:p>
            <a:pPr eaLnBrk="1" hangingPunct="1"/>
            <a:r>
              <a:rPr lang="zh-CN" altLang="en-US" b="1" dirty="0" smtClean="0"/>
              <a:t>敏锐的洞察力和活跃的思维；</a:t>
            </a:r>
          </a:p>
          <a:p>
            <a:pPr eaLnBrk="1" hangingPunct="1"/>
            <a:r>
              <a:rPr lang="zh-CN" altLang="en-US" b="1" dirty="0" smtClean="0"/>
              <a:t>获取新知识的自学能力</a:t>
            </a:r>
            <a:endParaRPr lang="en-US" altLang="zh-CN" b="1" dirty="0" smtClean="0"/>
          </a:p>
          <a:p>
            <a:pPr eaLnBrk="1" hangingPunct="1"/>
            <a:endParaRPr lang="zh-CN" altLang="en-US" b="1" dirty="0" smtClean="0"/>
          </a:p>
          <a:p>
            <a:pPr eaLnBrk="1" hangingPunct="1"/>
            <a:r>
              <a:rPr lang="zh-CN" altLang="en-US" b="1" dirty="0" smtClean="0"/>
              <a:t>扎实的数学基础和分析能力</a:t>
            </a:r>
          </a:p>
          <a:p>
            <a:pPr eaLnBrk="1" hangingPunct="1"/>
            <a:r>
              <a:rPr lang="zh-CN" altLang="en-US" b="1" dirty="0" smtClean="0"/>
              <a:t>熟练的计算机软件应用能力</a:t>
            </a:r>
          </a:p>
          <a:p>
            <a:pPr eaLnBrk="1" hangingPunct="1"/>
            <a:r>
              <a:rPr lang="zh-CN" altLang="en-US" b="1" dirty="0" smtClean="0"/>
              <a:t>清晰的语言表达</a:t>
            </a:r>
          </a:p>
          <a:p>
            <a:pPr eaLnBrk="1" hangingPunct="1"/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78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378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378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zh-CN" altLang="en-US" smtClean="0">
                <a:solidFill>
                  <a:schemeClr val="tx1"/>
                </a:solidFill>
              </a:rPr>
              <a:t>建议：参赛前的准备</a:t>
            </a:r>
          </a:p>
        </p:txBody>
      </p:sp>
      <p:sp>
        <p:nvSpPr>
          <p:cNvPr id="3277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1711325"/>
            <a:ext cx="8153400" cy="5146675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dirty="0" smtClean="0"/>
              <a:t>1. </a:t>
            </a:r>
            <a:r>
              <a:rPr kumimoji="1" lang="zh-CN" altLang="en-US" b="1" dirty="0" smtClean="0"/>
              <a:t>选修或自学数学模型课</a:t>
            </a:r>
            <a:r>
              <a:rPr kumimoji="1" lang="en-US" altLang="zh-CN" b="1" dirty="0" smtClean="0"/>
              <a:t>, </a:t>
            </a:r>
            <a:r>
              <a:rPr kumimoji="1" lang="zh-CN" altLang="en-US" b="1" dirty="0" smtClean="0"/>
              <a:t>参加赛前培训，按照要求完成作业。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dirty="0" smtClean="0"/>
              <a:t>2. </a:t>
            </a:r>
            <a:r>
              <a:rPr kumimoji="1" lang="zh-CN" altLang="en-US" b="1" dirty="0" smtClean="0"/>
              <a:t>了解和掌握常用数学软件的基本用法　　（</a:t>
            </a:r>
            <a:r>
              <a:rPr kumimoji="1" lang="en-US" altLang="zh-CN" b="1" dirty="0" smtClean="0"/>
              <a:t>Matlab / Mathematica, Lingo, …</a:t>
            </a:r>
            <a:r>
              <a:rPr kumimoji="1" lang="zh-CN" altLang="en-US" b="1" dirty="0" smtClean="0"/>
              <a:t>）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dirty="0" smtClean="0"/>
              <a:t>3. </a:t>
            </a:r>
            <a:r>
              <a:rPr kumimoji="1" lang="zh-CN" altLang="en-US" b="1" dirty="0" smtClean="0"/>
              <a:t>了解竞赛基本信息（竞赛章程，特别是纪律；论文写作规范；</a:t>
            </a:r>
            <a:r>
              <a:rPr kumimoji="1" lang="en-US" altLang="zh-CN" b="1" dirty="0" smtClean="0"/>
              <a:t>…)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dirty="0" smtClean="0"/>
              <a:t>4. </a:t>
            </a:r>
            <a:r>
              <a:rPr kumimoji="1" lang="zh-CN" altLang="en-US" b="1" dirty="0" smtClean="0"/>
              <a:t>参加各种类型的数学建模竞赛或模拟赛（校内赛，地区赛，全国赛，美国赛</a:t>
            </a:r>
            <a:r>
              <a:rPr kumimoji="1" lang="en-US" altLang="zh-CN" b="1" dirty="0" smtClean="0"/>
              <a:t>,…)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kumimoji="1" lang="en-US" altLang="zh-CN" b="1" dirty="0" smtClean="0"/>
              <a:t>5. </a:t>
            </a:r>
            <a:r>
              <a:rPr kumimoji="1" lang="zh-CN" altLang="en-US" b="1" dirty="0" smtClean="0"/>
              <a:t>研究历年优秀论文建模，分析，写作</a:t>
            </a:r>
            <a:endParaRPr kumimoji="1" lang="en-US" altLang="zh-CN" b="1" dirty="0" smtClean="0"/>
          </a:p>
          <a:p>
            <a:pPr marL="609600" indent="-609600" eaLnBrk="1" hangingPunct="1"/>
            <a:endParaRPr lang="zh-CN" altLang="en-US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026"/>
          <p:cNvSpPr>
            <a:spLocks noGrp="1" noRot="1" noChangeArrowheads="1"/>
          </p:cNvSpPr>
          <p:nvPr>
            <p:ph type="title"/>
          </p:nvPr>
        </p:nvSpPr>
        <p:spPr>
          <a:xfrm>
            <a:off x="323850" y="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一些参考书</a:t>
            </a:r>
          </a:p>
        </p:txBody>
      </p:sp>
      <p:sp>
        <p:nvSpPr>
          <p:cNvPr id="33795" name="Rectangle 1027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981075"/>
            <a:ext cx="8153400" cy="4498975"/>
          </a:xfrm>
        </p:spPr>
        <p:txBody>
          <a:bodyPr/>
          <a:lstStyle/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沈继红主编，数学建模，清华大学出版社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叶其孝主编, 大学生数学建模竞赛辅导教材(一、二、三、四), 湖南教育出版社，2001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/>
              <a:t>姜启源主编，数学模型，高等教育出版社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杨启帆、方道元，数学建模，浙江大学出版社，1999. </a:t>
            </a: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肖华勇，基于</a:t>
            </a:r>
            <a:r>
              <a:rPr lang="en-US" altLang="zh-CN" b="1" dirty="0" err="1" smtClean="0">
                <a:latin typeface="Times New Roman" pitchFamily="18" charset="0"/>
              </a:rPr>
              <a:t>matlab</a:t>
            </a:r>
            <a:r>
              <a:rPr lang="zh-CN" altLang="en-US" b="1" dirty="0" smtClean="0">
                <a:latin typeface="Times New Roman" pitchFamily="18" charset="0"/>
              </a:rPr>
              <a:t>和</a:t>
            </a:r>
            <a:r>
              <a:rPr lang="en-US" altLang="zh-CN" b="1" dirty="0" smtClean="0">
                <a:latin typeface="Times New Roman" pitchFamily="18" charset="0"/>
              </a:rPr>
              <a:t>lingo</a:t>
            </a:r>
            <a:r>
              <a:rPr lang="zh-CN" altLang="en-US" b="1" dirty="0" smtClean="0">
                <a:latin typeface="Times New Roman" pitchFamily="18" charset="0"/>
              </a:rPr>
              <a:t>的数学实验，西北工业大学出版社</a:t>
            </a:r>
            <a:endParaRPr lang="en-US" altLang="zh-CN" b="1" dirty="0" smtClean="0">
              <a:latin typeface="Times New Roman" pitchFamily="18" charset="0"/>
            </a:endParaRPr>
          </a:p>
          <a:p>
            <a:pPr marL="514350" indent="-51435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zh-CN" altLang="en-US" b="1" dirty="0" smtClean="0">
                <a:latin typeface="Times New Roman" pitchFamily="18" charset="0"/>
              </a:rPr>
              <a:t>等等若干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数学建模竞赛站点</a:t>
            </a:r>
          </a:p>
        </p:txBody>
      </p:sp>
      <p:sp>
        <p:nvSpPr>
          <p:cNvPr id="34819" name="Rectangle 4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CN" b="1" u="sng" dirty="0" smtClean="0">
                <a:latin typeface="Times New Roman" pitchFamily="18" charset="0"/>
              </a:rPr>
              <a:t>CUMCM</a:t>
            </a:r>
            <a:r>
              <a:rPr lang="zh-CN" altLang="zh-CN" b="1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r>
              <a:rPr lang="zh-CN" altLang="en-US" b="1" dirty="0" smtClean="0">
                <a:latin typeface="Times New Roman" pitchFamily="18" charset="0"/>
              </a:rPr>
              <a:t> </a:t>
            </a:r>
            <a:r>
              <a:rPr lang="en-US" altLang="zh-CN" sz="3600" b="1" dirty="0" smtClean="0"/>
              <a:t>http://www.mcm.edu.cn</a:t>
            </a:r>
            <a:endParaRPr lang="en-US" altLang="zh-CN" b="1" dirty="0" smtClean="0">
              <a:latin typeface="Times New Roman" pitchFamily="18" charset="0"/>
            </a:endParaRPr>
          </a:p>
          <a:p>
            <a:pPr eaLnBrk="1" hangingPunct="1"/>
            <a:r>
              <a:rPr lang="en-US" altLang="zh-CN" b="1" u="sng" dirty="0" smtClean="0">
                <a:latin typeface="Times New Roman" pitchFamily="18" charset="0"/>
              </a:rPr>
              <a:t>MCM</a:t>
            </a:r>
            <a:r>
              <a:rPr lang="zh-CN" altLang="zh-CN" b="1" u="sng" dirty="0" smtClean="0">
                <a:latin typeface="Times New Roman" pitchFamily="18" charset="0"/>
              </a:rPr>
              <a:t>和</a:t>
            </a:r>
            <a:r>
              <a:rPr lang="en-US" altLang="zh-CN" b="1" u="sng" dirty="0" smtClean="0">
                <a:latin typeface="Times New Roman" pitchFamily="18" charset="0"/>
              </a:rPr>
              <a:t>ICM</a:t>
            </a:r>
            <a:r>
              <a:rPr lang="zh-CN" altLang="zh-CN" b="1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r>
              <a:rPr lang="zh-CN" altLang="en-US" b="1" dirty="0" smtClean="0">
                <a:latin typeface="Times New Roman" pitchFamily="18" charset="0"/>
              </a:rPr>
              <a:t> </a:t>
            </a:r>
            <a:r>
              <a:rPr lang="en-US" altLang="en-US" b="1" dirty="0" smtClean="0"/>
              <a:t>http://www.comap.com/undergraduate/contests/</a:t>
            </a:r>
            <a:endParaRPr lang="zh-CN" altLang="en-US" b="1" dirty="0" smtClean="0"/>
          </a:p>
          <a:p>
            <a:pPr eaLnBrk="1" hangingPunct="1"/>
            <a:r>
              <a:rPr lang="zh-CN" altLang="zh-CN" u="sng" dirty="0" smtClean="0">
                <a:latin typeface="Times New Roman" pitchFamily="18" charset="0"/>
              </a:rPr>
              <a:t>数学</a:t>
            </a:r>
            <a:r>
              <a:rPr lang="zh-CN" altLang="en-US" u="sng" dirty="0" smtClean="0">
                <a:latin typeface="Times New Roman" pitchFamily="18" charset="0"/>
              </a:rPr>
              <a:t>中国</a:t>
            </a:r>
            <a:r>
              <a:rPr lang="zh-CN" altLang="zh-CN" u="sng" dirty="0" smtClean="0">
                <a:latin typeface="Times New Roman" pitchFamily="18" charset="0"/>
              </a:rPr>
              <a:t>网站</a:t>
            </a:r>
            <a:r>
              <a:rPr lang="zh-CN" altLang="en-US" b="1" u="sng" dirty="0" smtClean="0">
                <a:latin typeface="Times New Roman" pitchFamily="18" charset="0"/>
              </a:rPr>
              <a:t>:</a:t>
            </a:r>
            <a:endParaRPr lang="en-US" altLang="zh-CN" b="1" u="sng" dirty="0" smtClean="0">
              <a:latin typeface="Times New Roman" pitchFamily="18" charset="0"/>
            </a:endParaRPr>
          </a:p>
          <a:p>
            <a:pPr eaLnBrk="1" hangingPunct="1"/>
            <a:r>
              <a:rPr lang="zh-CN" altLang="en-US" b="1" u="sng" dirty="0" smtClean="0">
                <a:latin typeface="Times New Roman" pitchFamily="18" charset="0"/>
              </a:rPr>
              <a:t> </a:t>
            </a:r>
            <a:r>
              <a:rPr lang="zh-CN" altLang="zh-CN" b="1" dirty="0" smtClean="0"/>
              <a:t>http://www.madio.net</a:t>
            </a:r>
            <a:endParaRPr lang="zh-CN" altLang="en-US" b="1" dirty="0" smtClean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与你共勉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z="4000" b="1" smtClean="0"/>
              <a:t>在数学建模活动中一个最大的收益就是思维方式的改变。只要你真正参加过数学建模活动，你便会受益无穷。</a:t>
            </a:r>
            <a:endParaRPr lang="zh-CN" altLang="en-US" sz="4000" smtClean="0"/>
          </a:p>
          <a:p>
            <a:pPr eaLnBrk="1" hangingPunct="1">
              <a:buFont typeface="Wingdings" pitchFamily="2" charset="2"/>
              <a:buNone/>
            </a:pPr>
            <a:r>
              <a:rPr lang="zh-CN" altLang="en-US" sz="4000" b="1" smtClean="0"/>
              <a:t>           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476250"/>
            <a:ext cx="8153400" cy="5622925"/>
          </a:xfrm>
          <a:extLst>
            <a:ext uri="{909E8E84-426E-40DD-AFC4-6F175D3DCCD1}">
              <a14:hiddenFill xmlns:a14="http://schemas.microsoft.com/office/drawing/2010/main">
                <a:solidFill>
                  <a:srgbClr val="00FF00"/>
                </a:solidFill>
              </a14:hiddenFill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    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kumimoji="1" lang="en-US" altLang="zh-CN" sz="4800" dirty="0" smtClean="0">
                <a:solidFill>
                  <a:srgbClr val="FF3300"/>
                </a:solidFill>
                <a:latin typeface="Monotype Corsiva" pitchFamily="66" charset="0"/>
                <a:ea typeface="方正舒体" pitchFamily="2" charset="-122"/>
              </a:rPr>
              <a:t>Thank  you  for  your  attendance!</a:t>
            </a:r>
            <a:endParaRPr lang="en-US" altLang="zh-CN" sz="4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defRPr/>
            </a:pPr>
            <a:r>
              <a:rPr lang="en-US" altLang="zh-CN" dirty="0" smtClean="0"/>
              <a:t>                                            </a:t>
            </a:r>
          </a:p>
          <a:p>
            <a:pPr eaLnBrk="1" hangingPunct="1">
              <a:defRPr/>
            </a:pPr>
            <a:r>
              <a:rPr lang="zh-CN" altLang="en-US" dirty="0" smtClean="0"/>
              <a:t>最后，祝大家</a:t>
            </a:r>
          </a:p>
          <a:p>
            <a:pPr eaLnBrk="1" hangingPunct="1">
              <a:defRPr/>
            </a:pPr>
            <a:r>
              <a:rPr lang="zh-CN" altLang="en-US" dirty="0" smtClean="0"/>
              <a:t>　　在数学建模活动中</a:t>
            </a:r>
          </a:p>
          <a:p>
            <a:pPr eaLnBrk="1" hangingPunct="1">
              <a:defRPr/>
            </a:pPr>
            <a:r>
              <a:rPr lang="zh-CN" altLang="en-US" dirty="0" smtClean="0"/>
              <a:t>　　　　　　取得优异成绩！</a:t>
            </a:r>
            <a:endParaRPr lang="en-US" altLang="zh-CN" dirty="0" smtClean="0"/>
          </a:p>
          <a:p>
            <a:pPr algn="ctr" eaLnBrk="1" hangingPunct="1">
              <a:defRPr/>
            </a:pPr>
            <a:endParaRPr lang="en-US" altLang="zh-CN" dirty="0" smtClean="0"/>
          </a:p>
        </p:txBody>
      </p:sp>
      <p:sp>
        <p:nvSpPr>
          <p:cNvPr id="2" name="矩形 1"/>
          <p:cNvSpPr/>
          <p:nvPr/>
        </p:nvSpPr>
        <p:spPr>
          <a:xfrm>
            <a:off x="971600" y="5301208"/>
            <a:ext cx="783740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“一次参赛，终生受益”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01625" y="6350"/>
            <a:ext cx="8540750" cy="1143000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报名须知</a:t>
            </a:r>
            <a:endParaRPr lang="zh-CN" altLang="en-US" dirty="0" smtClean="0"/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908050"/>
            <a:ext cx="8425308" cy="4498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/>
              <a:t>寻找志同道合的伙伴，组成3人一队；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dirty="0" smtClean="0"/>
              <a:t>报名费：</a:t>
            </a:r>
            <a:r>
              <a:rPr lang="en-US" altLang="zh-CN" sz="3600" dirty="0" smtClean="0">
                <a:solidFill>
                  <a:srgbClr val="FF0000"/>
                </a:solidFill>
              </a:rPr>
              <a:t>300</a:t>
            </a:r>
            <a:r>
              <a:rPr lang="zh-CN" altLang="en-US" sz="3600" dirty="0" smtClean="0">
                <a:solidFill>
                  <a:srgbClr val="FF0000"/>
                </a:solidFill>
              </a:rPr>
              <a:t>元</a:t>
            </a:r>
            <a:r>
              <a:rPr lang="zh-CN" altLang="en-US" sz="3600" dirty="0" smtClean="0"/>
              <a:t>（代全国组委会收）。</a:t>
            </a:r>
            <a:endParaRPr lang="en-US" altLang="zh-CN" sz="36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/>
              <a:t>注意：今年报名流程改变，请仔细阅读</a:t>
            </a:r>
            <a:endParaRPr lang="en-US" altLang="zh-CN" sz="36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3600" b="1" dirty="0" smtClean="0"/>
              <a:t>时间：</a:t>
            </a:r>
            <a:r>
              <a:rPr lang="en-US" altLang="zh-CN" sz="3600" b="1" dirty="0" smtClean="0"/>
              <a:t>2016</a:t>
            </a:r>
            <a:r>
              <a:rPr lang="zh-CN" altLang="en-US" sz="3600" b="1" dirty="0" smtClean="0"/>
              <a:t>年</a:t>
            </a:r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月</a:t>
            </a:r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日</a:t>
            </a:r>
            <a:r>
              <a:rPr lang="en-US" altLang="zh-CN" sz="3600" b="1" dirty="0" smtClean="0"/>
              <a:t>8</a:t>
            </a:r>
            <a:r>
              <a:rPr lang="zh-CN" altLang="en-US" sz="3600" b="1" dirty="0" smtClean="0"/>
              <a:t>点至</a:t>
            </a:r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月</a:t>
            </a:r>
            <a:r>
              <a:rPr lang="en-US" altLang="zh-CN" sz="3600" b="1" dirty="0" smtClean="0"/>
              <a:t>12</a:t>
            </a:r>
            <a:r>
              <a:rPr lang="zh-CN" altLang="en-US" sz="3600" b="1" dirty="0" smtClean="0"/>
              <a:t>日</a:t>
            </a:r>
            <a:r>
              <a:rPr lang="en-US" altLang="zh-CN" sz="3600" b="1" dirty="0" smtClean="0"/>
              <a:t>8</a:t>
            </a:r>
            <a:r>
              <a:rPr lang="zh-CN" altLang="en-US" sz="3600" b="1" dirty="0" smtClean="0"/>
              <a:t>点</a:t>
            </a:r>
            <a:endParaRPr lang="en-US" altLang="zh-CN" sz="3600" b="1" dirty="0" smtClean="0"/>
          </a:p>
          <a:p>
            <a:pPr eaLnBrk="1" hangingPunct="1">
              <a:lnSpc>
                <a:spcPct val="90000"/>
              </a:lnSpc>
              <a:defRPr/>
            </a:pPr>
            <a:endParaRPr lang="en-US" altLang="zh-CN" dirty="0" smtClean="0"/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1.</a:t>
            </a:r>
            <a:r>
              <a:rPr lang="zh-CN" altLang="en-US" sz="3600" dirty="0" smtClean="0"/>
              <a:t>建议新老结合参加；</a:t>
            </a:r>
            <a:endParaRPr lang="en-US" altLang="zh-CN" sz="3600" dirty="0" smtClean="0"/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2.</a:t>
            </a:r>
            <a:r>
              <a:rPr lang="zh-CN" altLang="en-US" sz="3600" dirty="0" smtClean="0"/>
              <a:t>要求积极参加培训，对自己对队友负责；</a:t>
            </a:r>
          </a:p>
          <a:p>
            <a:pPr marL="890588" indent="-890588" eaLnBrk="1" hangingPunct="1">
              <a:lnSpc>
                <a:spcPct val="90000"/>
              </a:lnSpc>
              <a:defRPr/>
            </a:pPr>
            <a:r>
              <a:rPr lang="en-US" altLang="zh-CN" sz="3600" dirty="0" smtClean="0"/>
              <a:t>3.</a:t>
            </a:r>
            <a:r>
              <a:rPr lang="zh-CN" altLang="en-US" sz="3600" dirty="0" smtClean="0"/>
              <a:t>自主学习能力强，按照培训要求完成作业和模拟。</a:t>
            </a: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32279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报名注意事项（三步先后完成）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5300" y="1179513"/>
            <a:ext cx="8541196" cy="4498975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en-US" altLang="zh-CN" b="1" dirty="0" smtClean="0">
                <a:solidFill>
                  <a:srgbClr val="002060"/>
                </a:solidFill>
              </a:rPr>
              <a:t>1.</a:t>
            </a:r>
            <a:r>
              <a:rPr lang="en-US" altLang="zh-CN" b="1" dirty="0" smtClean="0">
                <a:solidFill>
                  <a:srgbClr val="FF0000"/>
                </a:solidFill>
              </a:rPr>
              <a:t>2</a:t>
            </a:r>
            <a:r>
              <a:rPr lang="zh-CN" altLang="en-US" b="1" dirty="0" smtClean="0">
                <a:solidFill>
                  <a:srgbClr val="FF0000"/>
                </a:solidFill>
              </a:rPr>
              <a:t>个网上报名</a:t>
            </a:r>
            <a:r>
              <a:rPr lang="zh-CN" altLang="en-US" dirty="0">
                <a:solidFill>
                  <a:srgbClr val="FF0000"/>
                </a:solidFill>
              </a:rPr>
              <a:t>都</a:t>
            </a:r>
            <a:r>
              <a:rPr lang="zh-CN" altLang="en-US" dirty="0" smtClean="0">
                <a:solidFill>
                  <a:srgbClr val="FF0000"/>
                </a:solidFill>
              </a:rPr>
              <a:t>要完成</a:t>
            </a:r>
            <a:r>
              <a:rPr lang="zh-CN" altLang="en-US" dirty="0" smtClean="0">
                <a:solidFill>
                  <a:srgbClr val="FF0000"/>
                </a:solidFill>
              </a:rPr>
              <a:t>：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hlinkClick r:id="rId2"/>
              </a:rPr>
              <a:t>http</a:t>
            </a:r>
            <a:r>
              <a:rPr lang="en-US" altLang="zh-CN" sz="2800" b="1" dirty="0" smtClean="0">
                <a:solidFill>
                  <a:srgbClr val="FF0000"/>
                </a:solidFill>
                <a:hlinkClick r:id="rId2"/>
              </a:rPr>
              <a:t>://</a:t>
            </a:r>
            <a:r>
              <a:rPr lang="en-US" altLang="zh-CN" sz="2800" b="1" dirty="0" err="1" smtClean="0">
                <a:solidFill>
                  <a:srgbClr val="FF0000"/>
                </a:solidFill>
                <a:hlinkClick r:id="rId2"/>
              </a:rPr>
              <a:t>shumo.hrbeu.edu.cn</a:t>
            </a:r>
            <a:r>
              <a:rPr lang="en-US" altLang="zh-CN" sz="2800" b="1" dirty="0" smtClean="0">
                <a:solidFill>
                  <a:srgbClr val="FF0000"/>
                </a:solidFill>
                <a:hlinkClick r:id="rId2"/>
              </a:rPr>
              <a:t>/</a:t>
            </a:r>
            <a:r>
              <a:rPr lang="en-US" altLang="zh-CN" sz="2800" b="1" dirty="0" err="1" smtClean="0">
                <a:solidFill>
                  <a:srgbClr val="FF0000"/>
                </a:solidFill>
                <a:hlinkClick r:id="rId2"/>
              </a:rPr>
              <a:t>zxbm</a:t>
            </a:r>
            <a:r>
              <a:rPr lang="en-US" altLang="zh-CN" sz="2800" b="1" dirty="0" smtClean="0">
                <a:solidFill>
                  <a:srgbClr val="FF0000"/>
                </a:solidFill>
                <a:hlinkClick r:id="rId2"/>
              </a:rPr>
              <a:t>/</a:t>
            </a:r>
            <a:r>
              <a:rPr lang="en-US" altLang="zh-CN" sz="2800" b="1" dirty="0" err="1" smtClean="0">
                <a:solidFill>
                  <a:srgbClr val="FF0000"/>
                </a:solidFill>
                <a:hlinkClick r:id="rId2"/>
              </a:rPr>
              <a:t>zxbm.asp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（学校的）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lphaUcPeriod"/>
              <a:defRPr/>
            </a:pPr>
            <a:r>
              <a:rPr lang="en-US" altLang="zh-CN" sz="2800" b="1" u="sng" dirty="0" err="1" smtClean="0">
                <a:solidFill>
                  <a:srgbClr val="0066CC"/>
                </a:solidFill>
                <a:hlinkClick r:id="rId3"/>
              </a:rPr>
              <a:t>www.saikr.com</a:t>
            </a:r>
            <a:r>
              <a:rPr lang="zh-CN" altLang="en-US" sz="2800" b="1" u="sng" dirty="0" smtClean="0">
                <a:solidFill>
                  <a:srgbClr val="0066CC"/>
                </a:solidFill>
              </a:rPr>
              <a:t>（</a:t>
            </a:r>
            <a:r>
              <a:rPr lang="zh-CN" altLang="en-US" sz="2800" b="1" u="sng" dirty="0" smtClean="0">
                <a:solidFill>
                  <a:srgbClr val="0066CC"/>
                </a:solidFill>
              </a:rPr>
              <a:t>组委会</a:t>
            </a:r>
            <a:r>
              <a:rPr lang="zh-CN" altLang="en-US" sz="2800" b="1" u="sng" dirty="0" smtClean="0">
                <a:solidFill>
                  <a:srgbClr val="0066CC"/>
                </a:solidFill>
              </a:rPr>
              <a:t>暂未开放</a:t>
            </a:r>
            <a:r>
              <a:rPr lang="en-US" altLang="zh-CN" sz="2800" b="1" u="sng" dirty="0" smtClean="0">
                <a:solidFill>
                  <a:srgbClr val="0066CC"/>
                </a:solidFill>
              </a:rPr>
              <a:t>-</a:t>
            </a:r>
            <a:r>
              <a:rPr lang="zh-CN" altLang="en-US" sz="2800" b="1" u="sng" dirty="0" smtClean="0">
                <a:solidFill>
                  <a:srgbClr val="0066CC"/>
                </a:solidFill>
              </a:rPr>
              <a:t>后续再补）</a:t>
            </a:r>
            <a:endParaRPr lang="en-US" altLang="zh-CN" sz="2800" b="1" dirty="0" smtClean="0">
              <a:solidFill>
                <a:srgbClr val="0066CC"/>
              </a:solidFill>
            </a:endParaRPr>
          </a:p>
          <a:p>
            <a:pPr>
              <a:defRPr/>
            </a:pPr>
            <a:r>
              <a:rPr lang="en-US" altLang="zh-CN" b="1" dirty="0" smtClean="0"/>
              <a:t>2.</a:t>
            </a:r>
            <a:r>
              <a:rPr lang="zh-CN" altLang="en-US" dirty="0" smtClean="0"/>
              <a:t>缴报名费</a:t>
            </a:r>
            <a:endParaRPr lang="en-US" altLang="zh-CN" dirty="0" smtClean="0"/>
          </a:p>
          <a:p>
            <a:pPr>
              <a:defRPr/>
            </a:pPr>
            <a:r>
              <a:rPr lang="zh-CN" altLang="en-US" sz="2800" dirty="0" smtClean="0"/>
              <a:t>缴费报名地点：理学楼</a:t>
            </a:r>
            <a:r>
              <a:rPr lang="en-US" altLang="zh-CN" sz="2800" dirty="0" smtClean="0"/>
              <a:t>429</a:t>
            </a:r>
            <a:r>
              <a:rPr lang="zh-CN" altLang="en-US" sz="2800" dirty="0" smtClean="0"/>
              <a:t>房间</a:t>
            </a:r>
          </a:p>
          <a:p>
            <a:pPr>
              <a:defRPr/>
            </a:pPr>
            <a:r>
              <a:rPr lang="zh-CN" altLang="en-US" sz="2800" dirty="0" smtClean="0"/>
              <a:t>缴费报名时间：</a:t>
            </a:r>
            <a:r>
              <a:rPr lang="en-US" altLang="zh-CN" sz="2800" dirty="0" smtClean="0"/>
              <a:t>2016</a:t>
            </a:r>
            <a:r>
              <a:rPr lang="zh-CN" altLang="en-US" sz="2800" dirty="0" smtClean="0"/>
              <a:t>年</a:t>
            </a:r>
            <a:r>
              <a:rPr lang="en-US" altLang="zh-CN" sz="2800" dirty="0" smtClean="0"/>
              <a:t>6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27</a:t>
            </a:r>
            <a:r>
              <a:rPr lang="zh-CN" altLang="en-US" sz="2800" dirty="0" smtClean="0"/>
              <a:t>日</a:t>
            </a:r>
            <a:r>
              <a:rPr lang="en-US" altLang="zh-CN" sz="2800" dirty="0" smtClean="0"/>
              <a:t>-7</a:t>
            </a:r>
            <a:r>
              <a:rPr lang="zh-CN" altLang="en-US" sz="2800" dirty="0" smtClean="0"/>
              <a:t>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日</a:t>
            </a:r>
            <a:r>
              <a:rPr lang="en-US" altLang="zh-CN" sz="2800" dirty="0" smtClean="0"/>
              <a:t>9</a:t>
            </a:r>
            <a:r>
              <a:rPr lang="zh-CN" altLang="en-US" sz="2800" dirty="0" smtClean="0"/>
              <a:t>点</a:t>
            </a:r>
            <a:r>
              <a:rPr lang="en-US" altLang="zh-CN" sz="2800" dirty="0" smtClean="0"/>
              <a:t>-16</a:t>
            </a:r>
            <a:r>
              <a:rPr lang="zh-CN" altLang="en-US" sz="2800" dirty="0" smtClean="0"/>
              <a:t>点</a:t>
            </a:r>
            <a:endParaRPr lang="en-US" altLang="zh-CN" sz="2800" dirty="0" smtClean="0"/>
          </a:p>
          <a:p>
            <a:pPr>
              <a:defRPr/>
            </a:pPr>
            <a:r>
              <a:rPr lang="zh-CN" altLang="en-US" dirty="0" smtClean="0"/>
              <a:t>注意：</a:t>
            </a:r>
            <a:endParaRPr lang="en-US" altLang="zh-CN" dirty="0" smtClean="0"/>
          </a:p>
          <a:p>
            <a:pPr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1.</a:t>
            </a:r>
            <a:r>
              <a:rPr lang="zh-CN" altLang="en-US" b="1" dirty="0" smtClean="0">
                <a:solidFill>
                  <a:srgbClr val="FF0000"/>
                </a:solidFill>
              </a:rPr>
              <a:t>网上报名信息务必正确（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关系到证书</a:t>
            </a:r>
            <a:r>
              <a:rPr lang="zh-CN" altLang="en-US" b="1" dirty="0" smtClean="0">
                <a:solidFill>
                  <a:srgbClr val="FF0000"/>
                </a:solidFill>
              </a:rPr>
              <a:t>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2.</a:t>
            </a:r>
            <a:r>
              <a:rPr lang="zh-CN" altLang="en-US" b="1" dirty="0" smtClean="0">
                <a:solidFill>
                  <a:srgbClr val="FF0000"/>
                </a:solidFill>
              </a:rPr>
              <a:t>缴费前需要网上报名完成（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先录入部分，可后补充修改）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marL="0" indent="0">
              <a:buFont typeface="Wingdings" pitchFamily="2" charset="2"/>
              <a:buNone/>
              <a:defRPr/>
            </a:pPr>
            <a:endParaRPr lang="zh-CN" altLang="en-US" dirty="0" smtClean="0"/>
          </a:p>
          <a:p>
            <a:pPr>
              <a:defRPr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0989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9292" y="-19704"/>
            <a:ext cx="8540750" cy="1143000"/>
          </a:xfrm>
        </p:spPr>
        <p:txBody>
          <a:bodyPr/>
          <a:lstStyle/>
          <a:p>
            <a:r>
              <a:rPr lang="en-US" altLang="zh-CN" dirty="0"/>
              <a:t>http://</a:t>
            </a:r>
            <a:r>
              <a:rPr lang="en-US" altLang="zh-CN" dirty="0" err="1"/>
              <a:t>www.saikr.com</a:t>
            </a:r>
            <a:r>
              <a:rPr lang="en-US" altLang="zh-CN" dirty="0"/>
              <a:t>/</a:t>
            </a:r>
            <a:r>
              <a:rPr lang="en-US" altLang="zh-CN" dirty="0" err="1"/>
              <a:t>cumcmhlj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7" name="Picture 1" descr="C:\Users\zhulei\AppData\Roaming\Tencent\Users\7309419\QQ\WinTemp\RichOle\6}3PL0P%{V}C7CNH)A_FP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5186"/>
            <a:ext cx="8999334" cy="591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22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u="sng" dirty="0" err="1" smtClean="0">
                <a:hlinkClick r:id="rId2"/>
              </a:rPr>
              <a:t>www.saikr.com</a:t>
            </a:r>
            <a:r>
              <a:rPr lang="zh-CN" altLang="en-US" u="sng" dirty="0" smtClean="0"/>
              <a:t>网上报名须知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dirty="0" smtClean="0"/>
              <a:t>请详细阅读</a:t>
            </a:r>
            <a:endParaRPr lang="en-US" altLang="zh-CN" sz="4400" dirty="0" smtClean="0"/>
          </a:p>
          <a:p>
            <a:r>
              <a:rPr lang="zh-CN" altLang="en-US" sz="4400" b="1" dirty="0" smtClean="0">
                <a:hlinkClick r:id="rId3" action="ppaction://hlinkfile"/>
              </a:rPr>
              <a:t>附件</a:t>
            </a:r>
            <a:r>
              <a:rPr lang="en-US" altLang="zh-CN" sz="4400" b="1" dirty="0" smtClean="0">
                <a:hlinkClick r:id="rId3" action="ppaction://hlinkfile"/>
              </a:rPr>
              <a:t>2.</a:t>
            </a:r>
            <a:r>
              <a:rPr lang="zh-CN" altLang="en-US" sz="4400" b="1" dirty="0" smtClean="0">
                <a:hlinkClick r:id="rId3" action="ppaction://hlinkfile"/>
              </a:rPr>
              <a:t>参赛学生报名说明及参赛须知</a:t>
            </a:r>
            <a:r>
              <a:rPr lang="zh-CN" altLang="en-US" sz="4400" b="1" dirty="0" smtClean="0">
                <a:hlinkClick r:id="rId3" action="ppaction://hlinkfile"/>
              </a:rPr>
              <a:t>。</a:t>
            </a:r>
            <a:r>
              <a:rPr lang="zh-CN" altLang="en-US" sz="4400" b="1" dirty="0" smtClean="0"/>
              <a:t>（组委会网站，尚未开放，等通知后报名）</a:t>
            </a:r>
            <a:endParaRPr lang="en-US" altLang="zh-CN" sz="4400" b="1" dirty="0" smtClean="0"/>
          </a:p>
          <a:p>
            <a:endParaRPr lang="en-US" altLang="zh-CN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zh-CN" altLang="en-US" sz="4400" b="1" dirty="0">
                <a:solidFill>
                  <a:schemeClr val="accent2">
                    <a:lumMod val="50000"/>
                  </a:schemeClr>
                </a:solidFill>
              </a:rPr>
              <a:t>等</a:t>
            </a:r>
            <a:r>
              <a:rPr lang="zh-CN" altLang="en-US" sz="4400" b="1" dirty="0" smtClean="0">
                <a:solidFill>
                  <a:schemeClr val="accent2">
                    <a:lumMod val="50000"/>
                  </a:schemeClr>
                </a:solidFill>
              </a:rPr>
              <a:t>通知，交费后</a:t>
            </a:r>
            <a:r>
              <a:rPr lang="zh-CN" altLang="en-US" sz="4400" b="1" dirty="0" smtClean="0">
                <a:solidFill>
                  <a:schemeClr val="accent2">
                    <a:lumMod val="50000"/>
                  </a:schemeClr>
                </a:solidFill>
              </a:rPr>
              <a:t>请保持关注！</a:t>
            </a:r>
            <a:endParaRPr lang="en-US" altLang="zh-CN" sz="44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26069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Shumo.hrbeu.edu.cn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网上</a:t>
            </a:r>
            <a:r>
              <a:rPr lang="zh-CN" altLang="en-US" dirty="0" smtClean="0"/>
              <a:t>报名注意事项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。缴费前请先报名（网上报名）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。网上报名时填写三人必要信息，提交后，前台页面</a:t>
            </a:r>
            <a:r>
              <a:rPr lang="zh-CN" altLang="en-US" b="1" dirty="0" smtClean="0"/>
              <a:t>只显示第一位</a:t>
            </a:r>
            <a:r>
              <a:rPr lang="zh-CN" altLang="en-US" dirty="0" smtClean="0"/>
              <a:t>同学信息（且</a:t>
            </a:r>
            <a:r>
              <a:rPr lang="zh-CN" altLang="en-US" dirty="0" smtClean="0">
                <a:solidFill>
                  <a:srgbClr val="FF0000"/>
                </a:solidFill>
              </a:rPr>
              <a:t>不显示该同学敏感信息</a:t>
            </a:r>
            <a:r>
              <a:rPr lang="zh-CN" altLang="en-US" dirty="0" smtClean="0"/>
              <a:t>，请放心。）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。请</a:t>
            </a:r>
            <a:r>
              <a:rPr lang="zh-CN" altLang="en-US" b="1" dirty="0" smtClean="0"/>
              <a:t>不要重复报名</a:t>
            </a:r>
            <a:r>
              <a:rPr lang="zh-CN" altLang="en-US" dirty="0" smtClean="0"/>
              <a:t>，报名后如需修改，竞赛培训期间联系老师后台修改。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807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8"/>
          <p:cNvSpPr>
            <a:spLocks noGrp="1" noRot="1" noChangeArrowheads="1"/>
          </p:cNvSpPr>
          <p:nvPr>
            <p:ph type="title"/>
          </p:nvPr>
        </p:nvSpPr>
        <p:spPr>
          <a:xfrm>
            <a:off x="107950" y="-242888"/>
            <a:ext cx="8540750" cy="1503363"/>
          </a:xfrm>
        </p:spPr>
        <p:txBody>
          <a:bodyPr/>
          <a:lstStyle/>
          <a:p>
            <a:pPr algn="l" eaLnBrk="1" hangingPunct="1"/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r>
              <a:rPr lang="zh-CN" altLang="en-US" sz="3200" dirty="0" smtClean="0"/>
              <a:t>网上报名地址（）：</a:t>
            </a:r>
            <a:r>
              <a:rPr lang="en-US" altLang="zh-CN" sz="3200" dirty="0" smtClean="0"/>
              <a:t>http://</a:t>
            </a:r>
            <a:r>
              <a:rPr lang="en-US" altLang="zh-CN" sz="3200" dirty="0" err="1" smtClean="0"/>
              <a:t>shumo.hrbeu.edu.cn</a:t>
            </a:r>
            <a:r>
              <a:rPr lang="en-US" altLang="zh-CN" sz="3200" dirty="0" smtClean="0"/>
              <a:t>/</a:t>
            </a:r>
            <a:r>
              <a:rPr lang="en-US" altLang="zh-CN" sz="3200" dirty="0" err="1" smtClean="0"/>
              <a:t>zxbm</a:t>
            </a:r>
            <a:r>
              <a:rPr lang="en-US" altLang="zh-CN" sz="3200" dirty="0" smtClean="0"/>
              <a:t>/</a:t>
            </a:r>
            <a:r>
              <a:rPr lang="en-US" altLang="zh-CN" sz="3200" dirty="0" err="1" smtClean="0"/>
              <a:t>zxbm.asp</a:t>
            </a:r>
            <a:r>
              <a:rPr lang="zh-CN" altLang="en-US" sz="4000" dirty="0" smtClean="0"/>
              <a:t/>
            </a:r>
            <a:br>
              <a:rPr lang="zh-CN" altLang="en-US" sz="4000" dirty="0" smtClean="0"/>
            </a:br>
            <a:endParaRPr lang="zh-CN" altLang="en-US" sz="2400" dirty="0" smtClean="0"/>
          </a:p>
        </p:txBody>
      </p:sp>
      <p:sp>
        <p:nvSpPr>
          <p:cNvPr id="39939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  <a:p>
            <a:endParaRPr lang="zh-CN" altLang="en-US" smtClean="0"/>
          </a:p>
        </p:txBody>
      </p:sp>
      <p:pic>
        <p:nvPicPr>
          <p:cNvPr id="3994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5438" y="1157610"/>
            <a:ext cx="10134601" cy="19113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9941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212976"/>
            <a:ext cx="9779001" cy="332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338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INEDINNAVIGATOR" val="True"/>
  <p:tag name="HOTSPOTTYPE" val="DefinedInNavigator"/>
  <p:tag name="BRANCHTO" val="257"/>
</p:tagLst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1433</TotalTime>
  <Words>1419</Words>
  <Application>Microsoft Office PowerPoint</Application>
  <PresentationFormat>全屏显示(4:3)</PresentationFormat>
  <Paragraphs>158</Paragraphs>
  <Slides>35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吉祥如意</vt:lpstr>
      <vt:lpstr>Document</vt:lpstr>
      <vt:lpstr>欢迎您参加 数学建模竞赛 2016年报名规则变化，请注意 shumo.hrbeu.edu.cn</vt:lpstr>
      <vt:lpstr>校内通知</vt:lpstr>
      <vt:lpstr>http://www.mcm.edu.cn/html_cn/node/1899259ad2c343a5f13f63c0a453105c.html</vt:lpstr>
      <vt:lpstr>报名须知</vt:lpstr>
      <vt:lpstr>报名注意事项（三步先后完成）</vt:lpstr>
      <vt:lpstr>http://www.saikr.com/cumcmhlj</vt:lpstr>
      <vt:lpstr>www.saikr.com网上报名须知</vt:lpstr>
      <vt:lpstr>Shumo.hrbeu.edu.cn 网上报名注意事项</vt:lpstr>
      <vt:lpstr> 网上报名地址（）：http://shumo.hrbeu.edu.cn/zxbm/zxbm.asp </vt:lpstr>
      <vt:lpstr>数学建模培训计划 </vt:lpstr>
      <vt:lpstr>数学建模与数学建模竞赛</vt:lpstr>
      <vt:lpstr>什么是数学建模</vt:lpstr>
      <vt:lpstr>数学建模竞赛的参赛形式</vt:lpstr>
      <vt:lpstr>PowerPoint 演示文稿</vt:lpstr>
      <vt:lpstr>PowerPoint 演示文稿</vt:lpstr>
      <vt:lpstr>数学建模竞赛的由来</vt:lpstr>
      <vt:lpstr>PowerPoint 演示文稿</vt:lpstr>
      <vt:lpstr>http://www.mcm.edu.cn</vt:lpstr>
      <vt:lpstr>全国大学生数学建模竞赛</vt:lpstr>
      <vt:lpstr>评奖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                          领导关怀</vt:lpstr>
      <vt:lpstr>历年赛题</vt:lpstr>
      <vt:lpstr>成功参赛的要素</vt:lpstr>
      <vt:lpstr>建议：参赛前的准备</vt:lpstr>
      <vt:lpstr>一些参考书</vt:lpstr>
      <vt:lpstr>数学建模竞赛站点</vt:lpstr>
      <vt:lpstr>与你共勉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[站点名称]</dc:title>
  <dc:creator>hu</dc:creator>
  <cp:lastModifiedBy>zhulei</cp:lastModifiedBy>
  <cp:revision>142</cp:revision>
  <cp:lastPrinted>2001-12-04T05:47:31Z</cp:lastPrinted>
  <dcterms:created xsi:type="dcterms:W3CDTF">2001-11-30T00:24:25Z</dcterms:created>
  <dcterms:modified xsi:type="dcterms:W3CDTF">2016-06-24T10:24:47Z</dcterms:modified>
</cp:coreProperties>
</file>