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40"/>
  </p:notesMasterIdLst>
  <p:handoutMasterIdLst>
    <p:handoutMasterId r:id="rId41"/>
  </p:handoutMasterIdLst>
  <p:sldIdLst>
    <p:sldId id="256" r:id="rId2"/>
    <p:sldId id="263" r:id="rId3"/>
    <p:sldId id="341" r:id="rId4"/>
    <p:sldId id="294" r:id="rId5"/>
    <p:sldId id="342" r:id="rId6"/>
    <p:sldId id="320" r:id="rId7"/>
    <p:sldId id="296" r:id="rId8"/>
    <p:sldId id="262" r:id="rId9"/>
    <p:sldId id="363" r:id="rId10"/>
    <p:sldId id="267" r:id="rId11"/>
    <p:sldId id="364" r:id="rId12"/>
    <p:sldId id="358" r:id="rId13"/>
    <p:sldId id="359" r:id="rId14"/>
    <p:sldId id="360" r:id="rId15"/>
    <p:sldId id="361" r:id="rId16"/>
    <p:sldId id="288" r:id="rId17"/>
    <p:sldId id="297" r:id="rId18"/>
    <p:sldId id="346" r:id="rId19"/>
    <p:sldId id="347" r:id="rId20"/>
    <p:sldId id="348" r:id="rId21"/>
    <p:sldId id="349" r:id="rId22"/>
    <p:sldId id="350" r:id="rId23"/>
    <p:sldId id="351" r:id="rId24"/>
    <p:sldId id="352" r:id="rId25"/>
    <p:sldId id="362" r:id="rId26"/>
    <p:sldId id="265" r:id="rId27"/>
    <p:sldId id="282" r:id="rId28"/>
    <p:sldId id="271" r:id="rId29"/>
    <p:sldId id="275" r:id="rId30"/>
    <p:sldId id="277" r:id="rId31"/>
    <p:sldId id="280" r:id="rId32"/>
    <p:sldId id="279" r:id="rId33"/>
    <p:sldId id="312" r:id="rId34"/>
    <p:sldId id="281" r:id="rId35"/>
    <p:sldId id="292" r:id="rId36"/>
    <p:sldId id="354" r:id="rId37"/>
    <p:sldId id="356" r:id="rId38"/>
    <p:sldId id="357" r:id="rId39"/>
  </p:sldIdLst>
  <p:sldSz cx="9144000" cy="6858000" type="screen4x3"/>
  <p:notesSz cx="6934200" cy="9398000"/>
  <p:custDataLst>
    <p:tags r:id="rId42"/>
  </p:custDataLst>
  <p:defaultTextStyle>
    <a:defPPr>
      <a:defRPr lang="en-US"/>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CCECFF"/>
    <a:srgbClr val="CCCCFF"/>
    <a:srgbClr val="CC99FF"/>
    <a:srgbClr val="DFC0FF"/>
    <a:srgbClr val="90DBFF"/>
    <a:srgbClr val="66CCFF"/>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showGuides="1">
      <p:cViewPr>
        <p:scale>
          <a:sx n="66" d="100"/>
          <a:sy n="66" d="100"/>
        </p:scale>
        <p:origin x="-1118" y="-43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36" d="100"/>
          <a:sy n="36" d="100"/>
        </p:scale>
        <p:origin x="-1104" y="-58"/>
      </p:cViewPr>
      <p:guideLst>
        <p:guide orient="horz" pos="2960"/>
        <p:guide pos="218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zh-CN" altLang="en-US"/>
          </a:p>
        </p:txBody>
      </p:sp>
      <p:sp>
        <p:nvSpPr>
          <p:cNvPr id="13315" name="Rectangle 3"/>
          <p:cNvSpPr>
            <a:spLocks noGrp="1" noChangeArrowheads="1"/>
          </p:cNvSpPr>
          <p:nvPr>
            <p:ph type="dt" sz="quarter" idx="1"/>
          </p:nvPr>
        </p:nvSpPr>
        <p:spPr bwMode="auto">
          <a:xfrm>
            <a:off x="39624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ea typeface="宋体" pitchFamily="2" charset="-122"/>
              </a:defRPr>
            </a:lvl1pPr>
          </a:lstStyle>
          <a:p>
            <a:pPr>
              <a:defRPr/>
            </a:pPr>
            <a:endParaRPr lang="en-US" altLang="zh-CN"/>
          </a:p>
        </p:txBody>
      </p:sp>
      <p:sp>
        <p:nvSpPr>
          <p:cNvPr id="13316" name="Rectangle 4"/>
          <p:cNvSpPr>
            <a:spLocks noGrp="1" noChangeArrowheads="1"/>
          </p:cNvSpPr>
          <p:nvPr>
            <p:ph type="ftr" sz="quarter" idx="2"/>
          </p:nvPr>
        </p:nvSpPr>
        <p:spPr bwMode="auto">
          <a:xfrm>
            <a:off x="0" y="89154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3317" name="Rectangle 5"/>
          <p:cNvSpPr>
            <a:spLocks noGrp="1" noChangeArrowheads="1"/>
          </p:cNvSpPr>
          <p:nvPr>
            <p:ph type="sldNum" sz="quarter" idx="3"/>
          </p:nvPr>
        </p:nvSpPr>
        <p:spPr bwMode="auto">
          <a:xfrm>
            <a:off x="3962400" y="89154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ea typeface="宋体" pitchFamily="2" charset="-122"/>
              </a:defRPr>
            </a:lvl1pPr>
          </a:lstStyle>
          <a:p>
            <a:pPr>
              <a:defRPr/>
            </a:pPr>
            <a:fld id="{AFAA6E58-F00D-4FAB-AB43-FB72C672D60D}" type="slidenum">
              <a:rPr lang="zh-CN" altLang="en-US"/>
              <a:pPr>
                <a:defRPr/>
              </a:pPr>
              <a:t>‹#›</a:t>
            </a:fld>
            <a:endParaRPr lang="en-US" altLang="zh-CN"/>
          </a:p>
        </p:txBody>
      </p:sp>
    </p:spTree>
    <p:extLst>
      <p:ext uri="{BB962C8B-B14F-4D97-AF65-F5344CB8AC3E}">
        <p14:creationId xmlns:p14="http://schemas.microsoft.com/office/powerpoint/2010/main" val="35085370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宋体" pitchFamily="2" charset="-122"/>
              </a:defRPr>
            </a:lvl1pPr>
          </a:lstStyle>
          <a:p>
            <a:pPr>
              <a:defRPr/>
            </a:pPr>
            <a:endParaRPr lang="zh-CN" altLang="en-US"/>
          </a:p>
        </p:txBody>
      </p:sp>
      <p:sp>
        <p:nvSpPr>
          <p:cNvPr id="49155" name="Rectangle 3"/>
          <p:cNvSpPr>
            <a:spLocks noGrp="1" noRot="1" noChangeAspect="1" noChangeArrowheads="1"/>
          </p:cNvSpPr>
          <p:nvPr>
            <p:ph type="sldImg" idx="2"/>
          </p:nvPr>
        </p:nvSpPr>
        <p:spPr bwMode="auto">
          <a:xfrm>
            <a:off x="1079500" y="685800"/>
            <a:ext cx="4775200" cy="3581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495800"/>
            <a:ext cx="5105400" cy="41910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3" name="Rectangle 5"/>
          <p:cNvSpPr>
            <a:spLocks noGrp="1" noChangeArrowheads="1"/>
          </p:cNvSpPr>
          <p:nvPr>
            <p:ph type="dt" idx="1"/>
          </p:nvPr>
        </p:nvSpPr>
        <p:spPr bwMode="auto">
          <a:xfrm>
            <a:off x="39624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pPr>
              <a:defRPr/>
            </a:pPr>
            <a:endParaRPr lang="en-US" altLang="zh-CN"/>
          </a:p>
        </p:txBody>
      </p:sp>
      <p:sp>
        <p:nvSpPr>
          <p:cNvPr id="2054" name="Rectangle 6"/>
          <p:cNvSpPr>
            <a:spLocks noGrp="1" noChangeArrowheads="1"/>
          </p:cNvSpPr>
          <p:nvPr>
            <p:ph type="ftr" sz="quarter" idx="4"/>
          </p:nvPr>
        </p:nvSpPr>
        <p:spPr bwMode="auto">
          <a:xfrm>
            <a:off x="0" y="89154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宋体" pitchFamily="2" charset="-122"/>
              </a:defRPr>
            </a:lvl1pPr>
          </a:lstStyle>
          <a:p>
            <a:pPr>
              <a:defRPr/>
            </a:pPr>
            <a:endParaRPr lang="en-US" altLang="zh-CN"/>
          </a:p>
        </p:txBody>
      </p:sp>
      <p:sp>
        <p:nvSpPr>
          <p:cNvPr id="2055" name="Rectangle 7"/>
          <p:cNvSpPr>
            <a:spLocks noGrp="1" noChangeArrowheads="1"/>
          </p:cNvSpPr>
          <p:nvPr>
            <p:ph type="sldNum" sz="quarter" idx="5"/>
          </p:nvPr>
        </p:nvSpPr>
        <p:spPr bwMode="auto">
          <a:xfrm>
            <a:off x="3962400" y="89154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pPr>
              <a:defRPr/>
            </a:pPr>
            <a:fld id="{31BDF53F-F338-4ED4-8DC7-9D910589CDDC}" type="slidenum">
              <a:rPr lang="zh-CN" altLang="en-US"/>
              <a:pPr>
                <a:defRPr/>
              </a:pPr>
              <a:t>‹#›</a:t>
            </a:fld>
            <a:endParaRPr lang="en-US" altLang="zh-CN"/>
          </a:p>
        </p:txBody>
      </p:sp>
    </p:spTree>
    <p:extLst>
      <p:ext uri="{BB962C8B-B14F-4D97-AF65-F5344CB8AC3E}">
        <p14:creationId xmlns:p14="http://schemas.microsoft.com/office/powerpoint/2010/main" val="30790094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888CDD06-7A1E-4529-AAC5-C621E53D1808}" type="slidenum">
              <a:rPr lang="zh-CN" altLang="en-US" smtClean="0">
                <a:latin typeface="Times New Roman" pitchFamily="18" charset="0"/>
              </a:rPr>
              <a:pPr eaLnBrk="1" hangingPunct="1"/>
              <a:t>1</a:t>
            </a:fld>
            <a:endParaRPr lang="en-US" altLang="zh-CN" smtClean="0">
              <a:latin typeface="Times New Roman"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auto">
          <a:xfrm>
            <a:off x="4760913" y="20638"/>
            <a:ext cx="4438650" cy="4038600"/>
          </a:xfrm>
          <a:custGeom>
            <a:avLst/>
            <a:gdLst>
              <a:gd name="T0" fmla="*/ 1520001873 w 546"/>
              <a:gd name="T1" fmla="*/ 264126065 h 497"/>
              <a:gd name="T2" fmla="*/ 726954943 w 546"/>
              <a:gd name="T3" fmla="*/ 2147483647 h 497"/>
              <a:gd name="T4" fmla="*/ 1652177716 w 546"/>
              <a:gd name="T5" fmla="*/ 2147483647 h 497"/>
              <a:gd name="T6" fmla="*/ 2147483647 w 546"/>
              <a:gd name="T7" fmla="*/ 2147483647 h 497"/>
              <a:gd name="T8" fmla="*/ 2147483647 w 546"/>
              <a:gd name="T9" fmla="*/ 2147483647 h 497"/>
              <a:gd name="T10" fmla="*/ 2147483647 w 546"/>
              <a:gd name="T11" fmla="*/ 2147483647 h 497"/>
              <a:gd name="T12" fmla="*/ 2147483647 w 546"/>
              <a:gd name="T13" fmla="*/ 2147483647 h 497"/>
              <a:gd name="T14" fmla="*/ 2147483647 w 546"/>
              <a:gd name="T15" fmla="*/ 2147483647 h 497"/>
              <a:gd name="T16" fmla="*/ 2147483647 w 546"/>
              <a:gd name="T17" fmla="*/ 1056496135 h 497"/>
              <a:gd name="T18" fmla="*/ 2147483647 w 546"/>
              <a:gd name="T19" fmla="*/ 1914905847 h 497"/>
              <a:gd name="T20" fmla="*/ 2147483647 w 546"/>
              <a:gd name="T21" fmla="*/ 726346679 h 497"/>
              <a:gd name="T22" fmla="*/ 2147483647 w 546"/>
              <a:gd name="T23" fmla="*/ 132063033 h 497"/>
              <a:gd name="T24" fmla="*/ 1520001873 w 546"/>
              <a:gd name="T25" fmla="*/ 264126065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nvGrpSpPr>
          <p:cNvPr id="5" name="Group 3"/>
          <p:cNvGrpSpPr>
            <a:grpSpLocks/>
          </p:cNvGrpSpPr>
          <p:nvPr/>
        </p:nvGrpSpPr>
        <p:grpSpPr bwMode="auto">
          <a:xfrm>
            <a:off x="4572000" y="28575"/>
            <a:ext cx="4756150" cy="4338638"/>
            <a:chOff x="2918" y="18"/>
            <a:chExt cx="2958" cy="2699"/>
          </a:xfrm>
        </p:grpSpPr>
        <p:sp>
          <p:nvSpPr>
            <p:cNvPr id="6" name="Freeform 4"/>
            <p:cNvSpPr>
              <a:spLocks/>
            </p:cNvSpPr>
            <p:nvPr/>
          </p:nvSpPr>
          <p:spPr bwMode="auto">
            <a:xfrm>
              <a:off x="3060" y="18"/>
              <a:ext cx="490" cy="187"/>
            </a:xfrm>
            <a:custGeom>
              <a:avLst/>
              <a:gdLst>
                <a:gd name="T0" fmla="*/ 1814 w 97"/>
                <a:gd name="T1" fmla="*/ 637 h 37"/>
                <a:gd name="T2" fmla="*/ 2324 w 97"/>
                <a:gd name="T3" fmla="*/ 510 h 37"/>
                <a:gd name="T4" fmla="*/ 2349 w 97"/>
                <a:gd name="T5" fmla="*/ 435 h 37"/>
                <a:gd name="T6" fmla="*/ 2248 w 97"/>
                <a:gd name="T7" fmla="*/ 0 h 37"/>
                <a:gd name="T8" fmla="*/ 636 w 97"/>
                <a:gd name="T9" fmla="*/ 0 h 37"/>
                <a:gd name="T10" fmla="*/ 258 w 97"/>
                <a:gd name="T11" fmla="*/ 561 h 37"/>
                <a:gd name="T12" fmla="*/ 1814 w 97"/>
                <a:gd name="T13" fmla="*/ 637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 name="Freeform 5"/>
            <p:cNvSpPr>
              <a:spLocks noEditPoints="1"/>
            </p:cNvSpPr>
            <p:nvPr/>
          </p:nvSpPr>
          <p:spPr bwMode="auto">
            <a:xfrm>
              <a:off x="2918" y="18"/>
              <a:ext cx="2958" cy="2699"/>
            </a:xfrm>
            <a:custGeom>
              <a:avLst/>
              <a:gdLst>
                <a:gd name="T0" fmla="*/ 12884 w 585"/>
                <a:gd name="T1" fmla="*/ 25 h 534"/>
                <a:gd name="T2" fmla="*/ 4015 w 585"/>
                <a:gd name="T3" fmla="*/ 0 h 534"/>
                <a:gd name="T4" fmla="*/ 5754 w 585"/>
                <a:gd name="T5" fmla="*/ 536 h 534"/>
                <a:gd name="T6" fmla="*/ 4450 w 585"/>
                <a:gd name="T7" fmla="*/ 996 h 534"/>
                <a:gd name="T8" fmla="*/ 5294 w 585"/>
                <a:gd name="T9" fmla="*/ 1814 h 534"/>
                <a:gd name="T10" fmla="*/ 1891 w 585"/>
                <a:gd name="T11" fmla="*/ 1531 h 534"/>
                <a:gd name="T12" fmla="*/ 662 w 585"/>
                <a:gd name="T13" fmla="*/ 1607 h 534"/>
                <a:gd name="T14" fmla="*/ 5087 w 585"/>
                <a:gd name="T15" fmla="*/ 12439 h 534"/>
                <a:gd name="T16" fmla="*/ 3681 w 585"/>
                <a:gd name="T17" fmla="*/ 8714 h 534"/>
                <a:gd name="T18" fmla="*/ 2685 w 585"/>
                <a:gd name="T19" fmla="*/ 9603 h 534"/>
                <a:gd name="T20" fmla="*/ 2402 w 585"/>
                <a:gd name="T21" fmla="*/ 11114 h 534"/>
                <a:gd name="T22" fmla="*/ 3170 w 585"/>
                <a:gd name="T23" fmla="*/ 6768 h 534"/>
                <a:gd name="T24" fmla="*/ 3914 w 585"/>
                <a:gd name="T25" fmla="*/ 5823 h 534"/>
                <a:gd name="T26" fmla="*/ 5345 w 585"/>
                <a:gd name="T27" fmla="*/ 6055 h 534"/>
                <a:gd name="T28" fmla="*/ 4809 w 585"/>
                <a:gd name="T29" fmla="*/ 7819 h 534"/>
                <a:gd name="T30" fmla="*/ 4910 w 585"/>
                <a:gd name="T31" fmla="*/ 10088 h 534"/>
                <a:gd name="T32" fmla="*/ 13167 w 585"/>
                <a:gd name="T33" fmla="*/ 12338 h 534"/>
                <a:gd name="T34" fmla="*/ 11610 w 585"/>
                <a:gd name="T35" fmla="*/ 10907 h 534"/>
                <a:gd name="T36" fmla="*/ 10866 w 585"/>
                <a:gd name="T37" fmla="*/ 8815 h 534"/>
                <a:gd name="T38" fmla="*/ 10123 w 585"/>
                <a:gd name="T39" fmla="*/ 6899 h 534"/>
                <a:gd name="T40" fmla="*/ 11761 w 585"/>
                <a:gd name="T41" fmla="*/ 6540 h 534"/>
                <a:gd name="T42" fmla="*/ 10406 w 585"/>
                <a:gd name="T43" fmla="*/ 5696 h 534"/>
                <a:gd name="T44" fmla="*/ 11225 w 585"/>
                <a:gd name="T45" fmla="*/ 5772 h 534"/>
                <a:gd name="T46" fmla="*/ 11200 w 585"/>
                <a:gd name="T47" fmla="*/ 5337 h 534"/>
                <a:gd name="T48" fmla="*/ 9612 w 585"/>
                <a:gd name="T49" fmla="*/ 5388 h 534"/>
                <a:gd name="T50" fmla="*/ 9127 w 585"/>
                <a:gd name="T51" fmla="*/ 8764 h 534"/>
                <a:gd name="T52" fmla="*/ 8874 w 585"/>
                <a:gd name="T53" fmla="*/ 5873 h 534"/>
                <a:gd name="T54" fmla="*/ 8464 w 585"/>
                <a:gd name="T55" fmla="*/ 4650 h 534"/>
                <a:gd name="T56" fmla="*/ 8874 w 585"/>
                <a:gd name="T57" fmla="*/ 3472 h 534"/>
                <a:gd name="T58" fmla="*/ 8667 w 585"/>
                <a:gd name="T59" fmla="*/ 2527 h 534"/>
                <a:gd name="T60" fmla="*/ 8464 w 585"/>
                <a:gd name="T61" fmla="*/ 1582 h 534"/>
                <a:gd name="T62" fmla="*/ 9435 w 585"/>
                <a:gd name="T63" fmla="*/ 2633 h 534"/>
                <a:gd name="T64" fmla="*/ 10608 w 585"/>
                <a:gd name="T65" fmla="*/ 1203 h 534"/>
                <a:gd name="T66" fmla="*/ 10457 w 585"/>
                <a:gd name="T67" fmla="*/ 2426 h 534"/>
                <a:gd name="T68" fmla="*/ 10254 w 585"/>
                <a:gd name="T69" fmla="*/ 3321 h 534"/>
                <a:gd name="T70" fmla="*/ 10254 w 585"/>
                <a:gd name="T71" fmla="*/ 4625 h 534"/>
                <a:gd name="T72" fmla="*/ 14264 w 585"/>
                <a:gd name="T73" fmla="*/ 4625 h 534"/>
                <a:gd name="T74" fmla="*/ 14163 w 585"/>
                <a:gd name="T75" fmla="*/ 1941 h 534"/>
                <a:gd name="T76" fmla="*/ 6366 w 585"/>
                <a:gd name="T77" fmla="*/ 1764 h 534"/>
                <a:gd name="T78" fmla="*/ 7494 w 585"/>
                <a:gd name="T79" fmla="*/ 2376 h 534"/>
                <a:gd name="T80" fmla="*/ 4374 w 585"/>
                <a:gd name="T81" fmla="*/ 4984 h 534"/>
                <a:gd name="T82" fmla="*/ 1765 w 585"/>
                <a:gd name="T83" fmla="*/ 2502 h 534"/>
                <a:gd name="T84" fmla="*/ 4884 w 585"/>
                <a:gd name="T85" fmla="*/ 2709 h 534"/>
                <a:gd name="T86" fmla="*/ 5623 w 585"/>
                <a:gd name="T87" fmla="*/ 2684 h 534"/>
                <a:gd name="T88" fmla="*/ 7721 w 585"/>
                <a:gd name="T89" fmla="*/ 3093 h 534"/>
                <a:gd name="T90" fmla="*/ 7059 w 585"/>
                <a:gd name="T91" fmla="*/ 6540 h 534"/>
                <a:gd name="T92" fmla="*/ 6649 w 585"/>
                <a:gd name="T93" fmla="*/ 3498 h 534"/>
                <a:gd name="T94" fmla="*/ 4374 w 585"/>
                <a:gd name="T95" fmla="*/ 4984 h 534"/>
                <a:gd name="T96" fmla="*/ 5704 w 585"/>
                <a:gd name="T97" fmla="*/ 5747 h 534"/>
                <a:gd name="T98" fmla="*/ 6315 w 585"/>
                <a:gd name="T99" fmla="*/ 4038 h 534"/>
                <a:gd name="T100" fmla="*/ 8333 w 585"/>
                <a:gd name="T101" fmla="*/ 7460 h 534"/>
                <a:gd name="T102" fmla="*/ 5496 w 585"/>
                <a:gd name="T103" fmla="*/ 8198 h 534"/>
                <a:gd name="T104" fmla="*/ 7898 w 585"/>
                <a:gd name="T105" fmla="*/ 7076 h 534"/>
                <a:gd name="T106" fmla="*/ 8131 w 585"/>
                <a:gd name="T107" fmla="*/ 3396 h 534"/>
                <a:gd name="T108" fmla="*/ 8004 w 585"/>
                <a:gd name="T109" fmla="*/ 5443 h 534"/>
                <a:gd name="T110" fmla="*/ 7645 w 585"/>
                <a:gd name="T111" fmla="*/ 3680 h 534"/>
                <a:gd name="T112" fmla="*/ 12965 w 585"/>
                <a:gd name="T113" fmla="*/ 4574 h 534"/>
                <a:gd name="T114" fmla="*/ 11786 w 585"/>
                <a:gd name="T115" fmla="*/ 4139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 name="Freeform 6"/>
            <p:cNvSpPr>
              <a:spLocks/>
            </p:cNvSpPr>
            <p:nvPr/>
          </p:nvSpPr>
          <p:spPr bwMode="auto">
            <a:xfrm>
              <a:off x="3621" y="1287"/>
              <a:ext cx="238" cy="283"/>
            </a:xfrm>
            <a:custGeom>
              <a:avLst/>
              <a:gdLst>
                <a:gd name="T0" fmla="*/ 1028 w 47"/>
                <a:gd name="T1" fmla="*/ 384 h 56"/>
                <a:gd name="T2" fmla="*/ 694 w 47"/>
                <a:gd name="T3" fmla="*/ 1430 h 56"/>
                <a:gd name="T4" fmla="*/ 1028 w 47"/>
                <a:gd name="T5" fmla="*/ 384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 name="Freeform 7"/>
            <p:cNvSpPr>
              <a:spLocks/>
            </p:cNvSpPr>
            <p:nvPr/>
          </p:nvSpPr>
          <p:spPr bwMode="auto">
            <a:xfrm>
              <a:off x="3403" y="1403"/>
              <a:ext cx="208" cy="379"/>
            </a:xfrm>
            <a:custGeom>
              <a:avLst/>
              <a:gdLst>
                <a:gd name="T0" fmla="*/ 487 w 41"/>
                <a:gd name="T1" fmla="*/ 687 h 75"/>
                <a:gd name="T2" fmla="*/ 309 w 41"/>
                <a:gd name="T3" fmla="*/ 1764 h 75"/>
                <a:gd name="T4" fmla="*/ 1030 w 41"/>
                <a:gd name="T5" fmla="*/ 1147 h 75"/>
                <a:gd name="T6" fmla="*/ 954 w 41"/>
                <a:gd name="T7" fmla="*/ 611 h 75"/>
                <a:gd name="T8" fmla="*/ 487 w 41"/>
                <a:gd name="T9" fmla="*/ 68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 name="Freeform 8"/>
            <p:cNvSpPr>
              <a:spLocks/>
            </p:cNvSpPr>
            <p:nvPr/>
          </p:nvSpPr>
          <p:spPr bwMode="auto">
            <a:xfrm>
              <a:off x="3272" y="645"/>
              <a:ext cx="682" cy="318"/>
            </a:xfrm>
            <a:custGeom>
              <a:avLst/>
              <a:gdLst>
                <a:gd name="T0" fmla="*/ 2859 w 135"/>
                <a:gd name="T1" fmla="*/ 101 h 63"/>
                <a:gd name="T2" fmla="*/ 611 w 135"/>
                <a:gd name="T3" fmla="*/ 101 h 63"/>
                <a:gd name="T4" fmla="*/ 51 w 135"/>
                <a:gd name="T5" fmla="*/ 636 h 63"/>
                <a:gd name="T6" fmla="*/ 1531 w 135"/>
                <a:gd name="T7" fmla="*/ 1479 h 63"/>
                <a:gd name="T8" fmla="*/ 2450 w 135"/>
                <a:gd name="T9" fmla="*/ 1378 h 63"/>
                <a:gd name="T10" fmla="*/ 2885 w 135"/>
                <a:gd name="T11" fmla="*/ 1353 h 63"/>
                <a:gd name="T12" fmla="*/ 2859 w 135"/>
                <a:gd name="T13" fmla="*/ 101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 name="Freeform 9"/>
            <p:cNvSpPr>
              <a:spLocks/>
            </p:cNvSpPr>
            <p:nvPr/>
          </p:nvSpPr>
          <p:spPr bwMode="auto">
            <a:xfrm>
              <a:off x="4046" y="1545"/>
              <a:ext cx="491" cy="516"/>
            </a:xfrm>
            <a:custGeom>
              <a:avLst/>
              <a:gdLst>
                <a:gd name="T0" fmla="*/ 1716 w 97"/>
                <a:gd name="T1" fmla="*/ 126 h 102"/>
                <a:gd name="T2" fmla="*/ 795 w 97"/>
                <a:gd name="T3" fmla="*/ 126 h 102"/>
                <a:gd name="T4" fmla="*/ 309 w 97"/>
                <a:gd name="T5" fmla="*/ 1457 h 102"/>
                <a:gd name="T6" fmla="*/ 2025 w 97"/>
                <a:gd name="T7" fmla="*/ 1588 h 102"/>
                <a:gd name="T8" fmla="*/ 1716 w 97"/>
                <a:gd name="T9" fmla="*/ 126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 name="Freeform 10"/>
            <p:cNvSpPr>
              <a:spLocks/>
            </p:cNvSpPr>
            <p:nvPr/>
          </p:nvSpPr>
          <p:spPr bwMode="auto">
            <a:xfrm>
              <a:off x="5173" y="1024"/>
              <a:ext cx="501" cy="96"/>
            </a:xfrm>
            <a:custGeom>
              <a:avLst/>
              <a:gdLst>
                <a:gd name="T0" fmla="*/ 385 w 99"/>
                <a:gd name="T1" fmla="*/ 0 h 19"/>
                <a:gd name="T2" fmla="*/ 1022 w 99"/>
                <a:gd name="T3" fmla="*/ 384 h 19"/>
                <a:gd name="T4" fmla="*/ 385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 name="Freeform 11"/>
            <p:cNvSpPr>
              <a:spLocks/>
            </p:cNvSpPr>
            <p:nvPr/>
          </p:nvSpPr>
          <p:spPr bwMode="auto">
            <a:xfrm>
              <a:off x="5340" y="1004"/>
              <a:ext cx="385" cy="237"/>
            </a:xfrm>
            <a:custGeom>
              <a:avLst/>
              <a:gdLst>
                <a:gd name="T0" fmla="*/ 537 w 76"/>
                <a:gd name="T1" fmla="*/ 943 h 47"/>
                <a:gd name="T2" fmla="*/ 1798 w 76"/>
                <a:gd name="T3" fmla="*/ 434 h 47"/>
                <a:gd name="T4" fmla="*/ 1231 w 76"/>
                <a:gd name="T5" fmla="*/ 76 h 47"/>
                <a:gd name="T6" fmla="*/ 486 w 76"/>
                <a:gd name="T7" fmla="*/ 812 h 47"/>
                <a:gd name="T8" fmla="*/ 537 w 76"/>
                <a:gd name="T9" fmla="*/ 94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 name="Freeform 12"/>
            <p:cNvSpPr>
              <a:spLocks/>
            </p:cNvSpPr>
            <p:nvPr/>
          </p:nvSpPr>
          <p:spPr bwMode="auto">
            <a:xfrm>
              <a:off x="5325" y="1201"/>
              <a:ext cx="415" cy="187"/>
            </a:xfrm>
            <a:custGeom>
              <a:avLst/>
              <a:gdLst>
                <a:gd name="T0" fmla="*/ 1842 w 82"/>
                <a:gd name="T1" fmla="*/ 152 h 37"/>
                <a:gd name="T2" fmla="*/ 612 w 82"/>
                <a:gd name="T3" fmla="*/ 435 h 37"/>
                <a:gd name="T4" fmla="*/ 435 w 82"/>
                <a:gd name="T5" fmla="*/ 662 h 37"/>
                <a:gd name="T6" fmla="*/ 1948 w 82"/>
                <a:gd name="T7" fmla="*/ 586 h 37"/>
                <a:gd name="T8" fmla="*/ 2100 w 82"/>
                <a:gd name="T9" fmla="*/ 510 h 37"/>
                <a:gd name="T10" fmla="*/ 2100 w 82"/>
                <a:gd name="T11" fmla="*/ 0 h 37"/>
                <a:gd name="T12" fmla="*/ 1842 w 82"/>
                <a:gd name="T13" fmla="*/ 152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 name="Freeform 13"/>
            <p:cNvSpPr>
              <a:spLocks/>
            </p:cNvSpPr>
            <p:nvPr/>
          </p:nvSpPr>
          <p:spPr bwMode="auto">
            <a:xfrm>
              <a:off x="5001" y="1378"/>
              <a:ext cx="698" cy="167"/>
            </a:xfrm>
            <a:custGeom>
              <a:avLst/>
              <a:gdLst>
                <a:gd name="T0" fmla="*/ 536 w 138"/>
                <a:gd name="T1" fmla="*/ 25 h 33"/>
                <a:gd name="T2" fmla="*/ 202 w 138"/>
                <a:gd name="T3" fmla="*/ 359 h 33"/>
                <a:gd name="T4" fmla="*/ 1457 w 138"/>
                <a:gd name="T5" fmla="*/ 562 h 33"/>
                <a:gd name="T6" fmla="*/ 2994 w 138"/>
                <a:gd name="T7" fmla="*/ 587 h 33"/>
                <a:gd name="T8" fmla="*/ 2918 w 138"/>
                <a:gd name="T9" fmla="*/ 202 h 33"/>
                <a:gd name="T10" fmla="*/ 2099 w 138"/>
                <a:gd name="T11" fmla="*/ 76 h 33"/>
                <a:gd name="T12" fmla="*/ 536 w 138"/>
                <a:gd name="T13" fmla="*/ 25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 name="Freeform 14"/>
            <p:cNvSpPr>
              <a:spLocks/>
            </p:cNvSpPr>
            <p:nvPr/>
          </p:nvSpPr>
          <p:spPr bwMode="auto">
            <a:xfrm>
              <a:off x="5077" y="1540"/>
              <a:ext cx="567" cy="146"/>
            </a:xfrm>
            <a:custGeom>
              <a:avLst/>
              <a:gdLst>
                <a:gd name="T0" fmla="*/ 2511 w 112"/>
                <a:gd name="T1" fmla="*/ 483 h 29"/>
                <a:gd name="T2" fmla="*/ 2638 w 112"/>
                <a:gd name="T3" fmla="*/ 101 h 29"/>
                <a:gd name="T4" fmla="*/ 1898 w 112"/>
                <a:gd name="T5" fmla="*/ 252 h 29"/>
                <a:gd name="T6" fmla="*/ 921 w 112"/>
                <a:gd name="T7" fmla="*/ 151 h 29"/>
                <a:gd name="T8" fmla="*/ 51 w 112"/>
                <a:gd name="T9" fmla="*/ 101 h 29"/>
                <a:gd name="T10" fmla="*/ 2511 w 112"/>
                <a:gd name="T11" fmla="*/ 483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 name="Freeform 15"/>
            <p:cNvSpPr>
              <a:spLocks/>
            </p:cNvSpPr>
            <p:nvPr/>
          </p:nvSpPr>
          <p:spPr bwMode="auto">
            <a:xfrm>
              <a:off x="5042" y="1656"/>
              <a:ext cx="582" cy="480"/>
            </a:xfrm>
            <a:custGeom>
              <a:avLst/>
              <a:gdLst>
                <a:gd name="T0" fmla="*/ 76 w 115"/>
                <a:gd name="T1" fmla="*/ 1354 h 95"/>
                <a:gd name="T2" fmla="*/ 668 w 115"/>
                <a:gd name="T3" fmla="*/ 1379 h 95"/>
                <a:gd name="T4" fmla="*/ 1280 w 115"/>
                <a:gd name="T5" fmla="*/ 1965 h 95"/>
                <a:gd name="T6" fmla="*/ 1513 w 115"/>
                <a:gd name="T7" fmla="*/ 2142 h 95"/>
                <a:gd name="T8" fmla="*/ 2075 w 115"/>
                <a:gd name="T9" fmla="*/ 1329 h 95"/>
                <a:gd name="T10" fmla="*/ 2844 w 115"/>
                <a:gd name="T11" fmla="*/ 1329 h 95"/>
                <a:gd name="T12" fmla="*/ 2024 w 115"/>
                <a:gd name="T13" fmla="*/ 687 h 95"/>
                <a:gd name="T14" fmla="*/ 946 w 115"/>
                <a:gd name="T15" fmla="*/ 409 h 95"/>
                <a:gd name="T16" fmla="*/ 309 w 115"/>
                <a:gd name="T17" fmla="*/ 1046 h 95"/>
                <a:gd name="T18" fmla="*/ 76 w 115"/>
                <a:gd name="T19" fmla="*/ 1354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8" name="Freeform 16"/>
            <p:cNvSpPr>
              <a:spLocks/>
            </p:cNvSpPr>
            <p:nvPr/>
          </p:nvSpPr>
          <p:spPr bwMode="auto">
            <a:xfrm>
              <a:off x="5421" y="1464"/>
              <a:ext cx="329" cy="854"/>
            </a:xfrm>
            <a:custGeom>
              <a:avLst/>
              <a:gdLst>
                <a:gd name="T0" fmla="*/ 1306 w 65"/>
                <a:gd name="T1" fmla="*/ 1021 h 169"/>
                <a:gd name="T2" fmla="*/ 562 w 65"/>
                <a:gd name="T3" fmla="*/ 1253 h 169"/>
                <a:gd name="T4" fmla="*/ 562 w 65"/>
                <a:gd name="T5" fmla="*/ 1506 h 169"/>
                <a:gd name="T6" fmla="*/ 1281 w 65"/>
                <a:gd name="T7" fmla="*/ 2299 h 169"/>
                <a:gd name="T8" fmla="*/ 871 w 65"/>
                <a:gd name="T9" fmla="*/ 3012 h 169"/>
                <a:gd name="T10" fmla="*/ 0 w 65"/>
                <a:gd name="T11" fmla="*/ 3780 h 169"/>
                <a:gd name="T12" fmla="*/ 435 w 65"/>
                <a:gd name="T13" fmla="*/ 3957 h 169"/>
                <a:gd name="T14" fmla="*/ 1205 w 65"/>
                <a:gd name="T15" fmla="*/ 4240 h 169"/>
                <a:gd name="T16" fmla="*/ 1615 w 65"/>
                <a:gd name="T17" fmla="*/ 4139 h 169"/>
                <a:gd name="T18" fmla="*/ 1665 w 65"/>
                <a:gd name="T19" fmla="*/ 0 h 169"/>
                <a:gd name="T20" fmla="*/ 1306 w 65"/>
                <a:gd name="T21" fmla="*/ 1021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9" name="Group 17"/>
          <p:cNvGrpSpPr>
            <a:grpSpLocks/>
          </p:cNvGrpSpPr>
          <p:nvPr/>
        </p:nvGrpSpPr>
        <p:grpSpPr bwMode="auto">
          <a:xfrm>
            <a:off x="554038" y="36513"/>
            <a:ext cx="7891462" cy="6821487"/>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21" name="Freeform 19"/>
            <p:cNvSpPr>
              <a:spLocks noEditPoints="1"/>
            </p:cNvSpPr>
            <p:nvPr/>
          </p:nvSpPr>
          <p:spPr bwMode="auto">
            <a:xfrm>
              <a:off x="38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2" name="Freeform 20"/>
            <p:cNvSpPr>
              <a:spLocks noEditPoints="1"/>
            </p:cNvSpPr>
            <p:nvPr/>
          </p:nvSpPr>
          <p:spPr bwMode="auto">
            <a:xfrm>
              <a:off x="38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3" name="Freeform 21"/>
            <p:cNvSpPr>
              <a:spLocks noEditPoints="1"/>
            </p:cNvSpPr>
            <p:nvPr/>
          </p:nvSpPr>
          <p:spPr bwMode="auto">
            <a:xfrm>
              <a:off x="38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4" name="Freeform 22"/>
            <p:cNvSpPr>
              <a:spLocks noEditPoints="1"/>
            </p:cNvSpPr>
            <p:nvPr/>
          </p:nvSpPr>
          <p:spPr bwMode="auto">
            <a:xfrm>
              <a:off x="38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5" name="Freeform 23"/>
            <p:cNvSpPr>
              <a:spLocks noEditPoints="1"/>
            </p:cNvSpPr>
            <p:nvPr/>
          </p:nvSpPr>
          <p:spPr bwMode="auto">
            <a:xfrm>
              <a:off x="38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6" name="Freeform 24"/>
            <p:cNvSpPr>
              <a:spLocks noEditPoints="1"/>
            </p:cNvSpPr>
            <p:nvPr/>
          </p:nvSpPr>
          <p:spPr bwMode="auto">
            <a:xfrm>
              <a:off x="38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7" name="Freeform 25"/>
            <p:cNvSpPr>
              <a:spLocks noEditPoints="1"/>
            </p:cNvSpPr>
            <p:nvPr/>
          </p:nvSpPr>
          <p:spPr bwMode="auto">
            <a:xfrm>
              <a:off x="38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8" name="Freeform 26"/>
            <p:cNvSpPr>
              <a:spLocks noEditPoints="1"/>
            </p:cNvSpPr>
            <p:nvPr/>
          </p:nvSpPr>
          <p:spPr bwMode="auto">
            <a:xfrm>
              <a:off x="38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9" name="Freeform 27"/>
            <p:cNvSpPr>
              <a:spLocks noEditPoints="1"/>
            </p:cNvSpPr>
            <p:nvPr/>
          </p:nvSpPr>
          <p:spPr bwMode="auto">
            <a:xfrm>
              <a:off x="38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 name="Freeform 28"/>
            <p:cNvSpPr>
              <a:spLocks noEditPoints="1"/>
            </p:cNvSpPr>
            <p:nvPr/>
          </p:nvSpPr>
          <p:spPr bwMode="auto">
            <a:xfrm>
              <a:off x="38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1"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32"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33" name="Freeform 31"/>
            <p:cNvSpPr>
              <a:spLocks noEditPoints="1"/>
            </p:cNvSpPr>
            <p:nvPr/>
          </p:nvSpPr>
          <p:spPr bwMode="auto">
            <a:xfrm>
              <a:off x="82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4" name="Freeform 32"/>
            <p:cNvSpPr>
              <a:spLocks noEditPoints="1"/>
            </p:cNvSpPr>
            <p:nvPr/>
          </p:nvSpPr>
          <p:spPr bwMode="auto">
            <a:xfrm>
              <a:off x="82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5" name="Freeform 33"/>
            <p:cNvSpPr>
              <a:spLocks noEditPoints="1"/>
            </p:cNvSpPr>
            <p:nvPr/>
          </p:nvSpPr>
          <p:spPr bwMode="auto">
            <a:xfrm>
              <a:off x="82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6" name="Freeform 34"/>
            <p:cNvSpPr>
              <a:spLocks noEditPoints="1"/>
            </p:cNvSpPr>
            <p:nvPr/>
          </p:nvSpPr>
          <p:spPr bwMode="auto">
            <a:xfrm>
              <a:off x="82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7" name="Freeform 35"/>
            <p:cNvSpPr>
              <a:spLocks noEditPoints="1"/>
            </p:cNvSpPr>
            <p:nvPr/>
          </p:nvSpPr>
          <p:spPr bwMode="auto">
            <a:xfrm>
              <a:off x="82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8" name="Freeform 36"/>
            <p:cNvSpPr>
              <a:spLocks noEditPoints="1"/>
            </p:cNvSpPr>
            <p:nvPr/>
          </p:nvSpPr>
          <p:spPr bwMode="auto">
            <a:xfrm>
              <a:off x="82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9" name="Freeform 37"/>
            <p:cNvSpPr>
              <a:spLocks noEditPoints="1"/>
            </p:cNvSpPr>
            <p:nvPr/>
          </p:nvSpPr>
          <p:spPr bwMode="auto">
            <a:xfrm>
              <a:off x="82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0" name="Freeform 38"/>
            <p:cNvSpPr>
              <a:spLocks noEditPoints="1"/>
            </p:cNvSpPr>
            <p:nvPr/>
          </p:nvSpPr>
          <p:spPr bwMode="auto">
            <a:xfrm>
              <a:off x="82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1" name="Freeform 39"/>
            <p:cNvSpPr>
              <a:spLocks noEditPoints="1"/>
            </p:cNvSpPr>
            <p:nvPr/>
          </p:nvSpPr>
          <p:spPr bwMode="auto">
            <a:xfrm>
              <a:off x="82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2" name="Freeform 40"/>
            <p:cNvSpPr>
              <a:spLocks noEditPoints="1"/>
            </p:cNvSpPr>
            <p:nvPr/>
          </p:nvSpPr>
          <p:spPr bwMode="auto">
            <a:xfrm>
              <a:off x="82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3"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44"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45" name="Freeform 43"/>
            <p:cNvSpPr>
              <a:spLocks noEditPoints="1"/>
            </p:cNvSpPr>
            <p:nvPr/>
          </p:nvSpPr>
          <p:spPr bwMode="auto">
            <a:xfrm>
              <a:off x="127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6" name="Freeform 44"/>
            <p:cNvSpPr>
              <a:spLocks noEditPoints="1"/>
            </p:cNvSpPr>
            <p:nvPr/>
          </p:nvSpPr>
          <p:spPr bwMode="auto">
            <a:xfrm>
              <a:off x="127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7" name="Freeform 45"/>
            <p:cNvSpPr>
              <a:spLocks noEditPoints="1"/>
            </p:cNvSpPr>
            <p:nvPr/>
          </p:nvSpPr>
          <p:spPr bwMode="auto">
            <a:xfrm>
              <a:off x="127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8" name="Freeform 46"/>
            <p:cNvSpPr>
              <a:spLocks noEditPoints="1"/>
            </p:cNvSpPr>
            <p:nvPr/>
          </p:nvSpPr>
          <p:spPr bwMode="auto">
            <a:xfrm>
              <a:off x="127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 name="Freeform 47"/>
            <p:cNvSpPr>
              <a:spLocks noEditPoints="1"/>
            </p:cNvSpPr>
            <p:nvPr/>
          </p:nvSpPr>
          <p:spPr bwMode="auto">
            <a:xfrm>
              <a:off x="127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0" name="Freeform 48"/>
            <p:cNvSpPr>
              <a:spLocks noEditPoints="1"/>
            </p:cNvSpPr>
            <p:nvPr/>
          </p:nvSpPr>
          <p:spPr bwMode="auto">
            <a:xfrm>
              <a:off x="127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1" name="Freeform 49"/>
            <p:cNvSpPr>
              <a:spLocks noEditPoints="1"/>
            </p:cNvSpPr>
            <p:nvPr/>
          </p:nvSpPr>
          <p:spPr bwMode="auto">
            <a:xfrm>
              <a:off x="127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2" name="Freeform 50"/>
            <p:cNvSpPr>
              <a:spLocks noEditPoints="1"/>
            </p:cNvSpPr>
            <p:nvPr/>
          </p:nvSpPr>
          <p:spPr bwMode="auto">
            <a:xfrm>
              <a:off x="127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3" name="Freeform 51"/>
            <p:cNvSpPr>
              <a:spLocks noEditPoints="1"/>
            </p:cNvSpPr>
            <p:nvPr/>
          </p:nvSpPr>
          <p:spPr bwMode="auto">
            <a:xfrm>
              <a:off x="127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4" name="Freeform 52"/>
            <p:cNvSpPr>
              <a:spLocks noEditPoints="1"/>
            </p:cNvSpPr>
            <p:nvPr/>
          </p:nvSpPr>
          <p:spPr bwMode="auto">
            <a:xfrm>
              <a:off x="127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5"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56"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57" name="Freeform 55"/>
            <p:cNvSpPr>
              <a:spLocks noEditPoints="1"/>
            </p:cNvSpPr>
            <p:nvPr/>
          </p:nvSpPr>
          <p:spPr bwMode="auto">
            <a:xfrm>
              <a:off x="172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8" name="Freeform 56"/>
            <p:cNvSpPr>
              <a:spLocks noEditPoints="1"/>
            </p:cNvSpPr>
            <p:nvPr/>
          </p:nvSpPr>
          <p:spPr bwMode="auto">
            <a:xfrm>
              <a:off x="172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9" name="Freeform 57"/>
            <p:cNvSpPr>
              <a:spLocks noEditPoints="1"/>
            </p:cNvSpPr>
            <p:nvPr/>
          </p:nvSpPr>
          <p:spPr bwMode="auto">
            <a:xfrm>
              <a:off x="172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0" name="Freeform 58"/>
            <p:cNvSpPr>
              <a:spLocks noEditPoints="1"/>
            </p:cNvSpPr>
            <p:nvPr/>
          </p:nvSpPr>
          <p:spPr bwMode="auto">
            <a:xfrm>
              <a:off x="172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1" name="Freeform 59"/>
            <p:cNvSpPr>
              <a:spLocks noEditPoints="1"/>
            </p:cNvSpPr>
            <p:nvPr/>
          </p:nvSpPr>
          <p:spPr bwMode="auto">
            <a:xfrm>
              <a:off x="172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2" name="Freeform 60"/>
            <p:cNvSpPr>
              <a:spLocks noEditPoints="1"/>
            </p:cNvSpPr>
            <p:nvPr/>
          </p:nvSpPr>
          <p:spPr bwMode="auto">
            <a:xfrm>
              <a:off x="172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3" name="Freeform 61"/>
            <p:cNvSpPr>
              <a:spLocks noEditPoints="1"/>
            </p:cNvSpPr>
            <p:nvPr/>
          </p:nvSpPr>
          <p:spPr bwMode="auto">
            <a:xfrm>
              <a:off x="172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4" name="Freeform 62"/>
            <p:cNvSpPr>
              <a:spLocks noEditPoints="1"/>
            </p:cNvSpPr>
            <p:nvPr/>
          </p:nvSpPr>
          <p:spPr bwMode="auto">
            <a:xfrm>
              <a:off x="172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5" name="Freeform 63"/>
            <p:cNvSpPr>
              <a:spLocks noEditPoints="1"/>
            </p:cNvSpPr>
            <p:nvPr/>
          </p:nvSpPr>
          <p:spPr bwMode="auto">
            <a:xfrm>
              <a:off x="172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6" name="Freeform 64"/>
            <p:cNvSpPr>
              <a:spLocks noEditPoints="1"/>
            </p:cNvSpPr>
            <p:nvPr/>
          </p:nvSpPr>
          <p:spPr bwMode="auto">
            <a:xfrm>
              <a:off x="172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7"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68"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69" name="Freeform 67"/>
            <p:cNvSpPr>
              <a:spLocks noEditPoints="1"/>
            </p:cNvSpPr>
            <p:nvPr/>
          </p:nvSpPr>
          <p:spPr bwMode="auto">
            <a:xfrm>
              <a:off x="216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0" name="Freeform 68"/>
            <p:cNvSpPr>
              <a:spLocks noEditPoints="1"/>
            </p:cNvSpPr>
            <p:nvPr/>
          </p:nvSpPr>
          <p:spPr bwMode="auto">
            <a:xfrm>
              <a:off x="216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1" name="Freeform 69"/>
            <p:cNvSpPr>
              <a:spLocks noEditPoints="1"/>
            </p:cNvSpPr>
            <p:nvPr/>
          </p:nvSpPr>
          <p:spPr bwMode="auto">
            <a:xfrm>
              <a:off x="216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2" name="Freeform 70"/>
            <p:cNvSpPr>
              <a:spLocks noEditPoints="1"/>
            </p:cNvSpPr>
            <p:nvPr/>
          </p:nvSpPr>
          <p:spPr bwMode="auto">
            <a:xfrm>
              <a:off x="216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3" name="Freeform 71"/>
            <p:cNvSpPr>
              <a:spLocks noEditPoints="1"/>
            </p:cNvSpPr>
            <p:nvPr/>
          </p:nvSpPr>
          <p:spPr bwMode="auto">
            <a:xfrm>
              <a:off x="216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4" name="Freeform 72"/>
            <p:cNvSpPr>
              <a:spLocks noEditPoints="1"/>
            </p:cNvSpPr>
            <p:nvPr/>
          </p:nvSpPr>
          <p:spPr bwMode="auto">
            <a:xfrm>
              <a:off x="216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5" name="Freeform 73"/>
            <p:cNvSpPr>
              <a:spLocks noEditPoints="1"/>
            </p:cNvSpPr>
            <p:nvPr/>
          </p:nvSpPr>
          <p:spPr bwMode="auto">
            <a:xfrm>
              <a:off x="216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6" name="Freeform 74"/>
            <p:cNvSpPr>
              <a:spLocks noEditPoints="1"/>
            </p:cNvSpPr>
            <p:nvPr/>
          </p:nvSpPr>
          <p:spPr bwMode="auto">
            <a:xfrm>
              <a:off x="216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7" name="Freeform 75"/>
            <p:cNvSpPr>
              <a:spLocks noEditPoints="1"/>
            </p:cNvSpPr>
            <p:nvPr/>
          </p:nvSpPr>
          <p:spPr bwMode="auto">
            <a:xfrm>
              <a:off x="216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8" name="Freeform 76"/>
            <p:cNvSpPr>
              <a:spLocks noEditPoints="1"/>
            </p:cNvSpPr>
            <p:nvPr/>
          </p:nvSpPr>
          <p:spPr bwMode="auto">
            <a:xfrm>
              <a:off x="216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9"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80"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81" name="Freeform 79"/>
            <p:cNvSpPr>
              <a:spLocks noEditPoints="1"/>
            </p:cNvSpPr>
            <p:nvPr/>
          </p:nvSpPr>
          <p:spPr bwMode="auto">
            <a:xfrm>
              <a:off x="262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2" name="Freeform 80"/>
            <p:cNvSpPr>
              <a:spLocks noEditPoints="1"/>
            </p:cNvSpPr>
            <p:nvPr/>
          </p:nvSpPr>
          <p:spPr bwMode="auto">
            <a:xfrm>
              <a:off x="262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3" name="Freeform 81"/>
            <p:cNvSpPr>
              <a:spLocks noEditPoints="1"/>
            </p:cNvSpPr>
            <p:nvPr/>
          </p:nvSpPr>
          <p:spPr bwMode="auto">
            <a:xfrm>
              <a:off x="262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4" name="Freeform 82"/>
            <p:cNvSpPr>
              <a:spLocks noEditPoints="1"/>
            </p:cNvSpPr>
            <p:nvPr/>
          </p:nvSpPr>
          <p:spPr bwMode="auto">
            <a:xfrm>
              <a:off x="262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5" name="Freeform 83"/>
            <p:cNvSpPr>
              <a:spLocks noEditPoints="1"/>
            </p:cNvSpPr>
            <p:nvPr/>
          </p:nvSpPr>
          <p:spPr bwMode="auto">
            <a:xfrm>
              <a:off x="262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6" name="Freeform 84"/>
            <p:cNvSpPr>
              <a:spLocks noEditPoints="1"/>
            </p:cNvSpPr>
            <p:nvPr/>
          </p:nvSpPr>
          <p:spPr bwMode="auto">
            <a:xfrm>
              <a:off x="262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7" name="Freeform 85"/>
            <p:cNvSpPr>
              <a:spLocks noEditPoints="1"/>
            </p:cNvSpPr>
            <p:nvPr/>
          </p:nvSpPr>
          <p:spPr bwMode="auto">
            <a:xfrm>
              <a:off x="262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8" name="Freeform 86"/>
            <p:cNvSpPr>
              <a:spLocks noEditPoints="1"/>
            </p:cNvSpPr>
            <p:nvPr/>
          </p:nvSpPr>
          <p:spPr bwMode="auto">
            <a:xfrm>
              <a:off x="262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9" name="Freeform 87"/>
            <p:cNvSpPr>
              <a:spLocks noEditPoints="1"/>
            </p:cNvSpPr>
            <p:nvPr/>
          </p:nvSpPr>
          <p:spPr bwMode="auto">
            <a:xfrm>
              <a:off x="262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0" name="Freeform 88"/>
            <p:cNvSpPr>
              <a:spLocks noEditPoints="1"/>
            </p:cNvSpPr>
            <p:nvPr/>
          </p:nvSpPr>
          <p:spPr bwMode="auto">
            <a:xfrm>
              <a:off x="262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1"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92"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93" name="Freeform 91"/>
            <p:cNvSpPr>
              <a:spLocks noEditPoints="1"/>
            </p:cNvSpPr>
            <p:nvPr/>
          </p:nvSpPr>
          <p:spPr bwMode="auto">
            <a:xfrm>
              <a:off x="306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4" name="Freeform 92"/>
            <p:cNvSpPr>
              <a:spLocks noEditPoints="1"/>
            </p:cNvSpPr>
            <p:nvPr/>
          </p:nvSpPr>
          <p:spPr bwMode="auto">
            <a:xfrm>
              <a:off x="306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5" name="Freeform 93"/>
            <p:cNvSpPr>
              <a:spLocks noEditPoints="1"/>
            </p:cNvSpPr>
            <p:nvPr/>
          </p:nvSpPr>
          <p:spPr bwMode="auto">
            <a:xfrm>
              <a:off x="306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6" name="Freeform 94"/>
            <p:cNvSpPr>
              <a:spLocks noEditPoints="1"/>
            </p:cNvSpPr>
            <p:nvPr/>
          </p:nvSpPr>
          <p:spPr bwMode="auto">
            <a:xfrm>
              <a:off x="306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7" name="Freeform 95"/>
            <p:cNvSpPr>
              <a:spLocks noEditPoints="1"/>
            </p:cNvSpPr>
            <p:nvPr/>
          </p:nvSpPr>
          <p:spPr bwMode="auto">
            <a:xfrm>
              <a:off x="306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8" name="Freeform 96"/>
            <p:cNvSpPr>
              <a:spLocks noEditPoints="1"/>
            </p:cNvSpPr>
            <p:nvPr/>
          </p:nvSpPr>
          <p:spPr bwMode="auto">
            <a:xfrm>
              <a:off x="306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9" name="Freeform 97"/>
            <p:cNvSpPr>
              <a:spLocks noEditPoints="1"/>
            </p:cNvSpPr>
            <p:nvPr/>
          </p:nvSpPr>
          <p:spPr bwMode="auto">
            <a:xfrm>
              <a:off x="306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0" name="Freeform 98"/>
            <p:cNvSpPr>
              <a:spLocks noEditPoints="1"/>
            </p:cNvSpPr>
            <p:nvPr/>
          </p:nvSpPr>
          <p:spPr bwMode="auto">
            <a:xfrm>
              <a:off x="306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1" name="Freeform 99"/>
            <p:cNvSpPr>
              <a:spLocks noEditPoints="1"/>
            </p:cNvSpPr>
            <p:nvPr/>
          </p:nvSpPr>
          <p:spPr bwMode="auto">
            <a:xfrm>
              <a:off x="306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2" name="Freeform 100"/>
            <p:cNvSpPr>
              <a:spLocks noEditPoints="1"/>
            </p:cNvSpPr>
            <p:nvPr/>
          </p:nvSpPr>
          <p:spPr bwMode="auto">
            <a:xfrm>
              <a:off x="306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3"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04"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05" name="Freeform 103"/>
            <p:cNvSpPr>
              <a:spLocks noEditPoints="1"/>
            </p:cNvSpPr>
            <p:nvPr/>
          </p:nvSpPr>
          <p:spPr bwMode="auto">
            <a:xfrm>
              <a:off x="351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 name="Freeform 104"/>
            <p:cNvSpPr>
              <a:spLocks noEditPoints="1"/>
            </p:cNvSpPr>
            <p:nvPr/>
          </p:nvSpPr>
          <p:spPr bwMode="auto">
            <a:xfrm>
              <a:off x="351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 name="Freeform 105"/>
            <p:cNvSpPr>
              <a:spLocks noEditPoints="1"/>
            </p:cNvSpPr>
            <p:nvPr/>
          </p:nvSpPr>
          <p:spPr bwMode="auto">
            <a:xfrm>
              <a:off x="351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 name="Freeform 106"/>
            <p:cNvSpPr>
              <a:spLocks noEditPoints="1"/>
            </p:cNvSpPr>
            <p:nvPr/>
          </p:nvSpPr>
          <p:spPr bwMode="auto">
            <a:xfrm>
              <a:off x="351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 name="Freeform 107"/>
            <p:cNvSpPr>
              <a:spLocks noEditPoints="1"/>
            </p:cNvSpPr>
            <p:nvPr/>
          </p:nvSpPr>
          <p:spPr bwMode="auto">
            <a:xfrm>
              <a:off x="351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 name="Freeform 108"/>
            <p:cNvSpPr>
              <a:spLocks noEditPoints="1"/>
            </p:cNvSpPr>
            <p:nvPr/>
          </p:nvSpPr>
          <p:spPr bwMode="auto">
            <a:xfrm>
              <a:off x="351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 name="Freeform 109"/>
            <p:cNvSpPr>
              <a:spLocks noEditPoints="1"/>
            </p:cNvSpPr>
            <p:nvPr/>
          </p:nvSpPr>
          <p:spPr bwMode="auto">
            <a:xfrm>
              <a:off x="351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 name="Freeform 110"/>
            <p:cNvSpPr>
              <a:spLocks noEditPoints="1"/>
            </p:cNvSpPr>
            <p:nvPr/>
          </p:nvSpPr>
          <p:spPr bwMode="auto">
            <a:xfrm>
              <a:off x="351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 name="Freeform 111"/>
            <p:cNvSpPr>
              <a:spLocks noEditPoints="1"/>
            </p:cNvSpPr>
            <p:nvPr/>
          </p:nvSpPr>
          <p:spPr bwMode="auto">
            <a:xfrm>
              <a:off x="351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 name="Freeform 112"/>
            <p:cNvSpPr>
              <a:spLocks noEditPoints="1"/>
            </p:cNvSpPr>
            <p:nvPr/>
          </p:nvSpPr>
          <p:spPr bwMode="auto">
            <a:xfrm>
              <a:off x="351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7" name="Freeform 115"/>
            <p:cNvSpPr>
              <a:spLocks noEditPoints="1"/>
            </p:cNvSpPr>
            <p:nvPr/>
          </p:nvSpPr>
          <p:spPr bwMode="auto">
            <a:xfrm>
              <a:off x="396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 name="Freeform 116"/>
            <p:cNvSpPr>
              <a:spLocks noEditPoints="1"/>
            </p:cNvSpPr>
            <p:nvPr/>
          </p:nvSpPr>
          <p:spPr bwMode="auto">
            <a:xfrm>
              <a:off x="396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 name="Freeform 117"/>
            <p:cNvSpPr>
              <a:spLocks noEditPoints="1"/>
            </p:cNvSpPr>
            <p:nvPr/>
          </p:nvSpPr>
          <p:spPr bwMode="auto">
            <a:xfrm>
              <a:off x="396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 name="Freeform 118"/>
            <p:cNvSpPr>
              <a:spLocks noEditPoints="1"/>
            </p:cNvSpPr>
            <p:nvPr/>
          </p:nvSpPr>
          <p:spPr bwMode="auto">
            <a:xfrm>
              <a:off x="396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 name="Freeform 119"/>
            <p:cNvSpPr>
              <a:spLocks noEditPoints="1"/>
            </p:cNvSpPr>
            <p:nvPr/>
          </p:nvSpPr>
          <p:spPr bwMode="auto">
            <a:xfrm>
              <a:off x="396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 name="Freeform 120"/>
            <p:cNvSpPr>
              <a:spLocks noEditPoints="1"/>
            </p:cNvSpPr>
            <p:nvPr/>
          </p:nvSpPr>
          <p:spPr bwMode="auto">
            <a:xfrm>
              <a:off x="396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 name="Freeform 121"/>
            <p:cNvSpPr>
              <a:spLocks noEditPoints="1"/>
            </p:cNvSpPr>
            <p:nvPr/>
          </p:nvSpPr>
          <p:spPr bwMode="auto">
            <a:xfrm>
              <a:off x="396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 name="Freeform 122"/>
            <p:cNvSpPr>
              <a:spLocks noEditPoints="1"/>
            </p:cNvSpPr>
            <p:nvPr/>
          </p:nvSpPr>
          <p:spPr bwMode="auto">
            <a:xfrm>
              <a:off x="396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 name="Freeform 123"/>
            <p:cNvSpPr>
              <a:spLocks noEditPoints="1"/>
            </p:cNvSpPr>
            <p:nvPr/>
          </p:nvSpPr>
          <p:spPr bwMode="auto">
            <a:xfrm>
              <a:off x="396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 name="Freeform 124"/>
            <p:cNvSpPr>
              <a:spLocks noEditPoints="1"/>
            </p:cNvSpPr>
            <p:nvPr/>
          </p:nvSpPr>
          <p:spPr bwMode="auto">
            <a:xfrm>
              <a:off x="396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8"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9" name="Freeform 127"/>
            <p:cNvSpPr>
              <a:spLocks noEditPoints="1"/>
            </p:cNvSpPr>
            <p:nvPr/>
          </p:nvSpPr>
          <p:spPr bwMode="auto">
            <a:xfrm>
              <a:off x="440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0" name="Freeform 128"/>
            <p:cNvSpPr>
              <a:spLocks noEditPoints="1"/>
            </p:cNvSpPr>
            <p:nvPr/>
          </p:nvSpPr>
          <p:spPr bwMode="auto">
            <a:xfrm>
              <a:off x="440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1" name="Freeform 129"/>
            <p:cNvSpPr>
              <a:spLocks noEditPoints="1"/>
            </p:cNvSpPr>
            <p:nvPr/>
          </p:nvSpPr>
          <p:spPr bwMode="auto">
            <a:xfrm>
              <a:off x="440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2" name="Freeform 130"/>
            <p:cNvSpPr>
              <a:spLocks noEditPoints="1"/>
            </p:cNvSpPr>
            <p:nvPr/>
          </p:nvSpPr>
          <p:spPr bwMode="auto">
            <a:xfrm>
              <a:off x="440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3" name="Freeform 131"/>
            <p:cNvSpPr>
              <a:spLocks noEditPoints="1"/>
            </p:cNvSpPr>
            <p:nvPr/>
          </p:nvSpPr>
          <p:spPr bwMode="auto">
            <a:xfrm>
              <a:off x="440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4" name="Freeform 132"/>
            <p:cNvSpPr>
              <a:spLocks noEditPoints="1"/>
            </p:cNvSpPr>
            <p:nvPr/>
          </p:nvSpPr>
          <p:spPr bwMode="auto">
            <a:xfrm>
              <a:off x="440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5" name="Freeform 133"/>
            <p:cNvSpPr>
              <a:spLocks noEditPoints="1"/>
            </p:cNvSpPr>
            <p:nvPr/>
          </p:nvSpPr>
          <p:spPr bwMode="auto">
            <a:xfrm>
              <a:off x="440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6" name="Freeform 134"/>
            <p:cNvSpPr>
              <a:spLocks noEditPoints="1"/>
            </p:cNvSpPr>
            <p:nvPr/>
          </p:nvSpPr>
          <p:spPr bwMode="auto">
            <a:xfrm>
              <a:off x="440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7" name="Freeform 135"/>
            <p:cNvSpPr>
              <a:spLocks noEditPoints="1"/>
            </p:cNvSpPr>
            <p:nvPr/>
          </p:nvSpPr>
          <p:spPr bwMode="auto">
            <a:xfrm>
              <a:off x="440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8" name="Freeform 136"/>
            <p:cNvSpPr>
              <a:spLocks noEditPoints="1"/>
            </p:cNvSpPr>
            <p:nvPr/>
          </p:nvSpPr>
          <p:spPr bwMode="auto">
            <a:xfrm>
              <a:off x="440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9"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40"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41" name="Freeform 139"/>
            <p:cNvSpPr>
              <a:spLocks noEditPoints="1"/>
            </p:cNvSpPr>
            <p:nvPr/>
          </p:nvSpPr>
          <p:spPr bwMode="auto">
            <a:xfrm>
              <a:off x="485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2" name="Freeform 140"/>
            <p:cNvSpPr>
              <a:spLocks noEditPoints="1"/>
            </p:cNvSpPr>
            <p:nvPr/>
          </p:nvSpPr>
          <p:spPr bwMode="auto">
            <a:xfrm>
              <a:off x="485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3" name="Freeform 141"/>
            <p:cNvSpPr>
              <a:spLocks noEditPoints="1"/>
            </p:cNvSpPr>
            <p:nvPr/>
          </p:nvSpPr>
          <p:spPr bwMode="auto">
            <a:xfrm>
              <a:off x="485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4" name="Freeform 142"/>
            <p:cNvSpPr>
              <a:spLocks noEditPoints="1"/>
            </p:cNvSpPr>
            <p:nvPr/>
          </p:nvSpPr>
          <p:spPr bwMode="auto">
            <a:xfrm>
              <a:off x="485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5" name="Freeform 143"/>
            <p:cNvSpPr>
              <a:spLocks noEditPoints="1"/>
            </p:cNvSpPr>
            <p:nvPr/>
          </p:nvSpPr>
          <p:spPr bwMode="auto">
            <a:xfrm>
              <a:off x="485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6" name="Freeform 144"/>
            <p:cNvSpPr>
              <a:spLocks noEditPoints="1"/>
            </p:cNvSpPr>
            <p:nvPr/>
          </p:nvSpPr>
          <p:spPr bwMode="auto">
            <a:xfrm>
              <a:off x="485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7" name="Freeform 145"/>
            <p:cNvSpPr>
              <a:spLocks noEditPoints="1"/>
            </p:cNvSpPr>
            <p:nvPr/>
          </p:nvSpPr>
          <p:spPr bwMode="auto">
            <a:xfrm>
              <a:off x="485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8" name="Freeform 146"/>
            <p:cNvSpPr>
              <a:spLocks noEditPoints="1"/>
            </p:cNvSpPr>
            <p:nvPr/>
          </p:nvSpPr>
          <p:spPr bwMode="auto">
            <a:xfrm>
              <a:off x="485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9" name="Freeform 147"/>
            <p:cNvSpPr>
              <a:spLocks noEditPoints="1"/>
            </p:cNvSpPr>
            <p:nvPr/>
          </p:nvSpPr>
          <p:spPr bwMode="auto">
            <a:xfrm>
              <a:off x="485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0" name="Freeform 148"/>
            <p:cNvSpPr>
              <a:spLocks noEditPoints="1"/>
            </p:cNvSpPr>
            <p:nvPr/>
          </p:nvSpPr>
          <p:spPr bwMode="auto">
            <a:xfrm>
              <a:off x="485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1"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52"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53" name="Freeform 151"/>
            <p:cNvSpPr>
              <a:spLocks noEditPoints="1"/>
            </p:cNvSpPr>
            <p:nvPr/>
          </p:nvSpPr>
          <p:spPr bwMode="auto">
            <a:xfrm>
              <a:off x="530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4" name="Freeform 152"/>
            <p:cNvSpPr>
              <a:spLocks noEditPoints="1"/>
            </p:cNvSpPr>
            <p:nvPr/>
          </p:nvSpPr>
          <p:spPr bwMode="auto">
            <a:xfrm>
              <a:off x="530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5" name="Freeform 153"/>
            <p:cNvSpPr>
              <a:spLocks noEditPoints="1"/>
            </p:cNvSpPr>
            <p:nvPr/>
          </p:nvSpPr>
          <p:spPr bwMode="auto">
            <a:xfrm>
              <a:off x="530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6" name="Freeform 154"/>
            <p:cNvSpPr>
              <a:spLocks noEditPoints="1"/>
            </p:cNvSpPr>
            <p:nvPr/>
          </p:nvSpPr>
          <p:spPr bwMode="auto">
            <a:xfrm>
              <a:off x="530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7" name="Freeform 155"/>
            <p:cNvSpPr>
              <a:spLocks noEditPoints="1"/>
            </p:cNvSpPr>
            <p:nvPr/>
          </p:nvSpPr>
          <p:spPr bwMode="auto">
            <a:xfrm>
              <a:off x="530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8" name="Freeform 156"/>
            <p:cNvSpPr>
              <a:spLocks noEditPoints="1"/>
            </p:cNvSpPr>
            <p:nvPr/>
          </p:nvSpPr>
          <p:spPr bwMode="auto">
            <a:xfrm>
              <a:off x="530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9" name="Freeform 157"/>
            <p:cNvSpPr>
              <a:spLocks noEditPoints="1"/>
            </p:cNvSpPr>
            <p:nvPr/>
          </p:nvSpPr>
          <p:spPr bwMode="auto">
            <a:xfrm>
              <a:off x="530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0" name="Freeform 158"/>
            <p:cNvSpPr>
              <a:spLocks noEditPoints="1"/>
            </p:cNvSpPr>
            <p:nvPr/>
          </p:nvSpPr>
          <p:spPr bwMode="auto">
            <a:xfrm>
              <a:off x="530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1" name="Freeform 159"/>
            <p:cNvSpPr>
              <a:spLocks noEditPoints="1"/>
            </p:cNvSpPr>
            <p:nvPr/>
          </p:nvSpPr>
          <p:spPr bwMode="auto">
            <a:xfrm>
              <a:off x="530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2" name="Freeform 160"/>
            <p:cNvSpPr>
              <a:spLocks noEditPoints="1"/>
            </p:cNvSpPr>
            <p:nvPr/>
          </p:nvSpPr>
          <p:spPr bwMode="auto">
            <a:xfrm>
              <a:off x="530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3"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64" name="Freeform 162"/>
            <p:cNvSpPr>
              <a:spLocks/>
            </p:cNvSpPr>
            <p:nvPr/>
          </p:nvSpPr>
          <p:spPr bwMode="auto">
            <a:xfrm>
              <a:off x="349" y="3304"/>
              <a:ext cx="20" cy="10"/>
            </a:xfrm>
            <a:custGeom>
              <a:avLst/>
              <a:gdLst>
                <a:gd name="T0" fmla="*/ 0 w 4"/>
                <a:gd name="T1" fmla="*/ 25 h 2"/>
                <a:gd name="T2" fmla="*/ 0 w 4"/>
                <a:gd name="T3" fmla="*/ 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65" name="Group 168"/>
          <p:cNvGrpSpPr>
            <a:grpSpLocks/>
          </p:cNvGrpSpPr>
          <p:nvPr/>
        </p:nvGrpSpPr>
        <p:grpSpPr bwMode="auto">
          <a:xfrm>
            <a:off x="152400" y="4724400"/>
            <a:ext cx="1685925" cy="1557338"/>
            <a:chOff x="96" y="2784"/>
            <a:chExt cx="1062" cy="981"/>
          </a:xfrm>
        </p:grpSpPr>
        <p:sp>
          <p:nvSpPr>
            <p:cNvPr id="166" name="Freeform 169"/>
            <p:cNvSpPr>
              <a:spLocks/>
            </p:cNvSpPr>
            <p:nvPr userDrawn="1"/>
          </p:nvSpPr>
          <p:spPr bwMode="auto">
            <a:xfrm>
              <a:off x="121" y="2784"/>
              <a:ext cx="207" cy="81"/>
            </a:xfrm>
            <a:custGeom>
              <a:avLst/>
              <a:gdLst>
                <a:gd name="T0" fmla="*/ 762 w 41"/>
                <a:gd name="T1" fmla="*/ 309 h 16"/>
                <a:gd name="T2" fmla="*/ 944 w 41"/>
                <a:gd name="T3" fmla="*/ 258 h 16"/>
                <a:gd name="T4" fmla="*/ 969 w 41"/>
                <a:gd name="T5" fmla="*/ 233 h 16"/>
                <a:gd name="T6" fmla="*/ 793 w 41"/>
                <a:gd name="T7" fmla="*/ 25 h 16"/>
                <a:gd name="T8" fmla="*/ 202 w 41"/>
                <a:gd name="T9" fmla="*/ 284 h 16"/>
                <a:gd name="T10" fmla="*/ 762 w 41"/>
                <a:gd name="T11" fmla="*/ 309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7" name="Freeform 170"/>
            <p:cNvSpPr>
              <a:spLocks noEditPoints="1"/>
            </p:cNvSpPr>
            <p:nvPr userDrawn="1"/>
          </p:nvSpPr>
          <p:spPr bwMode="auto">
            <a:xfrm>
              <a:off x="96" y="2789"/>
              <a:ext cx="1062" cy="976"/>
            </a:xfrm>
            <a:custGeom>
              <a:avLst/>
              <a:gdLst>
                <a:gd name="T0" fmla="*/ 4167 w 210"/>
                <a:gd name="T1" fmla="*/ 3965 h 193"/>
                <a:gd name="T2" fmla="*/ 3889 w 210"/>
                <a:gd name="T3" fmla="*/ 3196 h 193"/>
                <a:gd name="T4" fmla="*/ 3631 w 210"/>
                <a:gd name="T5" fmla="*/ 2534 h 193"/>
                <a:gd name="T6" fmla="*/ 4218 w 210"/>
                <a:gd name="T7" fmla="*/ 2377 h 193"/>
                <a:gd name="T8" fmla="*/ 3732 w 210"/>
                <a:gd name="T9" fmla="*/ 2099 h 193"/>
                <a:gd name="T10" fmla="*/ 4015 w 210"/>
                <a:gd name="T11" fmla="*/ 2124 h 193"/>
                <a:gd name="T12" fmla="*/ 4015 w 210"/>
                <a:gd name="T13" fmla="*/ 1967 h 193"/>
                <a:gd name="T14" fmla="*/ 3454 w 210"/>
                <a:gd name="T15" fmla="*/ 1992 h 193"/>
                <a:gd name="T16" fmla="*/ 3272 w 210"/>
                <a:gd name="T17" fmla="*/ 3196 h 193"/>
                <a:gd name="T18" fmla="*/ 3171 w 210"/>
                <a:gd name="T19" fmla="*/ 2149 h 193"/>
                <a:gd name="T20" fmla="*/ 3019 w 210"/>
                <a:gd name="T21" fmla="*/ 1714 h 193"/>
                <a:gd name="T22" fmla="*/ 3171 w 210"/>
                <a:gd name="T23" fmla="*/ 1305 h 193"/>
                <a:gd name="T24" fmla="*/ 3095 w 210"/>
                <a:gd name="T25" fmla="*/ 946 h 193"/>
                <a:gd name="T26" fmla="*/ 3044 w 210"/>
                <a:gd name="T27" fmla="*/ 612 h 193"/>
                <a:gd name="T28" fmla="*/ 3378 w 210"/>
                <a:gd name="T29" fmla="*/ 996 h 193"/>
                <a:gd name="T30" fmla="*/ 3813 w 210"/>
                <a:gd name="T31" fmla="*/ 460 h 193"/>
                <a:gd name="T32" fmla="*/ 3757 w 210"/>
                <a:gd name="T33" fmla="*/ 920 h 193"/>
                <a:gd name="T34" fmla="*/ 3656 w 210"/>
                <a:gd name="T35" fmla="*/ 1229 h 193"/>
                <a:gd name="T36" fmla="*/ 3682 w 210"/>
                <a:gd name="T37" fmla="*/ 1714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5 h 193"/>
                <a:gd name="T52" fmla="*/ 334 w 210"/>
                <a:gd name="T53" fmla="*/ 2943 h 193"/>
                <a:gd name="T54" fmla="*/ 1558 w 210"/>
                <a:gd name="T55" fmla="*/ 3732 h 193"/>
                <a:gd name="T56" fmla="*/ 1153 w 210"/>
                <a:gd name="T57" fmla="*/ 3403 h 193"/>
                <a:gd name="T58" fmla="*/ 895 w 210"/>
                <a:gd name="T59" fmla="*/ 3707 h 193"/>
                <a:gd name="T60" fmla="*/ 819 w 210"/>
                <a:gd name="T61" fmla="*/ 3272 h 193"/>
                <a:gd name="T62" fmla="*/ 1178 w 210"/>
                <a:gd name="T63" fmla="*/ 2200 h 193"/>
                <a:gd name="T64" fmla="*/ 1714 w 210"/>
                <a:gd name="T65" fmla="*/ 2124 h 193"/>
                <a:gd name="T66" fmla="*/ 1816 w 210"/>
                <a:gd name="T67" fmla="*/ 2427 h 193"/>
                <a:gd name="T68" fmla="*/ 1558 w 210"/>
                <a:gd name="T69" fmla="*/ 3095 h 193"/>
                <a:gd name="T70" fmla="*/ 2326 w 210"/>
                <a:gd name="T71" fmla="*/ 4602 h 193"/>
                <a:gd name="T72" fmla="*/ 4759 w 210"/>
                <a:gd name="T73" fmla="*/ 4243 h 193"/>
                <a:gd name="T74" fmla="*/ 4653 w 210"/>
                <a:gd name="T75" fmla="*/ 1689 h 193"/>
                <a:gd name="T76" fmla="*/ 4218 w 210"/>
                <a:gd name="T77" fmla="*/ 1532 h 193"/>
                <a:gd name="T78" fmla="*/ 2888 w 210"/>
                <a:gd name="T79" fmla="*/ 1558 h 193"/>
                <a:gd name="T80" fmla="*/ 2761 w 210"/>
                <a:gd name="T81" fmla="*/ 2225 h 193"/>
                <a:gd name="T82" fmla="*/ 2918 w 210"/>
                <a:gd name="T83" fmla="*/ 1279 h 193"/>
                <a:gd name="T84" fmla="*/ 2276 w 210"/>
                <a:gd name="T85" fmla="*/ 662 h 193"/>
                <a:gd name="T86" fmla="*/ 2685 w 210"/>
                <a:gd name="T87" fmla="*/ 895 h 193"/>
                <a:gd name="T88" fmla="*/ 1558 w 210"/>
                <a:gd name="T89" fmla="*/ 1841 h 193"/>
                <a:gd name="T90" fmla="*/ 612 w 210"/>
                <a:gd name="T91" fmla="*/ 946 h 193"/>
                <a:gd name="T92" fmla="*/ 1740 w 210"/>
                <a:gd name="T93" fmla="*/ 1022 h 193"/>
                <a:gd name="T94" fmla="*/ 2023 w 210"/>
                <a:gd name="T95" fmla="*/ 1022 h 193"/>
                <a:gd name="T96" fmla="*/ 2761 w 210"/>
                <a:gd name="T97" fmla="*/ 1153 h 193"/>
                <a:gd name="T98" fmla="*/ 2534 w 210"/>
                <a:gd name="T99" fmla="*/ 2377 h 193"/>
                <a:gd name="T100" fmla="*/ 2377 w 210"/>
                <a:gd name="T101" fmla="*/ 1305 h 193"/>
                <a:gd name="T102" fmla="*/ 1558 w 210"/>
                <a:gd name="T103" fmla="*/ 1841 h 193"/>
                <a:gd name="T104" fmla="*/ 2048 w 210"/>
                <a:gd name="T105" fmla="*/ 2099 h 193"/>
                <a:gd name="T106" fmla="*/ 2250 w 210"/>
                <a:gd name="T107" fmla="*/ 1482 h 193"/>
                <a:gd name="T108" fmla="*/ 2609 w 210"/>
                <a:gd name="T109" fmla="*/ 3707 h 193"/>
                <a:gd name="T110" fmla="*/ 2099 w 210"/>
                <a:gd name="T111" fmla="*/ 2453 h 193"/>
                <a:gd name="T112" fmla="*/ 2994 w 210"/>
                <a:gd name="T113" fmla="*/ 2711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8" name="Freeform 171"/>
            <p:cNvSpPr>
              <a:spLocks/>
            </p:cNvSpPr>
            <p:nvPr userDrawn="1"/>
          </p:nvSpPr>
          <p:spPr bwMode="auto">
            <a:xfrm>
              <a:off x="348" y="3254"/>
              <a:ext cx="86" cy="102"/>
            </a:xfrm>
            <a:custGeom>
              <a:avLst/>
              <a:gdLst>
                <a:gd name="T0" fmla="*/ 359 w 17"/>
                <a:gd name="T1" fmla="*/ 133 h 20"/>
                <a:gd name="T2" fmla="*/ 233 w 17"/>
                <a:gd name="T3" fmla="*/ 520 h 20"/>
                <a:gd name="T4" fmla="*/ 359 w 17"/>
                <a:gd name="T5" fmla="*/ 133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9" name="Freeform 172"/>
            <p:cNvSpPr>
              <a:spLocks/>
            </p:cNvSpPr>
            <p:nvPr userDrawn="1"/>
          </p:nvSpPr>
          <p:spPr bwMode="auto">
            <a:xfrm>
              <a:off x="267" y="3295"/>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0" name="Freeform 173"/>
            <p:cNvSpPr>
              <a:spLocks/>
            </p:cNvSpPr>
            <p:nvPr userDrawn="1"/>
          </p:nvSpPr>
          <p:spPr bwMode="auto">
            <a:xfrm>
              <a:off x="222" y="3022"/>
              <a:ext cx="243" cy="116"/>
            </a:xfrm>
            <a:custGeom>
              <a:avLst/>
              <a:gdLst>
                <a:gd name="T0" fmla="*/ 1028 w 48"/>
                <a:gd name="T1" fmla="*/ 50 h 23"/>
                <a:gd name="T2" fmla="*/ 233 w 48"/>
                <a:gd name="T3" fmla="*/ 25 h 23"/>
                <a:gd name="T4" fmla="*/ 25 w 48"/>
                <a:gd name="T5" fmla="*/ 227 h 23"/>
                <a:gd name="T6" fmla="*/ 562 w 48"/>
                <a:gd name="T7" fmla="*/ 535 h 23"/>
                <a:gd name="T8" fmla="*/ 871 w 48"/>
                <a:gd name="T9" fmla="*/ 509 h 23"/>
                <a:gd name="T10" fmla="*/ 1028 w 48"/>
                <a:gd name="T11" fmla="*/ 484 h 23"/>
                <a:gd name="T12" fmla="*/ 1028 w 48"/>
                <a:gd name="T13" fmla="*/ 5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1" name="Freeform 174"/>
            <p:cNvSpPr>
              <a:spLocks/>
            </p:cNvSpPr>
            <p:nvPr userDrawn="1"/>
          </p:nvSpPr>
          <p:spPr bwMode="auto">
            <a:xfrm>
              <a:off x="500" y="3345"/>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2" name="Freeform 175"/>
            <p:cNvSpPr>
              <a:spLocks/>
            </p:cNvSpPr>
            <p:nvPr userDrawn="1"/>
          </p:nvSpPr>
          <p:spPr bwMode="auto">
            <a:xfrm>
              <a:off x="905" y="3158"/>
              <a:ext cx="177" cy="36"/>
            </a:xfrm>
            <a:custGeom>
              <a:avLst/>
              <a:gdLst>
                <a:gd name="T0" fmla="*/ 126 w 35"/>
                <a:gd name="T1" fmla="*/ 0 h 7"/>
                <a:gd name="T2" fmla="*/ 359 w 35"/>
                <a:gd name="T3" fmla="*/ 134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3" name="Freeform 176"/>
            <p:cNvSpPr>
              <a:spLocks/>
            </p:cNvSpPr>
            <p:nvPr userDrawn="1"/>
          </p:nvSpPr>
          <p:spPr bwMode="auto">
            <a:xfrm>
              <a:off x="965" y="3153"/>
              <a:ext cx="137" cy="81"/>
            </a:xfrm>
            <a:custGeom>
              <a:avLst/>
              <a:gdLst>
                <a:gd name="T0" fmla="*/ 183 w 27"/>
                <a:gd name="T1" fmla="*/ 334 h 16"/>
                <a:gd name="T2" fmla="*/ 644 w 27"/>
                <a:gd name="T3" fmla="*/ 152 h 16"/>
                <a:gd name="T4" fmla="*/ 436 w 27"/>
                <a:gd name="T5" fmla="*/ 25 h 16"/>
                <a:gd name="T6" fmla="*/ 183 w 27"/>
                <a:gd name="T7" fmla="*/ 284 h 16"/>
                <a:gd name="T8" fmla="*/ 183 w 27"/>
                <a:gd name="T9" fmla="*/ 334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4" name="Freeform 177"/>
            <p:cNvSpPr>
              <a:spLocks/>
            </p:cNvSpPr>
            <p:nvPr userDrawn="1"/>
          </p:nvSpPr>
          <p:spPr bwMode="auto">
            <a:xfrm>
              <a:off x="960" y="3204"/>
              <a:ext cx="177" cy="86"/>
            </a:xfrm>
            <a:custGeom>
              <a:avLst/>
              <a:gdLst>
                <a:gd name="T0" fmla="*/ 637 w 35"/>
                <a:gd name="T1" fmla="*/ 152 h 17"/>
                <a:gd name="T2" fmla="*/ 202 w 35"/>
                <a:gd name="T3" fmla="*/ 258 h 17"/>
                <a:gd name="T4" fmla="*/ 152 w 35"/>
                <a:gd name="T5" fmla="*/ 334 h 17"/>
                <a:gd name="T6" fmla="*/ 693 w 35"/>
                <a:gd name="T7" fmla="*/ 309 h 17"/>
                <a:gd name="T8" fmla="*/ 637 w 35"/>
                <a:gd name="T9" fmla="*/ 152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5" name="Freeform 178"/>
            <p:cNvSpPr>
              <a:spLocks/>
            </p:cNvSpPr>
            <p:nvPr userDrawn="1"/>
          </p:nvSpPr>
          <p:spPr bwMode="auto">
            <a:xfrm>
              <a:off x="844" y="3285"/>
              <a:ext cx="248" cy="60"/>
            </a:xfrm>
            <a:custGeom>
              <a:avLst/>
              <a:gdLst>
                <a:gd name="T0" fmla="*/ 1022 w 49"/>
                <a:gd name="T1" fmla="*/ 75 h 12"/>
                <a:gd name="T2" fmla="*/ 744 w 49"/>
                <a:gd name="T3" fmla="*/ 25 h 12"/>
                <a:gd name="T4" fmla="*/ 177 w 49"/>
                <a:gd name="T5" fmla="*/ 0 h 12"/>
                <a:gd name="T6" fmla="*/ 51 w 49"/>
                <a:gd name="T7" fmla="*/ 125 h 12"/>
                <a:gd name="T8" fmla="*/ 511 w 49"/>
                <a:gd name="T9" fmla="*/ 200 h 12"/>
                <a:gd name="T10" fmla="*/ 1053 w 49"/>
                <a:gd name="T11" fmla="*/ 200 h 12"/>
                <a:gd name="T12" fmla="*/ 1022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6" name="Freeform 179"/>
            <p:cNvSpPr>
              <a:spLocks/>
            </p:cNvSpPr>
            <p:nvPr userDrawn="1"/>
          </p:nvSpPr>
          <p:spPr bwMode="auto">
            <a:xfrm>
              <a:off x="869" y="3340"/>
              <a:ext cx="203" cy="56"/>
            </a:xfrm>
            <a:custGeom>
              <a:avLst/>
              <a:gdLst>
                <a:gd name="T0" fmla="*/ 954 w 40"/>
                <a:gd name="T1" fmla="*/ 51 h 11"/>
                <a:gd name="T2" fmla="*/ 670 w 40"/>
                <a:gd name="T3" fmla="*/ 102 h 11"/>
                <a:gd name="T4" fmla="*/ 335 w 40"/>
                <a:gd name="T5" fmla="*/ 76 h 11"/>
                <a:gd name="T6" fmla="*/ 25 w 40"/>
                <a:gd name="T7" fmla="*/ 51 h 11"/>
                <a:gd name="T8" fmla="*/ 903 w 40"/>
                <a:gd name="T9" fmla="*/ 209 h 11"/>
                <a:gd name="T10" fmla="*/ 954 w 40"/>
                <a:gd name="T11" fmla="*/ 51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7" name="Freeform 180"/>
            <p:cNvSpPr>
              <a:spLocks/>
            </p:cNvSpPr>
            <p:nvPr userDrawn="1"/>
          </p:nvSpPr>
          <p:spPr bwMode="auto">
            <a:xfrm>
              <a:off x="859" y="3386"/>
              <a:ext cx="207" cy="172"/>
            </a:xfrm>
            <a:custGeom>
              <a:avLst/>
              <a:gdLst>
                <a:gd name="T0" fmla="*/ 712 w 41"/>
                <a:gd name="T1" fmla="*/ 233 h 34"/>
                <a:gd name="T2" fmla="*/ 333 w 41"/>
                <a:gd name="T3" fmla="*/ 152 h 34"/>
                <a:gd name="T4" fmla="*/ 101 w 41"/>
                <a:gd name="T5" fmla="*/ 384 h 34"/>
                <a:gd name="T6" fmla="*/ 25 w 41"/>
                <a:gd name="T7" fmla="*/ 486 h 34"/>
                <a:gd name="T8" fmla="*/ 227 w 41"/>
                <a:gd name="T9" fmla="*/ 486 h 34"/>
                <a:gd name="T10" fmla="*/ 434 w 41"/>
                <a:gd name="T11" fmla="*/ 693 h 34"/>
                <a:gd name="T12" fmla="*/ 535 w 41"/>
                <a:gd name="T13" fmla="*/ 769 h 34"/>
                <a:gd name="T14" fmla="*/ 737 w 41"/>
                <a:gd name="T15" fmla="*/ 486 h 34"/>
                <a:gd name="T16" fmla="*/ 995 w 41"/>
                <a:gd name="T17" fmla="*/ 486 h 34"/>
                <a:gd name="T18" fmla="*/ 712 w 41"/>
                <a:gd name="T19" fmla="*/ 233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8" name="Freeform 181"/>
            <p:cNvSpPr>
              <a:spLocks/>
            </p:cNvSpPr>
            <p:nvPr userDrawn="1"/>
          </p:nvSpPr>
          <p:spPr bwMode="auto">
            <a:xfrm>
              <a:off x="996" y="3305"/>
              <a:ext cx="126" cy="318"/>
            </a:xfrm>
            <a:custGeom>
              <a:avLst/>
              <a:gdLst>
                <a:gd name="T0" fmla="*/ 559 w 25"/>
                <a:gd name="T1" fmla="*/ 50 h 63"/>
                <a:gd name="T2" fmla="*/ 459 w 25"/>
                <a:gd name="T3" fmla="*/ 434 h 63"/>
                <a:gd name="T4" fmla="*/ 176 w 25"/>
                <a:gd name="T5" fmla="*/ 510 h 63"/>
                <a:gd name="T6" fmla="*/ 176 w 25"/>
                <a:gd name="T7" fmla="*/ 586 h 63"/>
                <a:gd name="T8" fmla="*/ 433 w 25"/>
                <a:gd name="T9" fmla="*/ 868 h 63"/>
                <a:gd name="T10" fmla="*/ 302 w 25"/>
                <a:gd name="T11" fmla="*/ 1146 h 63"/>
                <a:gd name="T12" fmla="*/ 0 w 25"/>
                <a:gd name="T13" fmla="*/ 1403 h 63"/>
                <a:gd name="T14" fmla="*/ 126 w 25"/>
                <a:gd name="T15" fmla="*/ 1479 h 63"/>
                <a:gd name="T16" fmla="*/ 408 w 25"/>
                <a:gd name="T17" fmla="*/ 1580 h 63"/>
                <a:gd name="T18" fmla="*/ 585 w 25"/>
                <a:gd name="T19" fmla="*/ 1454 h 63"/>
                <a:gd name="T20" fmla="*/ 635 w 25"/>
                <a:gd name="T21" fmla="*/ 358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sp>
        <p:nvSpPr>
          <p:cNvPr id="63651"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p>
        </p:txBody>
      </p:sp>
      <p:sp>
        <p:nvSpPr>
          <p:cNvPr id="63655"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179" name="Rectangle 164"/>
          <p:cNvSpPr>
            <a:spLocks noGrp="1" noChangeArrowheads="1"/>
          </p:cNvSpPr>
          <p:nvPr>
            <p:ph type="dt" sz="half" idx="10"/>
          </p:nvPr>
        </p:nvSpPr>
        <p:spPr>
          <a:xfrm>
            <a:off x="301625" y="6248400"/>
            <a:ext cx="2289175" cy="476250"/>
          </a:xfrm>
        </p:spPr>
        <p:txBody>
          <a:bodyPr/>
          <a:lstStyle>
            <a:lvl1pPr>
              <a:defRPr/>
            </a:lvl1pPr>
          </a:lstStyle>
          <a:p>
            <a:pPr>
              <a:defRPr/>
            </a:pPr>
            <a:endParaRPr lang="en-US" altLang="zh-CN"/>
          </a:p>
        </p:txBody>
      </p:sp>
      <p:sp>
        <p:nvSpPr>
          <p:cNvPr id="180" name="Rectangle 165"/>
          <p:cNvSpPr>
            <a:spLocks noGrp="1" noChangeArrowheads="1"/>
          </p:cNvSpPr>
          <p:nvPr>
            <p:ph type="ftr" sz="quarter" idx="11"/>
          </p:nvPr>
        </p:nvSpPr>
        <p:spPr>
          <a:xfrm>
            <a:off x="3124200" y="6248400"/>
            <a:ext cx="2895600" cy="476250"/>
          </a:xfrm>
        </p:spPr>
        <p:txBody>
          <a:bodyPr/>
          <a:lstStyle>
            <a:lvl1pPr>
              <a:defRPr/>
            </a:lvl1pPr>
          </a:lstStyle>
          <a:p>
            <a:pPr>
              <a:defRPr/>
            </a:pPr>
            <a:endParaRPr lang="en-US" altLang="zh-CN"/>
          </a:p>
        </p:txBody>
      </p:sp>
      <p:sp>
        <p:nvSpPr>
          <p:cNvPr id="181" name="Rectangle 166"/>
          <p:cNvSpPr>
            <a:spLocks noGrp="1" noChangeArrowheads="1"/>
          </p:cNvSpPr>
          <p:nvPr>
            <p:ph type="sldNum" sz="quarter" idx="12"/>
          </p:nvPr>
        </p:nvSpPr>
        <p:spPr>
          <a:xfrm>
            <a:off x="6553200" y="6248400"/>
            <a:ext cx="2289175" cy="476250"/>
          </a:xfrm>
        </p:spPr>
        <p:txBody>
          <a:bodyPr/>
          <a:lstStyle>
            <a:lvl1pPr>
              <a:defRPr/>
            </a:lvl1pPr>
          </a:lstStyle>
          <a:p>
            <a:pPr>
              <a:defRPr/>
            </a:pPr>
            <a:fld id="{51738C62-28B0-4724-B1C6-E72B42EFE9B6}" type="slidenum">
              <a:rPr lang="zh-CN" altLang="en-US"/>
              <a:pPr>
                <a:defRPr/>
              </a:pPr>
              <a:t>‹#›</a:t>
            </a:fld>
            <a:endParaRPr lang="en-US" altLang="zh-CN"/>
          </a:p>
        </p:txBody>
      </p:sp>
    </p:spTree>
    <p:extLst>
      <p:ext uri="{BB962C8B-B14F-4D97-AF65-F5344CB8AC3E}">
        <p14:creationId xmlns:p14="http://schemas.microsoft.com/office/powerpoint/2010/main" val="3392883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9BB84C24-79D5-471B-8B6A-B1B5C3722D2E}" type="slidenum">
              <a:rPr lang="zh-CN" altLang="en-US"/>
              <a:pPr>
                <a:defRPr/>
              </a:pPr>
              <a:t>‹#›</a:t>
            </a:fld>
            <a:endParaRPr lang="en-US" altLang="zh-CN"/>
          </a:p>
        </p:txBody>
      </p:sp>
    </p:spTree>
    <p:extLst>
      <p:ext uri="{BB962C8B-B14F-4D97-AF65-F5344CB8AC3E}">
        <p14:creationId xmlns:p14="http://schemas.microsoft.com/office/powerpoint/2010/main" val="2714111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A300B8B3-180A-4F06-9679-63A56A31E98B}" type="slidenum">
              <a:rPr lang="zh-CN" altLang="en-US"/>
              <a:pPr>
                <a:defRPr/>
              </a:pPr>
              <a:t>‹#›</a:t>
            </a:fld>
            <a:endParaRPr lang="en-US" altLang="zh-CN"/>
          </a:p>
        </p:txBody>
      </p:sp>
    </p:spTree>
    <p:extLst>
      <p:ext uri="{BB962C8B-B14F-4D97-AF65-F5344CB8AC3E}">
        <p14:creationId xmlns:p14="http://schemas.microsoft.com/office/powerpoint/2010/main" val="2602647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62500" y="1600200"/>
            <a:ext cx="4000500" cy="2173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762500" y="3925888"/>
            <a:ext cx="4000500" cy="217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252"/>
          <p:cNvSpPr>
            <a:spLocks noGrp="1" noChangeArrowheads="1"/>
          </p:cNvSpPr>
          <p:nvPr>
            <p:ph type="sldNum" sz="quarter" idx="12"/>
          </p:nvPr>
        </p:nvSpPr>
        <p:spPr>
          <a:ln/>
        </p:spPr>
        <p:txBody>
          <a:bodyPr/>
          <a:lstStyle>
            <a:lvl1pPr>
              <a:defRPr/>
            </a:lvl1pPr>
          </a:lstStyle>
          <a:p>
            <a:pPr>
              <a:defRPr/>
            </a:pPr>
            <a:fld id="{C036F21D-A6C0-49EB-B31D-8888FA1A4CB5}" type="slidenum">
              <a:rPr lang="zh-CN" altLang="en-US"/>
              <a:pPr>
                <a:defRPr/>
              </a:pPr>
              <a:t>‹#›</a:t>
            </a:fld>
            <a:endParaRPr lang="en-US" altLang="zh-CN"/>
          </a:p>
        </p:txBody>
      </p:sp>
    </p:spTree>
    <p:extLst>
      <p:ext uri="{BB962C8B-B14F-4D97-AF65-F5344CB8AC3E}">
        <p14:creationId xmlns:p14="http://schemas.microsoft.com/office/powerpoint/2010/main" val="2290686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BD396FBC-9FEC-47F2-8D2B-61C4A53618F3}" type="slidenum">
              <a:rPr lang="zh-CN" altLang="en-US"/>
              <a:pPr>
                <a:defRPr/>
              </a:pPr>
              <a:t>‹#›</a:t>
            </a:fld>
            <a:endParaRPr lang="en-US" altLang="zh-CN"/>
          </a:p>
        </p:txBody>
      </p:sp>
    </p:spTree>
    <p:extLst>
      <p:ext uri="{BB962C8B-B14F-4D97-AF65-F5344CB8AC3E}">
        <p14:creationId xmlns:p14="http://schemas.microsoft.com/office/powerpoint/2010/main" val="3370821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15991C5C-A365-4206-8851-50106A209C78}" type="slidenum">
              <a:rPr lang="zh-CN" altLang="en-US"/>
              <a:pPr>
                <a:defRPr/>
              </a:pPr>
              <a:t>‹#›</a:t>
            </a:fld>
            <a:endParaRPr lang="en-US" altLang="zh-CN"/>
          </a:p>
        </p:txBody>
      </p:sp>
    </p:spTree>
    <p:extLst>
      <p:ext uri="{BB962C8B-B14F-4D97-AF65-F5344CB8AC3E}">
        <p14:creationId xmlns:p14="http://schemas.microsoft.com/office/powerpoint/2010/main" val="668529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4CE0FFB1-3B59-4F41-8B8A-264778921607}" type="slidenum">
              <a:rPr lang="zh-CN" altLang="en-US"/>
              <a:pPr>
                <a:defRPr/>
              </a:pPr>
              <a:t>‹#›</a:t>
            </a:fld>
            <a:endParaRPr lang="en-US" altLang="zh-CN"/>
          </a:p>
        </p:txBody>
      </p:sp>
    </p:spTree>
    <p:extLst>
      <p:ext uri="{BB962C8B-B14F-4D97-AF65-F5344CB8AC3E}">
        <p14:creationId xmlns:p14="http://schemas.microsoft.com/office/powerpoint/2010/main" val="745358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a:ln/>
        </p:spPr>
        <p:txBody>
          <a:bodyPr/>
          <a:lstStyle>
            <a:lvl1pPr>
              <a:defRPr/>
            </a:lvl1pPr>
          </a:lstStyle>
          <a:p>
            <a:pPr>
              <a:defRPr/>
            </a:pPr>
            <a:fld id="{671C3E2B-931A-4382-9781-167514BD5E1C}" type="slidenum">
              <a:rPr lang="zh-CN" altLang="en-US"/>
              <a:pPr>
                <a:defRPr/>
              </a:pPr>
              <a:t>‹#›</a:t>
            </a:fld>
            <a:endParaRPr lang="en-US" altLang="zh-CN"/>
          </a:p>
        </p:txBody>
      </p:sp>
    </p:spTree>
    <p:extLst>
      <p:ext uri="{BB962C8B-B14F-4D97-AF65-F5344CB8AC3E}">
        <p14:creationId xmlns:p14="http://schemas.microsoft.com/office/powerpoint/2010/main" val="758819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CE8C699C-A2CC-4711-A52C-FFF4D99403DE}" type="slidenum">
              <a:rPr lang="zh-CN" altLang="en-US"/>
              <a:pPr>
                <a:defRPr/>
              </a:pPr>
              <a:t>‹#›</a:t>
            </a:fld>
            <a:endParaRPr lang="en-US" altLang="zh-CN"/>
          </a:p>
        </p:txBody>
      </p:sp>
    </p:spTree>
    <p:extLst>
      <p:ext uri="{BB962C8B-B14F-4D97-AF65-F5344CB8AC3E}">
        <p14:creationId xmlns:p14="http://schemas.microsoft.com/office/powerpoint/2010/main" val="2088720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a:ln/>
        </p:spPr>
        <p:txBody>
          <a:bodyPr/>
          <a:lstStyle>
            <a:lvl1pPr>
              <a:defRPr/>
            </a:lvl1pPr>
          </a:lstStyle>
          <a:p>
            <a:pPr>
              <a:defRPr/>
            </a:pPr>
            <a:fld id="{2C32CBB6-9992-4159-91F7-023618F19E93}" type="slidenum">
              <a:rPr lang="zh-CN" altLang="en-US"/>
              <a:pPr>
                <a:defRPr/>
              </a:pPr>
              <a:t>‹#›</a:t>
            </a:fld>
            <a:endParaRPr lang="en-US" altLang="zh-CN"/>
          </a:p>
        </p:txBody>
      </p:sp>
    </p:spTree>
    <p:extLst>
      <p:ext uri="{BB962C8B-B14F-4D97-AF65-F5344CB8AC3E}">
        <p14:creationId xmlns:p14="http://schemas.microsoft.com/office/powerpoint/2010/main" val="374274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08D575E9-BBC3-4871-9316-B6238867E291}" type="slidenum">
              <a:rPr lang="zh-CN" altLang="en-US"/>
              <a:pPr>
                <a:defRPr/>
              </a:pPr>
              <a:t>‹#›</a:t>
            </a:fld>
            <a:endParaRPr lang="en-US" altLang="zh-CN"/>
          </a:p>
        </p:txBody>
      </p:sp>
    </p:spTree>
    <p:extLst>
      <p:ext uri="{BB962C8B-B14F-4D97-AF65-F5344CB8AC3E}">
        <p14:creationId xmlns:p14="http://schemas.microsoft.com/office/powerpoint/2010/main" val="3321235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3C640154-3018-44A5-82B5-DBA258CA02E2}" type="slidenum">
              <a:rPr lang="zh-CN" altLang="en-US"/>
              <a:pPr>
                <a:defRPr/>
              </a:pPr>
              <a:t>‹#›</a:t>
            </a:fld>
            <a:endParaRPr lang="en-US" altLang="zh-CN"/>
          </a:p>
        </p:txBody>
      </p:sp>
    </p:spTree>
    <p:extLst>
      <p:ext uri="{BB962C8B-B14F-4D97-AF65-F5344CB8AC3E}">
        <p14:creationId xmlns:p14="http://schemas.microsoft.com/office/powerpoint/2010/main" val="36056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566738" y="0"/>
            <a:ext cx="7891462" cy="6821488"/>
            <a:chOff x="349" y="23"/>
            <a:chExt cx="4971" cy="4297"/>
          </a:xfrm>
        </p:grpSpPr>
        <p:sp>
          <p:nvSpPr>
            <p:cNvPr id="11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33" name="Freeform 4"/>
            <p:cNvSpPr>
              <a:spLocks noEditPoints="1"/>
            </p:cNvSpPr>
            <p:nvPr/>
          </p:nvSpPr>
          <p:spPr bwMode="auto">
            <a:xfrm>
              <a:off x="38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4" name="Freeform 5"/>
            <p:cNvSpPr>
              <a:spLocks noEditPoints="1"/>
            </p:cNvSpPr>
            <p:nvPr/>
          </p:nvSpPr>
          <p:spPr bwMode="auto">
            <a:xfrm>
              <a:off x="38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5" name="Freeform 6"/>
            <p:cNvSpPr>
              <a:spLocks noEditPoints="1"/>
            </p:cNvSpPr>
            <p:nvPr/>
          </p:nvSpPr>
          <p:spPr bwMode="auto">
            <a:xfrm>
              <a:off x="38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6" name="Freeform 7"/>
            <p:cNvSpPr>
              <a:spLocks noEditPoints="1"/>
            </p:cNvSpPr>
            <p:nvPr/>
          </p:nvSpPr>
          <p:spPr bwMode="auto">
            <a:xfrm>
              <a:off x="38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7" name="Freeform 8"/>
            <p:cNvSpPr>
              <a:spLocks noEditPoints="1"/>
            </p:cNvSpPr>
            <p:nvPr/>
          </p:nvSpPr>
          <p:spPr bwMode="auto">
            <a:xfrm>
              <a:off x="38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8" name="Freeform 9"/>
            <p:cNvSpPr>
              <a:spLocks noEditPoints="1"/>
            </p:cNvSpPr>
            <p:nvPr/>
          </p:nvSpPr>
          <p:spPr bwMode="auto">
            <a:xfrm>
              <a:off x="38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9" name="Freeform 10"/>
            <p:cNvSpPr>
              <a:spLocks noEditPoints="1"/>
            </p:cNvSpPr>
            <p:nvPr/>
          </p:nvSpPr>
          <p:spPr bwMode="auto">
            <a:xfrm>
              <a:off x="38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0" name="Freeform 11"/>
            <p:cNvSpPr>
              <a:spLocks noEditPoints="1"/>
            </p:cNvSpPr>
            <p:nvPr/>
          </p:nvSpPr>
          <p:spPr bwMode="auto">
            <a:xfrm>
              <a:off x="38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1" name="Freeform 12"/>
            <p:cNvSpPr>
              <a:spLocks noEditPoints="1"/>
            </p:cNvSpPr>
            <p:nvPr/>
          </p:nvSpPr>
          <p:spPr bwMode="auto">
            <a:xfrm>
              <a:off x="38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2" name="Freeform 13"/>
            <p:cNvSpPr>
              <a:spLocks noEditPoints="1"/>
            </p:cNvSpPr>
            <p:nvPr/>
          </p:nvSpPr>
          <p:spPr bwMode="auto">
            <a:xfrm>
              <a:off x="38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45" name="Freeform 16"/>
            <p:cNvSpPr>
              <a:spLocks noEditPoints="1"/>
            </p:cNvSpPr>
            <p:nvPr/>
          </p:nvSpPr>
          <p:spPr bwMode="auto">
            <a:xfrm>
              <a:off x="82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6" name="Freeform 17"/>
            <p:cNvSpPr>
              <a:spLocks noEditPoints="1"/>
            </p:cNvSpPr>
            <p:nvPr/>
          </p:nvSpPr>
          <p:spPr bwMode="auto">
            <a:xfrm>
              <a:off x="82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7" name="Freeform 18"/>
            <p:cNvSpPr>
              <a:spLocks noEditPoints="1"/>
            </p:cNvSpPr>
            <p:nvPr/>
          </p:nvSpPr>
          <p:spPr bwMode="auto">
            <a:xfrm>
              <a:off x="82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8" name="Freeform 19"/>
            <p:cNvSpPr>
              <a:spLocks noEditPoints="1"/>
            </p:cNvSpPr>
            <p:nvPr/>
          </p:nvSpPr>
          <p:spPr bwMode="auto">
            <a:xfrm>
              <a:off x="82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9" name="Freeform 20"/>
            <p:cNvSpPr>
              <a:spLocks noEditPoints="1"/>
            </p:cNvSpPr>
            <p:nvPr/>
          </p:nvSpPr>
          <p:spPr bwMode="auto">
            <a:xfrm>
              <a:off x="82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0" name="Freeform 21"/>
            <p:cNvSpPr>
              <a:spLocks noEditPoints="1"/>
            </p:cNvSpPr>
            <p:nvPr/>
          </p:nvSpPr>
          <p:spPr bwMode="auto">
            <a:xfrm>
              <a:off x="82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1" name="Freeform 22"/>
            <p:cNvSpPr>
              <a:spLocks noEditPoints="1"/>
            </p:cNvSpPr>
            <p:nvPr/>
          </p:nvSpPr>
          <p:spPr bwMode="auto">
            <a:xfrm>
              <a:off x="82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2" name="Freeform 23"/>
            <p:cNvSpPr>
              <a:spLocks noEditPoints="1"/>
            </p:cNvSpPr>
            <p:nvPr/>
          </p:nvSpPr>
          <p:spPr bwMode="auto">
            <a:xfrm>
              <a:off x="82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3" name="Freeform 24"/>
            <p:cNvSpPr>
              <a:spLocks noEditPoints="1"/>
            </p:cNvSpPr>
            <p:nvPr/>
          </p:nvSpPr>
          <p:spPr bwMode="auto">
            <a:xfrm>
              <a:off x="82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4" name="Freeform 25"/>
            <p:cNvSpPr>
              <a:spLocks noEditPoints="1"/>
            </p:cNvSpPr>
            <p:nvPr/>
          </p:nvSpPr>
          <p:spPr bwMode="auto">
            <a:xfrm>
              <a:off x="82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57" name="Freeform 28"/>
            <p:cNvSpPr>
              <a:spLocks noEditPoints="1"/>
            </p:cNvSpPr>
            <p:nvPr/>
          </p:nvSpPr>
          <p:spPr bwMode="auto">
            <a:xfrm>
              <a:off x="127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8" name="Freeform 29"/>
            <p:cNvSpPr>
              <a:spLocks noEditPoints="1"/>
            </p:cNvSpPr>
            <p:nvPr/>
          </p:nvSpPr>
          <p:spPr bwMode="auto">
            <a:xfrm>
              <a:off x="127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9" name="Freeform 30"/>
            <p:cNvSpPr>
              <a:spLocks noEditPoints="1"/>
            </p:cNvSpPr>
            <p:nvPr/>
          </p:nvSpPr>
          <p:spPr bwMode="auto">
            <a:xfrm>
              <a:off x="127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0" name="Freeform 31"/>
            <p:cNvSpPr>
              <a:spLocks noEditPoints="1"/>
            </p:cNvSpPr>
            <p:nvPr/>
          </p:nvSpPr>
          <p:spPr bwMode="auto">
            <a:xfrm>
              <a:off x="127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1" name="Freeform 32"/>
            <p:cNvSpPr>
              <a:spLocks noEditPoints="1"/>
            </p:cNvSpPr>
            <p:nvPr/>
          </p:nvSpPr>
          <p:spPr bwMode="auto">
            <a:xfrm>
              <a:off x="127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2" name="Freeform 33"/>
            <p:cNvSpPr>
              <a:spLocks noEditPoints="1"/>
            </p:cNvSpPr>
            <p:nvPr/>
          </p:nvSpPr>
          <p:spPr bwMode="auto">
            <a:xfrm>
              <a:off x="127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3" name="Freeform 34"/>
            <p:cNvSpPr>
              <a:spLocks noEditPoints="1"/>
            </p:cNvSpPr>
            <p:nvPr/>
          </p:nvSpPr>
          <p:spPr bwMode="auto">
            <a:xfrm>
              <a:off x="127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4" name="Freeform 35"/>
            <p:cNvSpPr>
              <a:spLocks noEditPoints="1"/>
            </p:cNvSpPr>
            <p:nvPr/>
          </p:nvSpPr>
          <p:spPr bwMode="auto">
            <a:xfrm>
              <a:off x="127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5" name="Freeform 36"/>
            <p:cNvSpPr>
              <a:spLocks noEditPoints="1"/>
            </p:cNvSpPr>
            <p:nvPr/>
          </p:nvSpPr>
          <p:spPr bwMode="auto">
            <a:xfrm>
              <a:off x="127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6" name="Freeform 37"/>
            <p:cNvSpPr>
              <a:spLocks noEditPoints="1"/>
            </p:cNvSpPr>
            <p:nvPr/>
          </p:nvSpPr>
          <p:spPr bwMode="auto">
            <a:xfrm>
              <a:off x="127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9" name="Freeform 40"/>
            <p:cNvSpPr>
              <a:spLocks noEditPoints="1"/>
            </p:cNvSpPr>
            <p:nvPr/>
          </p:nvSpPr>
          <p:spPr bwMode="auto">
            <a:xfrm>
              <a:off x="172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0" name="Freeform 41"/>
            <p:cNvSpPr>
              <a:spLocks noEditPoints="1"/>
            </p:cNvSpPr>
            <p:nvPr/>
          </p:nvSpPr>
          <p:spPr bwMode="auto">
            <a:xfrm>
              <a:off x="172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1" name="Freeform 42"/>
            <p:cNvSpPr>
              <a:spLocks noEditPoints="1"/>
            </p:cNvSpPr>
            <p:nvPr/>
          </p:nvSpPr>
          <p:spPr bwMode="auto">
            <a:xfrm>
              <a:off x="172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2" name="Freeform 43"/>
            <p:cNvSpPr>
              <a:spLocks noEditPoints="1"/>
            </p:cNvSpPr>
            <p:nvPr/>
          </p:nvSpPr>
          <p:spPr bwMode="auto">
            <a:xfrm>
              <a:off x="172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3" name="Freeform 44"/>
            <p:cNvSpPr>
              <a:spLocks noEditPoints="1"/>
            </p:cNvSpPr>
            <p:nvPr/>
          </p:nvSpPr>
          <p:spPr bwMode="auto">
            <a:xfrm>
              <a:off x="172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4" name="Freeform 45"/>
            <p:cNvSpPr>
              <a:spLocks noEditPoints="1"/>
            </p:cNvSpPr>
            <p:nvPr/>
          </p:nvSpPr>
          <p:spPr bwMode="auto">
            <a:xfrm>
              <a:off x="172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5" name="Freeform 46"/>
            <p:cNvSpPr>
              <a:spLocks noEditPoints="1"/>
            </p:cNvSpPr>
            <p:nvPr/>
          </p:nvSpPr>
          <p:spPr bwMode="auto">
            <a:xfrm>
              <a:off x="172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6" name="Freeform 47"/>
            <p:cNvSpPr>
              <a:spLocks noEditPoints="1"/>
            </p:cNvSpPr>
            <p:nvPr/>
          </p:nvSpPr>
          <p:spPr bwMode="auto">
            <a:xfrm>
              <a:off x="172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7" name="Freeform 48"/>
            <p:cNvSpPr>
              <a:spLocks noEditPoints="1"/>
            </p:cNvSpPr>
            <p:nvPr/>
          </p:nvSpPr>
          <p:spPr bwMode="auto">
            <a:xfrm>
              <a:off x="172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8" name="Freeform 49"/>
            <p:cNvSpPr>
              <a:spLocks noEditPoints="1"/>
            </p:cNvSpPr>
            <p:nvPr/>
          </p:nvSpPr>
          <p:spPr bwMode="auto">
            <a:xfrm>
              <a:off x="172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81" name="Freeform 52"/>
            <p:cNvSpPr>
              <a:spLocks noEditPoints="1"/>
            </p:cNvSpPr>
            <p:nvPr/>
          </p:nvSpPr>
          <p:spPr bwMode="auto">
            <a:xfrm>
              <a:off x="216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2" name="Freeform 53"/>
            <p:cNvSpPr>
              <a:spLocks noEditPoints="1"/>
            </p:cNvSpPr>
            <p:nvPr/>
          </p:nvSpPr>
          <p:spPr bwMode="auto">
            <a:xfrm>
              <a:off x="216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3" name="Freeform 54"/>
            <p:cNvSpPr>
              <a:spLocks noEditPoints="1"/>
            </p:cNvSpPr>
            <p:nvPr/>
          </p:nvSpPr>
          <p:spPr bwMode="auto">
            <a:xfrm>
              <a:off x="216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4" name="Freeform 55"/>
            <p:cNvSpPr>
              <a:spLocks noEditPoints="1"/>
            </p:cNvSpPr>
            <p:nvPr/>
          </p:nvSpPr>
          <p:spPr bwMode="auto">
            <a:xfrm>
              <a:off x="216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5" name="Freeform 56"/>
            <p:cNvSpPr>
              <a:spLocks noEditPoints="1"/>
            </p:cNvSpPr>
            <p:nvPr/>
          </p:nvSpPr>
          <p:spPr bwMode="auto">
            <a:xfrm>
              <a:off x="216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6" name="Freeform 57"/>
            <p:cNvSpPr>
              <a:spLocks noEditPoints="1"/>
            </p:cNvSpPr>
            <p:nvPr/>
          </p:nvSpPr>
          <p:spPr bwMode="auto">
            <a:xfrm>
              <a:off x="216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7" name="Freeform 58"/>
            <p:cNvSpPr>
              <a:spLocks noEditPoints="1"/>
            </p:cNvSpPr>
            <p:nvPr/>
          </p:nvSpPr>
          <p:spPr bwMode="auto">
            <a:xfrm>
              <a:off x="216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8" name="Freeform 59"/>
            <p:cNvSpPr>
              <a:spLocks noEditPoints="1"/>
            </p:cNvSpPr>
            <p:nvPr/>
          </p:nvSpPr>
          <p:spPr bwMode="auto">
            <a:xfrm>
              <a:off x="216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9" name="Freeform 60"/>
            <p:cNvSpPr>
              <a:spLocks noEditPoints="1"/>
            </p:cNvSpPr>
            <p:nvPr/>
          </p:nvSpPr>
          <p:spPr bwMode="auto">
            <a:xfrm>
              <a:off x="216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0" name="Freeform 61"/>
            <p:cNvSpPr>
              <a:spLocks noEditPoints="1"/>
            </p:cNvSpPr>
            <p:nvPr/>
          </p:nvSpPr>
          <p:spPr bwMode="auto">
            <a:xfrm>
              <a:off x="216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93" name="Freeform 64"/>
            <p:cNvSpPr>
              <a:spLocks noEditPoints="1"/>
            </p:cNvSpPr>
            <p:nvPr/>
          </p:nvSpPr>
          <p:spPr bwMode="auto">
            <a:xfrm>
              <a:off x="262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4" name="Freeform 65"/>
            <p:cNvSpPr>
              <a:spLocks noEditPoints="1"/>
            </p:cNvSpPr>
            <p:nvPr/>
          </p:nvSpPr>
          <p:spPr bwMode="auto">
            <a:xfrm>
              <a:off x="262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5" name="Freeform 66"/>
            <p:cNvSpPr>
              <a:spLocks noEditPoints="1"/>
            </p:cNvSpPr>
            <p:nvPr/>
          </p:nvSpPr>
          <p:spPr bwMode="auto">
            <a:xfrm>
              <a:off x="262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6" name="Freeform 67"/>
            <p:cNvSpPr>
              <a:spLocks noEditPoints="1"/>
            </p:cNvSpPr>
            <p:nvPr/>
          </p:nvSpPr>
          <p:spPr bwMode="auto">
            <a:xfrm>
              <a:off x="262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7" name="Freeform 68"/>
            <p:cNvSpPr>
              <a:spLocks noEditPoints="1"/>
            </p:cNvSpPr>
            <p:nvPr/>
          </p:nvSpPr>
          <p:spPr bwMode="auto">
            <a:xfrm>
              <a:off x="262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8" name="Freeform 69"/>
            <p:cNvSpPr>
              <a:spLocks noEditPoints="1"/>
            </p:cNvSpPr>
            <p:nvPr/>
          </p:nvSpPr>
          <p:spPr bwMode="auto">
            <a:xfrm>
              <a:off x="262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9" name="Freeform 70"/>
            <p:cNvSpPr>
              <a:spLocks noEditPoints="1"/>
            </p:cNvSpPr>
            <p:nvPr/>
          </p:nvSpPr>
          <p:spPr bwMode="auto">
            <a:xfrm>
              <a:off x="262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0" name="Freeform 71"/>
            <p:cNvSpPr>
              <a:spLocks noEditPoints="1"/>
            </p:cNvSpPr>
            <p:nvPr/>
          </p:nvSpPr>
          <p:spPr bwMode="auto">
            <a:xfrm>
              <a:off x="262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1" name="Freeform 72"/>
            <p:cNvSpPr>
              <a:spLocks noEditPoints="1"/>
            </p:cNvSpPr>
            <p:nvPr/>
          </p:nvSpPr>
          <p:spPr bwMode="auto">
            <a:xfrm>
              <a:off x="262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2" name="Freeform 73"/>
            <p:cNvSpPr>
              <a:spLocks noEditPoints="1"/>
            </p:cNvSpPr>
            <p:nvPr/>
          </p:nvSpPr>
          <p:spPr bwMode="auto">
            <a:xfrm>
              <a:off x="262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05" name="Freeform 76"/>
            <p:cNvSpPr>
              <a:spLocks noEditPoints="1"/>
            </p:cNvSpPr>
            <p:nvPr/>
          </p:nvSpPr>
          <p:spPr bwMode="auto">
            <a:xfrm>
              <a:off x="306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6" name="Freeform 77"/>
            <p:cNvSpPr>
              <a:spLocks noEditPoints="1"/>
            </p:cNvSpPr>
            <p:nvPr/>
          </p:nvSpPr>
          <p:spPr bwMode="auto">
            <a:xfrm>
              <a:off x="306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7" name="Freeform 78"/>
            <p:cNvSpPr>
              <a:spLocks noEditPoints="1"/>
            </p:cNvSpPr>
            <p:nvPr/>
          </p:nvSpPr>
          <p:spPr bwMode="auto">
            <a:xfrm>
              <a:off x="306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8" name="Freeform 79"/>
            <p:cNvSpPr>
              <a:spLocks noEditPoints="1"/>
            </p:cNvSpPr>
            <p:nvPr/>
          </p:nvSpPr>
          <p:spPr bwMode="auto">
            <a:xfrm>
              <a:off x="306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9" name="Freeform 80"/>
            <p:cNvSpPr>
              <a:spLocks noEditPoints="1"/>
            </p:cNvSpPr>
            <p:nvPr/>
          </p:nvSpPr>
          <p:spPr bwMode="auto">
            <a:xfrm>
              <a:off x="306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0" name="Freeform 81"/>
            <p:cNvSpPr>
              <a:spLocks noEditPoints="1"/>
            </p:cNvSpPr>
            <p:nvPr/>
          </p:nvSpPr>
          <p:spPr bwMode="auto">
            <a:xfrm>
              <a:off x="306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1" name="Freeform 82"/>
            <p:cNvSpPr>
              <a:spLocks noEditPoints="1"/>
            </p:cNvSpPr>
            <p:nvPr/>
          </p:nvSpPr>
          <p:spPr bwMode="auto">
            <a:xfrm>
              <a:off x="306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2" name="Freeform 83"/>
            <p:cNvSpPr>
              <a:spLocks noEditPoints="1"/>
            </p:cNvSpPr>
            <p:nvPr/>
          </p:nvSpPr>
          <p:spPr bwMode="auto">
            <a:xfrm>
              <a:off x="306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3" name="Freeform 84"/>
            <p:cNvSpPr>
              <a:spLocks noEditPoints="1"/>
            </p:cNvSpPr>
            <p:nvPr/>
          </p:nvSpPr>
          <p:spPr bwMode="auto">
            <a:xfrm>
              <a:off x="306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4" name="Freeform 85"/>
            <p:cNvSpPr>
              <a:spLocks noEditPoints="1"/>
            </p:cNvSpPr>
            <p:nvPr/>
          </p:nvSpPr>
          <p:spPr bwMode="auto">
            <a:xfrm>
              <a:off x="306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17" name="Freeform 88"/>
            <p:cNvSpPr>
              <a:spLocks noEditPoints="1"/>
            </p:cNvSpPr>
            <p:nvPr/>
          </p:nvSpPr>
          <p:spPr bwMode="auto">
            <a:xfrm>
              <a:off x="351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8" name="Freeform 89"/>
            <p:cNvSpPr>
              <a:spLocks noEditPoints="1"/>
            </p:cNvSpPr>
            <p:nvPr/>
          </p:nvSpPr>
          <p:spPr bwMode="auto">
            <a:xfrm>
              <a:off x="351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9" name="Freeform 90"/>
            <p:cNvSpPr>
              <a:spLocks noEditPoints="1"/>
            </p:cNvSpPr>
            <p:nvPr/>
          </p:nvSpPr>
          <p:spPr bwMode="auto">
            <a:xfrm>
              <a:off x="351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0" name="Freeform 91"/>
            <p:cNvSpPr>
              <a:spLocks noEditPoints="1"/>
            </p:cNvSpPr>
            <p:nvPr/>
          </p:nvSpPr>
          <p:spPr bwMode="auto">
            <a:xfrm>
              <a:off x="351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1" name="Freeform 92"/>
            <p:cNvSpPr>
              <a:spLocks noEditPoints="1"/>
            </p:cNvSpPr>
            <p:nvPr/>
          </p:nvSpPr>
          <p:spPr bwMode="auto">
            <a:xfrm>
              <a:off x="351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2" name="Freeform 93"/>
            <p:cNvSpPr>
              <a:spLocks noEditPoints="1"/>
            </p:cNvSpPr>
            <p:nvPr/>
          </p:nvSpPr>
          <p:spPr bwMode="auto">
            <a:xfrm>
              <a:off x="351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3" name="Freeform 94"/>
            <p:cNvSpPr>
              <a:spLocks noEditPoints="1"/>
            </p:cNvSpPr>
            <p:nvPr/>
          </p:nvSpPr>
          <p:spPr bwMode="auto">
            <a:xfrm>
              <a:off x="351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4" name="Freeform 95"/>
            <p:cNvSpPr>
              <a:spLocks noEditPoints="1"/>
            </p:cNvSpPr>
            <p:nvPr/>
          </p:nvSpPr>
          <p:spPr bwMode="auto">
            <a:xfrm>
              <a:off x="351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5" name="Freeform 96"/>
            <p:cNvSpPr>
              <a:spLocks noEditPoints="1"/>
            </p:cNvSpPr>
            <p:nvPr/>
          </p:nvSpPr>
          <p:spPr bwMode="auto">
            <a:xfrm>
              <a:off x="351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6" name="Freeform 97"/>
            <p:cNvSpPr>
              <a:spLocks noEditPoints="1"/>
            </p:cNvSpPr>
            <p:nvPr/>
          </p:nvSpPr>
          <p:spPr bwMode="auto">
            <a:xfrm>
              <a:off x="351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29" name="Freeform 100"/>
            <p:cNvSpPr>
              <a:spLocks noEditPoints="1"/>
            </p:cNvSpPr>
            <p:nvPr/>
          </p:nvSpPr>
          <p:spPr bwMode="auto">
            <a:xfrm>
              <a:off x="396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0" name="Freeform 101"/>
            <p:cNvSpPr>
              <a:spLocks noEditPoints="1"/>
            </p:cNvSpPr>
            <p:nvPr/>
          </p:nvSpPr>
          <p:spPr bwMode="auto">
            <a:xfrm>
              <a:off x="396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1" name="Freeform 102"/>
            <p:cNvSpPr>
              <a:spLocks noEditPoints="1"/>
            </p:cNvSpPr>
            <p:nvPr/>
          </p:nvSpPr>
          <p:spPr bwMode="auto">
            <a:xfrm>
              <a:off x="396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2" name="Freeform 103"/>
            <p:cNvSpPr>
              <a:spLocks noEditPoints="1"/>
            </p:cNvSpPr>
            <p:nvPr/>
          </p:nvSpPr>
          <p:spPr bwMode="auto">
            <a:xfrm>
              <a:off x="396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3" name="Freeform 104"/>
            <p:cNvSpPr>
              <a:spLocks noEditPoints="1"/>
            </p:cNvSpPr>
            <p:nvPr/>
          </p:nvSpPr>
          <p:spPr bwMode="auto">
            <a:xfrm>
              <a:off x="396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4" name="Freeform 105"/>
            <p:cNvSpPr>
              <a:spLocks noEditPoints="1"/>
            </p:cNvSpPr>
            <p:nvPr/>
          </p:nvSpPr>
          <p:spPr bwMode="auto">
            <a:xfrm>
              <a:off x="396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5" name="Freeform 106"/>
            <p:cNvSpPr>
              <a:spLocks noEditPoints="1"/>
            </p:cNvSpPr>
            <p:nvPr/>
          </p:nvSpPr>
          <p:spPr bwMode="auto">
            <a:xfrm>
              <a:off x="396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6" name="Freeform 107"/>
            <p:cNvSpPr>
              <a:spLocks noEditPoints="1"/>
            </p:cNvSpPr>
            <p:nvPr/>
          </p:nvSpPr>
          <p:spPr bwMode="auto">
            <a:xfrm>
              <a:off x="396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7" name="Freeform 108"/>
            <p:cNvSpPr>
              <a:spLocks noEditPoints="1"/>
            </p:cNvSpPr>
            <p:nvPr/>
          </p:nvSpPr>
          <p:spPr bwMode="auto">
            <a:xfrm>
              <a:off x="396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8" name="Freeform 109"/>
            <p:cNvSpPr>
              <a:spLocks noEditPoints="1"/>
            </p:cNvSpPr>
            <p:nvPr/>
          </p:nvSpPr>
          <p:spPr bwMode="auto">
            <a:xfrm>
              <a:off x="396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41" name="Freeform 112"/>
            <p:cNvSpPr>
              <a:spLocks noEditPoints="1"/>
            </p:cNvSpPr>
            <p:nvPr/>
          </p:nvSpPr>
          <p:spPr bwMode="auto">
            <a:xfrm>
              <a:off x="440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2" name="Freeform 113"/>
            <p:cNvSpPr>
              <a:spLocks noEditPoints="1"/>
            </p:cNvSpPr>
            <p:nvPr/>
          </p:nvSpPr>
          <p:spPr bwMode="auto">
            <a:xfrm>
              <a:off x="440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3" name="Freeform 114"/>
            <p:cNvSpPr>
              <a:spLocks noEditPoints="1"/>
            </p:cNvSpPr>
            <p:nvPr/>
          </p:nvSpPr>
          <p:spPr bwMode="auto">
            <a:xfrm>
              <a:off x="440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4" name="Freeform 115"/>
            <p:cNvSpPr>
              <a:spLocks noEditPoints="1"/>
            </p:cNvSpPr>
            <p:nvPr/>
          </p:nvSpPr>
          <p:spPr bwMode="auto">
            <a:xfrm>
              <a:off x="440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5" name="Freeform 116"/>
            <p:cNvSpPr>
              <a:spLocks noEditPoints="1"/>
            </p:cNvSpPr>
            <p:nvPr/>
          </p:nvSpPr>
          <p:spPr bwMode="auto">
            <a:xfrm>
              <a:off x="440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6" name="Freeform 117"/>
            <p:cNvSpPr>
              <a:spLocks noEditPoints="1"/>
            </p:cNvSpPr>
            <p:nvPr/>
          </p:nvSpPr>
          <p:spPr bwMode="auto">
            <a:xfrm>
              <a:off x="440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7" name="Freeform 118"/>
            <p:cNvSpPr>
              <a:spLocks noEditPoints="1"/>
            </p:cNvSpPr>
            <p:nvPr/>
          </p:nvSpPr>
          <p:spPr bwMode="auto">
            <a:xfrm>
              <a:off x="440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8" name="Freeform 119"/>
            <p:cNvSpPr>
              <a:spLocks noEditPoints="1"/>
            </p:cNvSpPr>
            <p:nvPr/>
          </p:nvSpPr>
          <p:spPr bwMode="auto">
            <a:xfrm>
              <a:off x="440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9" name="Freeform 120"/>
            <p:cNvSpPr>
              <a:spLocks noEditPoints="1"/>
            </p:cNvSpPr>
            <p:nvPr/>
          </p:nvSpPr>
          <p:spPr bwMode="auto">
            <a:xfrm>
              <a:off x="440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0" name="Freeform 121"/>
            <p:cNvSpPr>
              <a:spLocks noEditPoints="1"/>
            </p:cNvSpPr>
            <p:nvPr/>
          </p:nvSpPr>
          <p:spPr bwMode="auto">
            <a:xfrm>
              <a:off x="440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53" name="Freeform 124"/>
            <p:cNvSpPr>
              <a:spLocks noEditPoints="1"/>
            </p:cNvSpPr>
            <p:nvPr/>
          </p:nvSpPr>
          <p:spPr bwMode="auto">
            <a:xfrm>
              <a:off x="485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4" name="Freeform 125"/>
            <p:cNvSpPr>
              <a:spLocks noEditPoints="1"/>
            </p:cNvSpPr>
            <p:nvPr/>
          </p:nvSpPr>
          <p:spPr bwMode="auto">
            <a:xfrm>
              <a:off x="485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5" name="Freeform 126"/>
            <p:cNvSpPr>
              <a:spLocks noEditPoints="1"/>
            </p:cNvSpPr>
            <p:nvPr/>
          </p:nvSpPr>
          <p:spPr bwMode="auto">
            <a:xfrm>
              <a:off x="485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6" name="Freeform 127"/>
            <p:cNvSpPr>
              <a:spLocks noEditPoints="1"/>
            </p:cNvSpPr>
            <p:nvPr/>
          </p:nvSpPr>
          <p:spPr bwMode="auto">
            <a:xfrm>
              <a:off x="485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7" name="Freeform 128"/>
            <p:cNvSpPr>
              <a:spLocks noEditPoints="1"/>
            </p:cNvSpPr>
            <p:nvPr/>
          </p:nvSpPr>
          <p:spPr bwMode="auto">
            <a:xfrm>
              <a:off x="485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8" name="Freeform 129"/>
            <p:cNvSpPr>
              <a:spLocks noEditPoints="1"/>
            </p:cNvSpPr>
            <p:nvPr/>
          </p:nvSpPr>
          <p:spPr bwMode="auto">
            <a:xfrm>
              <a:off x="485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9" name="Freeform 130"/>
            <p:cNvSpPr>
              <a:spLocks noEditPoints="1"/>
            </p:cNvSpPr>
            <p:nvPr/>
          </p:nvSpPr>
          <p:spPr bwMode="auto">
            <a:xfrm>
              <a:off x="485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0" name="Freeform 131"/>
            <p:cNvSpPr>
              <a:spLocks noEditPoints="1"/>
            </p:cNvSpPr>
            <p:nvPr/>
          </p:nvSpPr>
          <p:spPr bwMode="auto">
            <a:xfrm>
              <a:off x="485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1" name="Freeform 132"/>
            <p:cNvSpPr>
              <a:spLocks noEditPoints="1"/>
            </p:cNvSpPr>
            <p:nvPr/>
          </p:nvSpPr>
          <p:spPr bwMode="auto">
            <a:xfrm>
              <a:off x="485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2" name="Freeform 133"/>
            <p:cNvSpPr>
              <a:spLocks noEditPoints="1"/>
            </p:cNvSpPr>
            <p:nvPr/>
          </p:nvSpPr>
          <p:spPr bwMode="auto">
            <a:xfrm>
              <a:off x="485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65" name="Freeform 136"/>
            <p:cNvSpPr>
              <a:spLocks noEditPoints="1"/>
            </p:cNvSpPr>
            <p:nvPr/>
          </p:nvSpPr>
          <p:spPr bwMode="auto">
            <a:xfrm>
              <a:off x="530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6" name="Freeform 137"/>
            <p:cNvSpPr>
              <a:spLocks noEditPoints="1"/>
            </p:cNvSpPr>
            <p:nvPr/>
          </p:nvSpPr>
          <p:spPr bwMode="auto">
            <a:xfrm>
              <a:off x="530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7" name="Freeform 138"/>
            <p:cNvSpPr>
              <a:spLocks noEditPoints="1"/>
            </p:cNvSpPr>
            <p:nvPr/>
          </p:nvSpPr>
          <p:spPr bwMode="auto">
            <a:xfrm>
              <a:off x="530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8" name="Freeform 139"/>
            <p:cNvSpPr>
              <a:spLocks noEditPoints="1"/>
            </p:cNvSpPr>
            <p:nvPr/>
          </p:nvSpPr>
          <p:spPr bwMode="auto">
            <a:xfrm>
              <a:off x="530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9" name="Freeform 140"/>
            <p:cNvSpPr>
              <a:spLocks noEditPoints="1"/>
            </p:cNvSpPr>
            <p:nvPr/>
          </p:nvSpPr>
          <p:spPr bwMode="auto">
            <a:xfrm>
              <a:off x="530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0" name="Freeform 141"/>
            <p:cNvSpPr>
              <a:spLocks noEditPoints="1"/>
            </p:cNvSpPr>
            <p:nvPr/>
          </p:nvSpPr>
          <p:spPr bwMode="auto">
            <a:xfrm>
              <a:off x="530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1" name="Freeform 142"/>
            <p:cNvSpPr>
              <a:spLocks noEditPoints="1"/>
            </p:cNvSpPr>
            <p:nvPr/>
          </p:nvSpPr>
          <p:spPr bwMode="auto">
            <a:xfrm>
              <a:off x="530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2" name="Freeform 143"/>
            <p:cNvSpPr>
              <a:spLocks noEditPoints="1"/>
            </p:cNvSpPr>
            <p:nvPr/>
          </p:nvSpPr>
          <p:spPr bwMode="auto">
            <a:xfrm>
              <a:off x="530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3" name="Freeform 144"/>
            <p:cNvSpPr>
              <a:spLocks noEditPoints="1"/>
            </p:cNvSpPr>
            <p:nvPr/>
          </p:nvSpPr>
          <p:spPr bwMode="auto">
            <a:xfrm>
              <a:off x="530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4" name="Freeform 145"/>
            <p:cNvSpPr>
              <a:spLocks noEditPoints="1"/>
            </p:cNvSpPr>
            <p:nvPr/>
          </p:nvSpPr>
          <p:spPr bwMode="auto">
            <a:xfrm>
              <a:off x="530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76" name="Freeform 147"/>
            <p:cNvSpPr>
              <a:spLocks/>
            </p:cNvSpPr>
            <p:nvPr/>
          </p:nvSpPr>
          <p:spPr bwMode="auto">
            <a:xfrm>
              <a:off x="349" y="3304"/>
              <a:ext cx="20" cy="10"/>
            </a:xfrm>
            <a:custGeom>
              <a:avLst/>
              <a:gdLst>
                <a:gd name="T0" fmla="*/ 0 w 4"/>
                <a:gd name="T1" fmla="*/ 25 h 2"/>
                <a:gd name="T2" fmla="*/ 0 w 4"/>
                <a:gd name="T3" fmla="*/ 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7" name="Group 148"/>
          <p:cNvGrpSpPr>
            <a:grpSpLocks/>
          </p:cNvGrpSpPr>
          <p:nvPr/>
        </p:nvGrpSpPr>
        <p:grpSpPr bwMode="auto">
          <a:xfrm>
            <a:off x="1066800" y="3444875"/>
            <a:ext cx="533400" cy="492125"/>
            <a:chOff x="96" y="2784"/>
            <a:chExt cx="1062" cy="981"/>
          </a:xfrm>
        </p:grpSpPr>
        <p:sp>
          <p:nvSpPr>
            <p:cNvPr id="1119" name="Freeform 149"/>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0" name="Freeform 150"/>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1" name="Freeform 151"/>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2" name="Freeform 152"/>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3" name="Freeform 153"/>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4" name="Freeform 154"/>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5" name="Freeform 155"/>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6" name="Freeform 156"/>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7" name="Freeform 157"/>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8" name="Freeform 158"/>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9" name="Freeform 159"/>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0" name="Freeform 160"/>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1" name="Freeform 161"/>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8" name="Group 162"/>
          <p:cNvGrpSpPr>
            <a:grpSpLocks/>
          </p:cNvGrpSpPr>
          <p:nvPr/>
        </p:nvGrpSpPr>
        <p:grpSpPr bwMode="auto">
          <a:xfrm>
            <a:off x="1066800" y="4552950"/>
            <a:ext cx="533400" cy="492125"/>
            <a:chOff x="96" y="2784"/>
            <a:chExt cx="1062" cy="981"/>
          </a:xfrm>
        </p:grpSpPr>
        <p:sp>
          <p:nvSpPr>
            <p:cNvPr id="1106" name="Freeform 163"/>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7" name="Freeform 164"/>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8" name="Freeform 165"/>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9" name="Freeform 166"/>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0" name="Freeform 167"/>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1" name="Freeform 168"/>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2" name="Freeform 169"/>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3" name="Freeform 170"/>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4" name="Freeform 171"/>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5" name="Freeform 172"/>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6" name="Freeform 173"/>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7" name="Freeform 174"/>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8" name="Freeform 175"/>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9" name="Group 176"/>
          <p:cNvGrpSpPr>
            <a:grpSpLocks/>
          </p:cNvGrpSpPr>
          <p:nvPr/>
        </p:nvGrpSpPr>
        <p:grpSpPr bwMode="auto">
          <a:xfrm>
            <a:off x="1066800" y="5562600"/>
            <a:ext cx="533400" cy="492125"/>
            <a:chOff x="96" y="2784"/>
            <a:chExt cx="1062" cy="981"/>
          </a:xfrm>
        </p:grpSpPr>
        <p:sp>
          <p:nvSpPr>
            <p:cNvPr id="1093" name="Freeform 177"/>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4" name="Freeform 178"/>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5" name="Freeform 179"/>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6" name="Freeform 180"/>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7" name="Freeform 181"/>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8" name="Freeform 182"/>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9" name="Freeform 183"/>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0" name="Freeform 184"/>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1" name="Freeform 185"/>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2" name="Freeform 186"/>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3" name="Freeform 187"/>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4" name="Freeform 188"/>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5" name="Freeform 189"/>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0" name="Group 190"/>
          <p:cNvGrpSpPr>
            <a:grpSpLocks/>
          </p:cNvGrpSpPr>
          <p:nvPr/>
        </p:nvGrpSpPr>
        <p:grpSpPr bwMode="auto">
          <a:xfrm>
            <a:off x="381000" y="3962400"/>
            <a:ext cx="533400" cy="492125"/>
            <a:chOff x="96" y="2784"/>
            <a:chExt cx="1062" cy="981"/>
          </a:xfrm>
        </p:grpSpPr>
        <p:sp>
          <p:nvSpPr>
            <p:cNvPr id="1080" name="Freeform 191"/>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1" name="Freeform 192"/>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2" name="Freeform 193"/>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3" name="Freeform 194"/>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4" name="Freeform 195"/>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5" name="Freeform 196"/>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6" name="Freeform 197"/>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7" name="Freeform 198"/>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8" name="Freeform 199"/>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9" name="Freeform 200"/>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0" name="Freeform 201"/>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1" name="Freeform 202"/>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2" name="Freeform 203"/>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1" name="Group 204"/>
          <p:cNvGrpSpPr>
            <a:grpSpLocks/>
          </p:cNvGrpSpPr>
          <p:nvPr/>
        </p:nvGrpSpPr>
        <p:grpSpPr bwMode="auto">
          <a:xfrm>
            <a:off x="381000" y="5070475"/>
            <a:ext cx="533400" cy="492125"/>
            <a:chOff x="96" y="2784"/>
            <a:chExt cx="1062" cy="981"/>
          </a:xfrm>
        </p:grpSpPr>
        <p:sp>
          <p:nvSpPr>
            <p:cNvPr id="1067" name="Freeform 205"/>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8" name="Freeform 206"/>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9" name="Freeform 207"/>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0" name="Freeform 208"/>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1" name="Freeform 209"/>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2" name="Freeform 210"/>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3" name="Freeform 211"/>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4" name="Freeform 212"/>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5" name="Freeform 213"/>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6" name="Freeform 214"/>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7" name="Freeform 215"/>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8" name="Freeform 216"/>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9" name="Freeform 217"/>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2" name="Group 218"/>
          <p:cNvGrpSpPr>
            <a:grpSpLocks/>
          </p:cNvGrpSpPr>
          <p:nvPr/>
        </p:nvGrpSpPr>
        <p:grpSpPr bwMode="auto">
          <a:xfrm>
            <a:off x="381000" y="6121400"/>
            <a:ext cx="533400" cy="492125"/>
            <a:chOff x="96" y="2784"/>
            <a:chExt cx="1062" cy="981"/>
          </a:xfrm>
        </p:grpSpPr>
        <p:sp>
          <p:nvSpPr>
            <p:cNvPr id="1054" name="Freeform 219"/>
            <p:cNvSpPr>
              <a:spLocks/>
            </p:cNvSpPr>
            <p:nvPr userDrawn="1"/>
          </p:nvSpPr>
          <p:spPr bwMode="auto">
            <a:xfrm>
              <a:off x="121" y="2784"/>
              <a:ext cx="205" cy="82"/>
            </a:xfrm>
            <a:custGeom>
              <a:avLst/>
              <a:gdLst>
                <a:gd name="T0" fmla="*/ 750 w 41"/>
                <a:gd name="T1" fmla="*/ 318 h 16"/>
                <a:gd name="T2" fmla="*/ 925 w 41"/>
                <a:gd name="T3" fmla="*/ 261 h 16"/>
                <a:gd name="T4" fmla="*/ 950 w 41"/>
                <a:gd name="T5" fmla="*/ 236 h 16"/>
                <a:gd name="T6" fmla="*/ 775 w 41"/>
                <a:gd name="T7" fmla="*/ 26 h 16"/>
                <a:gd name="T8" fmla="*/ 200 w 41"/>
                <a:gd name="T9" fmla="*/ 287 h 16"/>
                <a:gd name="T10" fmla="*/ 750 w 41"/>
                <a:gd name="T11" fmla="*/ 318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5" name="Freeform 220"/>
            <p:cNvSpPr>
              <a:spLocks noEditPoints="1"/>
            </p:cNvSpPr>
            <p:nvPr userDrawn="1"/>
          </p:nvSpPr>
          <p:spPr bwMode="auto">
            <a:xfrm>
              <a:off x="96" y="2790"/>
              <a:ext cx="1062" cy="975"/>
            </a:xfrm>
            <a:custGeom>
              <a:avLst/>
              <a:gdLst>
                <a:gd name="T0" fmla="*/ 4167 w 210"/>
                <a:gd name="T1" fmla="*/ 3956 h 193"/>
                <a:gd name="T2" fmla="*/ 3889 w 210"/>
                <a:gd name="T3" fmla="*/ 3188 h 193"/>
                <a:gd name="T4" fmla="*/ 3631 w 210"/>
                <a:gd name="T5" fmla="*/ 2526 h 193"/>
                <a:gd name="T6" fmla="*/ 4218 w 210"/>
                <a:gd name="T7" fmla="*/ 2374 h 193"/>
                <a:gd name="T8" fmla="*/ 3732 w 210"/>
                <a:gd name="T9" fmla="*/ 2091 h 193"/>
                <a:gd name="T10" fmla="*/ 4015 w 210"/>
                <a:gd name="T11" fmla="*/ 2117 h 193"/>
                <a:gd name="T12" fmla="*/ 4015 w 210"/>
                <a:gd name="T13" fmla="*/ 1965 h 193"/>
                <a:gd name="T14" fmla="*/ 3454 w 210"/>
                <a:gd name="T15" fmla="*/ 1990 h 193"/>
                <a:gd name="T16" fmla="*/ 3272 w 210"/>
                <a:gd name="T17" fmla="*/ 3188 h 193"/>
                <a:gd name="T18" fmla="*/ 3171 w 210"/>
                <a:gd name="T19" fmla="*/ 2142 h 193"/>
                <a:gd name="T20" fmla="*/ 3019 w 210"/>
                <a:gd name="T21" fmla="*/ 1708 h 193"/>
                <a:gd name="T22" fmla="*/ 3171 w 210"/>
                <a:gd name="T23" fmla="*/ 1303 h 193"/>
                <a:gd name="T24" fmla="*/ 3095 w 210"/>
                <a:gd name="T25" fmla="*/ 945 h 193"/>
                <a:gd name="T26" fmla="*/ 3044 w 210"/>
                <a:gd name="T27" fmla="*/ 611 h 193"/>
                <a:gd name="T28" fmla="*/ 3378 w 210"/>
                <a:gd name="T29" fmla="*/ 995 h 193"/>
                <a:gd name="T30" fmla="*/ 3813 w 210"/>
                <a:gd name="T31" fmla="*/ 460 h 193"/>
                <a:gd name="T32" fmla="*/ 3757 w 210"/>
                <a:gd name="T33" fmla="*/ 919 h 193"/>
                <a:gd name="T34" fmla="*/ 3656 w 210"/>
                <a:gd name="T35" fmla="*/ 1223 h 193"/>
                <a:gd name="T36" fmla="*/ 3682 w 210"/>
                <a:gd name="T37" fmla="*/ 1708 h 193"/>
                <a:gd name="T38" fmla="*/ 5087 w 210"/>
                <a:gd name="T39" fmla="*/ 743 h 193"/>
                <a:gd name="T40" fmla="*/ 2301 w 210"/>
                <a:gd name="T41" fmla="*/ 25 h 193"/>
                <a:gd name="T42" fmla="*/ 1431 w 210"/>
                <a:gd name="T43" fmla="*/ 202 h 193"/>
                <a:gd name="T44" fmla="*/ 2175 w 210"/>
                <a:gd name="T45" fmla="*/ 308 h 193"/>
                <a:gd name="T46" fmla="*/ 1532 w 210"/>
                <a:gd name="T47" fmla="*/ 561 h 193"/>
                <a:gd name="T48" fmla="*/ 1482 w 210"/>
                <a:gd name="T49" fmla="*/ 743 h 193"/>
                <a:gd name="T50" fmla="*/ 971 w 210"/>
                <a:gd name="T51" fmla="*/ 434 h 193"/>
                <a:gd name="T52" fmla="*/ 334 w 210"/>
                <a:gd name="T53" fmla="*/ 2935 h 193"/>
                <a:gd name="T54" fmla="*/ 1558 w 210"/>
                <a:gd name="T55" fmla="*/ 3728 h 193"/>
                <a:gd name="T56" fmla="*/ 1153 w 210"/>
                <a:gd name="T57" fmla="*/ 3395 h 193"/>
                <a:gd name="T58" fmla="*/ 895 w 210"/>
                <a:gd name="T59" fmla="*/ 3703 h 193"/>
                <a:gd name="T60" fmla="*/ 819 w 210"/>
                <a:gd name="T61" fmla="*/ 3269 h 193"/>
                <a:gd name="T62" fmla="*/ 1178 w 210"/>
                <a:gd name="T63" fmla="*/ 2192 h 193"/>
                <a:gd name="T64" fmla="*/ 1714 w 210"/>
                <a:gd name="T65" fmla="*/ 2117 h 193"/>
                <a:gd name="T66" fmla="*/ 1816 w 210"/>
                <a:gd name="T67" fmla="*/ 2425 h 193"/>
                <a:gd name="T68" fmla="*/ 1558 w 210"/>
                <a:gd name="T69" fmla="*/ 3087 h 193"/>
                <a:gd name="T70" fmla="*/ 2326 w 210"/>
                <a:gd name="T71" fmla="*/ 4592 h 193"/>
                <a:gd name="T72" fmla="*/ 4759 w 210"/>
                <a:gd name="T73" fmla="*/ 4238 h 193"/>
                <a:gd name="T74" fmla="*/ 4653 w 210"/>
                <a:gd name="T75" fmla="*/ 1682 h 193"/>
                <a:gd name="T76" fmla="*/ 4218 w 210"/>
                <a:gd name="T77" fmla="*/ 1531 h 193"/>
                <a:gd name="T78" fmla="*/ 2888 w 210"/>
                <a:gd name="T79" fmla="*/ 1556 h 193"/>
                <a:gd name="T80" fmla="*/ 2761 w 210"/>
                <a:gd name="T81" fmla="*/ 2223 h 193"/>
                <a:gd name="T82" fmla="*/ 2918 w 210"/>
                <a:gd name="T83" fmla="*/ 1278 h 193"/>
                <a:gd name="T84" fmla="*/ 2276 w 210"/>
                <a:gd name="T85" fmla="*/ 662 h 193"/>
                <a:gd name="T86" fmla="*/ 2685 w 210"/>
                <a:gd name="T87" fmla="*/ 894 h 193"/>
                <a:gd name="T88" fmla="*/ 1558 w 210"/>
                <a:gd name="T89" fmla="*/ 1839 h 193"/>
                <a:gd name="T90" fmla="*/ 612 w 210"/>
                <a:gd name="T91" fmla="*/ 945 h 193"/>
                <a:gd name="T92" fmla="*/ 1740 w 210"/>
                <a:gd name="T93" fmla="*/ 1020 h 193"/>
                <a:gd name="T94" fmla="*/ 2023 w 210"/>
                <a:gd name="T95" fmla="*/ 1020 h 193"/>
                <a:gd name="T96" fmla="*/ 2761 w 210"/>
                <a:gd name="T97" fmla="*/ 1147 h 193"/>
                <a:gd name="T98" fmla="*/ 2534 w 210"/>
                <a:gd name="T99" fmla="*/ 2374 h 193"/>
                <a:gd name="T100" fmla="*/ 2377 w 210"/>
                <a:gd name="T101" fmla="*/ 1303 h 193"/>
                <a:gd name="T102" fmla="*/ 1558 w 210"/>
                <a:gd name="T103" fmla="*/ 1839 h 193"/>
                <a:gd name="T104" fmla="*/ 2048 w 210"/>
                <a:gd name="T105" fmla="*/ 2091 h 193"/>
                <a:gd name="T106" fmla="*/ 2250 w 210"/>
                <a:gd name="T107" fmla="*/ 1480 h 193"/>
                <a:gd name="T108" fmla="*/ 2609 w 210"/>
                <a:gd name="T109" fmla="*/ 3703 h 193"/>
                <a:gd name="T110" fmla="*/ 2099 w 210"/>
                <a:gd name="T111" fmla="*/ 2450 h 193"/>
                <a:gd name="T112" fmla="*/ 2994 w 210"/>
                <a:gd name="T113" fmla="*/ 2703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6" name="Freeform 221"/>
            <p:cNvSpPr>
              <a:spLocks/>
            </p:cNvSpPr>
            <p:nvPr userDrawn="1"/>
          </p:nvSpPr>
          <p:spPr bwMode="auto">
            <a:xfrm>
              <a:off x="349" y="3256"/>
              <a:ext cx="85" cy="101"/>
            </a:xfrm>
            <a:custGeom>
              <a:avLst/>
              <a:gdLst>
                <a:gd name="T0" fmla="*/ 350 w 17"/>
                <a:gd name="T1" fmla="*/ 126 h 20"/>
                <a:gd name="T2" fmla="*/ 225 w 17"/>
                <a:gd name="T3" fmla="*/ 510 h 20"/>
                <a:gd name="T4" fmla="*/ 350 w 17"/>
                <a:gd name="T5" fmla="*/ 1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7" name="Freeform 222"/>
            <p:cNvSpPr>
              <a:spLocks/>
            </p:cNvSpPr>
            <p:nvPr userDrawn="1"/>
          </p:nvSpPr>
          <p:spPr bwMode="auto">
            <a:xfrm>
              <a:off x="267" y="3293"/>
              <a:ext cx="76" cy="136"/>
            </a:xfrm>
            <a:custGeom>
              <a:avLst/>
              <a:gdLst>
                <a:gd name="T0" fmla="*/ 177 w 15"/>
                <a:gd name="T1" fmla="*/ 252 h 27"/>
                <a:gd name="T2" fmla="*/ 101 w 15"/>
                <a:gd name="T3" fmla="*/ 635 h 27"/>
                <a:gd name="T4" fmla="*/ 385 w 15"/>
                <a:gd name="T5" fmla="*/ 408 h 27"/>
                <a:gd name="T6" fmla="*/ 334 w 15"/>
                <a:gd name="T7" fmla="*/ 201 h 27"/>
                <a:gd name="T8" fmla="*/ 177 w 15"/>
                <a:gd name="T9" fmla="*/ 252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8" name="Freeform 223"/>
            <p:cNvSpPr>
              <a:spLocks/>
            </p:cNvSpPr>
            <p:nvPr userDrawn="1"/>
          </p:nvSpPr>
          <p:spPr bwMode="auto">
            <a:xfrm>
              <a:off x="222" y="3021"/>
              <a:ext cx="243" cy="117"/>
            </a:xfrm>
            <a:custGeom>
              <a:avLst/>
              <a:gdLst>
                <a:gd name="T0" fmla="*/ 1028 w 48"/>
                <a:gd name="T1" fmla="*/ 51 h 23"/>
                <a:gd name="T2" fmla="*/ 233 w 48"/>
                <a:gd name="T3" fmla="*/ 25 h 23"/>
                <a:gd name="T4" fmla="*/ 25 w 48"/>
                <a:gd name="T5" fmla="*/ 234 h 23"/>
                <a:gd name="T6" fmla="*/ 562 w 48"/>
                <a:gd name="T7" fmla="*/ 544 h 23"/>
                <a:gd name="T8" fmla="*/ 871 w 48"/>
                <a:gd name="T9" fmla="*/ 519 h 23"/>
                <a:gd name="T10" fmla="*/ 1028 w 48"/>
                <a:gd name="T11" fmla="*/ 493 h 23"/>
                <a:gd name="T12" fmla="*/ 1028 w 48"/>
                <a:gd name="T13" fmla="*/ 5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9" name="Freeform 224"/>
            <p:cNvSpPr>
              <a:spLocks/>
            </p:cNvSpPr>
            <p:nvPr userDrawn="1"/>
          </p:nvSpPr>
          <p:spPr bwMode="auto">
            <a:xfrm>
              <a:off x="501" y="3344"/>
              <a:ext cx="177" cy="187"/>
            </a:xfrm>
            <a:custGeom>
              <a:avLst/>
              <a:gdLst>
                <a:gd name="T0" fmla="*/ 612 w 35"/>
                <a:gd name="T1" fmla="*/ 51 h 37"/>
                <a:gd name="T2" fmla="*/ 283 w 35"/>
                <a:gd name="T3" fmla="*/ 51 h 37"/>
                <a:gd name="T4" fmla="*/ 101 w 35"/>
                <a:gd name="T5" fmla="*/ 510 h 37"/>
                <a:gd name="T6" fmla="*/ 718 w 35"/>
                <a:gd name="T7" fmla="*/ 561 h 37"/>
                <a:gd name="T8" fmla="*/ 612 w 35"/>
                <a:gd name="T9" fmla="*/ 51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0" name="Freeform 225"/>
            <p:cNvSpPr>
              <a:spLocks/>
            </p:cNvSpPr>
            <p:nvPr userDrawn="1"/>
          </p:nvSpPr>
          <p:spPr bwMode="auto">
            <a:xfrm>
              <a:off x="905" y="3157"/>
              <a:ext cx="177" cy="38"/>
            </a:xfrm>
            <a:custGeom>
              <a:avLst/>
              <a:gdLst>
                <a:gd name="T0" fmla="*/ 126 w 35"/>
                <a:gd name="T1" fmla="*/ 0 h 7"/>
                <a:gd name="T2" fmla="*/ 359 w 35"/>
                <a:gd name="T3" fmla="*/ 147 h 7"/>
                <a:gd name="T4" fmla="*/ 126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1" name="Freeform 226"/>
            <p:cNvSpPr>
              <a:spLocks/>
            </p:cNvSpPr>
            <p:nvPr userDrawn="1"/>
          </p:nvSpPr>
          <p:spPr bwMode="auto">
            <a:xfrm>
              <a:off x="965" y="3154"/>
              <a:ext cx="136" cy="79"/>
            </a:xfrm>
            <a:custGeom>
              <a:avLst/>
              <a:gdLst>
                <a:gd name="T0" fmla="*/ 176 w 27"/>
                <a:gd name="T1" fmla="*/ 316 h 16"/>
                <a:gd name="T2" fmla="*/ 635 w 27"/>
                <a:gd name="T3" fmla="*/ 148 h 16"/>
                <a:gd name="T4" fmla="*/ 433 w 27"/>
                <a:gd name="T5" fmla="*/ 25 h 16"/>
                <a:gd name="T6" fmla="*/ 176 w 27"/>
                <a:gd name="T7" fmla="*/ 267 h 16"/>
                <a:gd name="T8" fmla="*/ 176 w 27"/>
                <a:gd name="T9" fmla="*/ 3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2" name="Freeform 227"/>
            <p:cNvSpPr>
              <a:spLocks/>
            </p:cNvSpPr>
            <p:nvPr userDrawn="1"/>
          </p:nvSpPr>
          <p:spPr bwMode="auto">
            <a:xfrm>
              <a:off x="959" y="3205"/>
              <a:ext cx="177" cy="85"/>
            </a:xfrm>
            <a:custGeom>
              <a:avLst/>
              <a:gdLst>
                <a:gd name="T0" fmla="*/ 637 w 35"/>
                <a:gd name="T1" fmla="*/ 150 h 17"/>
                <a:gd name="T2" fmla="*/ 202 w 35"/>
                <a:gd name="T3" fmla="*/ 250 h 17"/>
                <a:gd name="T4" fmla="*/ 152 w 35"/>
                <a:gd name="T5" fmla="*/ 325 h 17"/>
                <a:gd name="T6" fmla="*/ 693 w 35"/>
                <a:gd name="T7" fmla="*/ 300 h 17"/>
                <a:gd name="T8" fmla="*/ 637 w 35"/>
                <a:gd name="T9" fmla="*/ 15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3" name="Freeform 228"/>
            <p:cNvSpPr>
              <a:spLocks/>
            </p:cNvSpPr>
            <p:nvPr userDrawn="1"/>
          </p:nvSpPr>
          <p:spPr bwMode="auto">
            <a:xfrm>
              <a:off x="845" y="3284"/>
              <a:ext cx="247" cy="60"/>
            </a:xfrm>
            <a:custGeom>
              <a:avLst/>
              <a:gdLst>
                <a:gd name="T0" fmla="*/ 1018 w 49"/>
                <a:gd name="T1" fmla="*/ 75 h 12"/>
                <a:gd name="T2" fmla="*/ 736 w 49"/>
                <a:gd name="T3" fmla="*/ 25 h 12"/>
                <a:gd name="T4" fmla="*/ 176 w 49"/>
                <a:gd name="T5" fmla="*/ 0 h 12"/>
                <a:gd name="T6" fmla="*/ 50 w 49"/>
                <a:gd name="T7" fmla="*/ 125 h 12"/>
                <a:gd name="T8" fmla="*/ 509 w 49"/>
                <a:gd name="T9" fmla="*/ 200 h 12"/>
                <a:gd name="T10" fmla="*/ 1043 w 49"/>
                <a:gd name="T11" fmla="*/ 200 h 12"/>
                <a:gd name="T12" fmla="*/ 1018 w 49"/>
                <a:gd name="T13" fmla="*/ 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4" name="Freeform 229"/>
            <p:cNvSpPr>
              <a:spLocks/>
            </p:cNvSpPr>
            <p:nvPr userDrawn="1"/>
          </p:nvSpPr>
          <p:spPr bwMode="auto">
            <a:xfrm>
              <a:off x="870" y="3341"/>
              <a:ext cx="202" cy="54"/>
            </a:xfrm>
            <a:custGeom>
              <a:avLst/>
              <a:gdLst>
                <a:gd name="T0" fmla="*/ 944 w 40"/>
                <a:gd name="T1" fmla="*/ 49 h 11"/>
                <a:gd name="T2" fmla="*/ 662 w 40"/>
                <a:gd name="T3" fmla="*/ 98 h 11"/>
                <a:gd name="T4" fmla="*/ 333 w 40"/>
                <a:gd name="T5" fmla="*/ 74 h 11"/>
                <a:gd name="T6" fmla="*/ 25 w 40"/>
                <a:gd name="T7" fmla="*/ 49 h 11"/>
                <a:gd name="T8" fmla="*/ 894 w 40"/>
                <a:gd name="T9" fmla="*/ 191 h 11"/>
                <a:gd name="T10" fmla="*/ 944 w 40"/>
                <a:gd name="T11" fmla="*/ 4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5" name="Freeform 230"/>
            <p:cNvSpPr>
              <a:spLocks/>
            </p:cNvSpPr>
            <p:nvPr userDrawn="1"/>
          </p:nvSpPr>
          <p:spPr bwMode="auto">
            <a:xfrm>
              <a:off x="858" y="3385"/>
              <a:ext cx="209" cy="174"/>
            </a:xfrm>
            <a:custGeom>
              <a:avLst/>
              <a:gdLst>
                <a:gd name="T0" fmla="*/ 729 w 41"/>
                <a:gd name="T1" fmla="*/ 235 h 34"/>
                <a:gd name="T2" fmla="*/ 336 w 41"/>
                <a:gd name="T3" fmla="*/ 159 h 34"/>
                <a:gd name="T4" fmla="*/ 102 w 41"/>
                <a:gd name="T5" fmla="*/ 394 h 34"/>
                <a:gd name="T6" fmla="*/ 25 w 41"/>
                <a:gd name="T7" fmla="*/ 496 h 34"/>
                <a:gd name="T8" fmla="*/ 234 w 41"/>
                <a:gd name="T9" fmla="*/ 496 h 34"/>
                <a:gd name="T10" fmla="*/ 443 w 41"/>
                <a:gd name="T11" fmla="*/ 706 h 34"/>
                <a:gd name="T12" fmla="*/ 545 w 41"/>
                <a:gd name="T13" fmla="*/ 788 h 34"/>
                <a:gd name="T14" fmla="*/ 754 w 41"/>
                <a:gd name="T15" fmla="*/ 496 h 34"/>
                <a:gd name="T16" fmla="*/ 1014 w 41"/>
                <a:gd name="T17" fmla="*/ 496 h 34"/>
                <a:gd name="T18" fmla="*/ 729 w 41"/>
                <a:gd name="T19" fmla="*/ 235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6" name="Freeform 231"/>
            <p:cNvSpPr>
              <a:spLocks/>
            </p:cNvSpPr>
            <p:nvPr userDrawn="1"/>
          </p:nvSpPr>
          <p:spPr bwMode="auto">
            <a:xfrm>
              <a:off x="997" y="3306"/>
              <a:ext cx="126" cy="316"/>
            </a:xfrm>
            <a:custGeom>
              <a:avLst/>
              <a:gdLst>
                <a:gd name="T0" fmla="*/ 559 w 25"/>
                <a:gd name="T1" fmla="*/ 50 h 63"/>
                <a:gd name="T2" fmla="*/ 459 w 25"/>
                <a:gd name="T3" fmla="*/ 426 h 63"/>
                <a:gd name="T4" fmla="*/ 176 w 25"/>
                <a:gd name="T5" fmla="*/ 502 h 63"/>
                <a:gd name="T6" fmla="*/ 176 w 25"/>
                <a:gd name="T7" fmla="*/ 577 h 63"/>
                <a:gd name="T8" fmla="*/ 433 w 25"/>
                <a:gd name="T9" fmla="*/ 858 h 63"/>
                <a:gd name="T10" fmla="*/ 302 w 25"/>
                <a:gd name="T11" fmla="*/ 1134 h 63"/>
                <a:gd name="T12" fmla="*/ 0 w 25"/>
                <a:gd name="T13" fmla="*/ 1384 h 63"/>
                <a:gd name="T14" fmla="*/ 126 w 25"/>
                <a:gd name="T15" fmla="*/ 1460 h 63"/>
                <a:gd name="T16" fmla="*/ 408 w 25"/>
                <a:gd name="T17" fmla="*/ 1560 h 63"/>
                <a:gd name="T18" fmla="*/ 585 w 25"/>
                <a:gd name="T19" fmla="*/ 1435 h 63"/>
                <a:gd name="T20" fmla="*/ 635 w 25"/>
                <a:gd name="T21" fmla="*/ 351 h 63"/>
                <a:gd name="T22" fmla="*/ 635 w 25"/>
                <a:gd name="T23" fmla="*/ 50 h 63"/>
                <a:gd name="T24" fmla="*/ 559 w 25"/>
                <a:gd name="T25" fmla="*/ 5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3" name="Group 232"/>
          <p:cNvGrpSpPr>
            <a:grpSpLocks/>
          </p:cNvGrpSpPr>
          <p:nvPr/>
        </p:nvGrpSpPr>
        <p:grpSpPr bwMode="auto">
          <a:xfrm>
            <a:off x="6934200" y="-7938"/>
            <a:ext cx="2317750" cy="2063751"/>
            <a:chOff x="4080" y="-5"/>
            <a:chExt cx="1748" cy="1556"/>
          </a:xfrm>
        </p:grpSpPr>
        <p:sp>
          <p:nvSpPr>
            <p:cNvPr id="1039" name="Freeform 233"/>
            <p:cNvSpPr>
              <a:spLocks/>
            </p:cNvSpPr>
            <p:nvPr userDrawn="1"/>
          </p:nvSpPr>
          <p:spPr bwMode="auto">
            <a:xfrm>
              <a:off x="4161" y="-5"/>
              <a:ext cx="1585" cy="1443"/>
            </a:xfrm>
            <a:custGeom>
              <a:avLst/>
              <a:gdLst>
                <a:gd name="T0" fmla="*/ 194 w 546"/>
                <a:gd name="T1" fmla="*/ 35 h 497"/>
                <a:gd name="T2" fmla="*/ 93 w 546"/>
                <a:gd name="T3" fmla="*/ 598 h 497"/>
                <a:gd name="T4" fmla="*/ 212 w 546"/>
                <a:gd name="T5" fmla="*/ 3313 h 497"/>
                <a:gd name="T6" fmla="*/ 456 w 546"/>
                <a:gd name="T7" fmla="*/ 3853 h 497"/>
                <a:gd name="T8" fmla="*/ 1332 w 546"/>
                <a:gd name="T9" fmla="*/ 4062 h 497"/>
                <a:gd name="T10" fmla="*/ 1719 w 546"/>
                <a:gd name="T11" fmla="*/ 4172 h 497"/>
                <a:gd name="T12" fmla="*/ 4383 w 546"/>
                <a:gd name="T13" fmla="*/ 4004 h 497"/>
                <a:gd name="T14" fmla="*/ 4491 w 546"/>
                <a:gd name="T15" fmla="*/ 1408 h 497"/>
                <a:gd name="T16" fmla="*/ 3109 w 546"/>
                <a:gd name="T17" fmla="*/ 134 h 497"/>
                <a:gd name="T18" fmla="*/ 2099 w 546"/>
                <a:gd name="T19" fmla="*/ 244 h 497"/>
                <a:gd name="T20" fmla="*/ 1669 w 546"/>
                <a:gd name="T21" fmla="*/ 93 h 497"/>
                <a:gd name="T22" fmla="*/ 1271 w 546"/>
                <a:gd name="T23" fmla="*/ 17 h 497"/>
                <a:gd name="T24" fmla="*/ 194 w 546"/>
                <a:gd name="T25" fmla="*/ 35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nvGrpSpPr>
            <p:cNvPr id="1040" name="Group 234"/>
            <p:cNvGrpSpPr>
              <a:grpSpLocks/>
            </p:cNvGrpSpPr>
            <p:nvPr userDrawn="1"/>
          </p:nvGrpSpPr>
          <p:grpSpPr bwMode="auto">
            <a:xfrm>
              <a:off x="4080" y="0"/>
              <a:ext cx="1748" cy="1551"/>
              <a:chOff x="2918" y="18"/>
              <a:chExt cx="2958" cy="2699"/>
            </a:xfrm>
          </p:grpSpPr>
          <p:sp>
            <p:nvSpPr>
              <p:cNvPr id="1041" name="Freeform 235"/>
              <p:cNvSpPr>
                <a:spLocks/>
              </p:cNvSpPr>
              <p:nvPr/>
            </p:nvSpPr>
            <p:spPr bwMode="auto">
              <a:xfrm>
                <a:off x="3060" y="18"/>
                <a:ext cx="490" cy="187"/>
              </a:xfrm>
              <a:custGeom>
                <a:avLst/>
                <a:gdLst>
                  <a:gd name="T0" fmla="*/ 1814 w 97"/>
                  <a:gd name="T1" fmla="*/ 637 h 37"/>
                  <a:gd name="T2" fmla="*/ 2324 w 97"/>
                  <a:gd name="T3" fmla="*/ 510 h 37"/>
                  <a:gd name="T4" fmla="*/ 2349 w 97"/>
                  <a:gd name="T5" fmla="*/ 435 h 37"/>
                  <a:gd name="T6" fmla="*/ 2248 w 97"/>
                  <a:gd name="T7" fmla="*/ 0 h 37"/>
                  <a:gd name="T8" fmla="*/ 636 w 97"/>
                  <a:gd name="T9" fmla="*/ 0 h 37"/>
                  <a:gd name="T10" fmla="*/ 258 w 97"/>
                  <a:gd name="T11" fmla="*/ 561 h 37"/>
                  <a:gd name="T12" fmla="*/ 1814 w 97"/>
                  <a:gd name="T13" fmla="*/ 637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2" name="Freeform 236"/>
              <p:cNvSpPr>
                <a:spLocks noEditPoints="1"/>
              </p:cNvSpPr>
              <p:nvPr/>
            </p:nvSpPr>
            <p:spPr bwMode="auto">
              <a:xfrm>
                <a:off x="2918" y="18"/>
                <a:ext cx="2958" cy="2699"/>
              </a:xfrm>
              <a:custGeom>
                <a:avLst/>
                <a:gdLst>
                  <a:gd name="T0" fmla="*/ 12884 w 585"/>
                  <a:gd name="T1" fmla="*/ 25 h 534"/>
                  <a:gd name="T2" fmla="*/ 4015 w 585"/>
                  <a:gd name="T3" fmla="*/ 0 h 534"/>
                  <a:gd name="T4" fmla="*/ 5754 w 585"/>
                  <a:gd name="T5" fmla="*/ 536 h 534"/>
                  <a:gd name="T6" fmla="*/ 4450 w 585"/>
                  <a:gd name="T7" fmla="*/ 996 h 534"/>
                  <a:gd name="T8" fmla="*/ 5294 w 585"/>
                  <a:gd name="T9" fmla="*/ 1814 h 534"/>
                  <a:gd name="T10" fmla="*/ 1891 w 585"/>
                  <a:gd name="T11" fmla="*/ 1531 h 534"/>
                  <a:gd name="T12" fmla="*/ 662 w 585"/>
                  <a:gd name="T13" fmla="*/ 1607 h 534"/>
                  <a:gd name="T14" fmla="*/ 5087 w 585"/>
                  <a:gd name="T15" fmla="*/ 12439 h 534"/>
                  <a:gd name="T16" fmla="*/ 3681 w 585"/>
                  <a:gd name="T17" fmla="*/ 8714 h 534"/>
                  <a:gd name="T18" fmla="*/ 2685 w 585"/>
                  <a:gd name="T19" fmla="*/ 9603 h 534"/>
                  <a:gd name="T20" fmla="*/ 2402 w 585"/>
                  <a:gd name="T21" fmla="*/ 11114 h 534"/>
                  <a:gd name="T22" fmla="*/ 3170 w 585"/>
                  <a:gd name="T23" fmla="*/ 6768 h 534"/>
                  <a:gd name="T24" fmla="*/ 3914 w 585"/>
                  <a:gd name="T25" fmla="*/ 5823 h 534"/>
                  <a:gd name="T26" fmla="*/ 5345 w 585"/>
                  <a:gd name="T27" fmla="*/ 6055 h 534"/>
                  <a:gd name="T28" fmla="*/ 4809 w 585"/>
                  <a:gd name="T29" fmla="*/ 7819 h 534"/>
                  <a:gd name="T30" fmla="*/ 4910 w 585"/>
                  <a:gd name="T31" fmla="*/ 10088 h 534"/>
                  <a:gd name="T32" fmla="*/ 13167 w 585"/>
                  <a:gd name="T33" fmla="*/ 12338 h 534"/>
                  <a:gd name="T34" fmla="*/ 11610 w 585"/>
                  <a:gd name="T35" fmla="*/ 10907 h 534"/>
                  <a:gd name="T36" fmla="*/ 10866 w 585"/>
                  <a:gd name="T37" fmla="*/ 8815 h 534"/>
                  <a:gd name="T38" fmla="*/ 10123 w 585"/>
                  <a:gd name="T39" fmla="*/ 6899 h 534"/>
                  <a:gd name="T40" fmla="*/ 11761 w 585"/>
                  <a:gd name="T41" fmla="*/ 6540 h 534"/>
                  <a:gd name="T42" fmla="*/ 10406 w 585"/>
                  <a:gd name="T43" fmla="*/ 5696 h 534"/>
                  <a:gd name="T44" fmla="*/ 11225 w 585"/>
                  <a:gd name="T45" fmla="*/ 5772 h 534"/>
                  <a:gd name="T46" fmla="*/ 11200 w 585"/>
                  <a:gd name="T47" fmla="*/ 5337 h 534"/>
                  <a:gd name="T48" fmla="*/ 9612 w 585"/>
                  <a:gd name="T49" fmla="*/ 5388 h 534"/>
                  <a:gd name="T50" fmla="*/ 9127 w 585"/>
                  <a:gd name="T51" fmla="*/ 8764 h 534"/>
                  <a:gd name="T52" fmla="*/ 8874 w 585"/>
                  <a:gd name="T53" fmla="*/ 5873 h 534"/>
                  <a:gd name="T54" fmla="*/ 8464 w 585"/>
                  <a:gd name="T55" fmla="*/ 4650 h 534"/>
                  <a:gd name="T56" fmla="*/ 8874 w 585"/>
                  <a:gd name="T57" fmla="*/ 3472 h 534"/>
                  <a:gd name="T58" fmla="*/ 8667 w 585"/>
                  <a:gd name="T59" fmla="*/ 2527 h 534"/>
                  <a:gd name="T60" fmla="*/ 8464 w 585"/>
                  <a:gd name="T61" fmla="*/ 1582 h 534"/>
                  <a:gd name="T62" fmla="*/ 9435 w 585"/>
                  <a:gd name="T63" fmla="*/ 2633 h 534"/>
                  <a:gd name="T64" fmla="*/ 10608 w 585"/>
                  <a:gd name="T65" fmla="*/ 1203 h 534"/>
                  <a:gd name="T66" fmla="*/ 10457 w 585"/>
                  <a:gd name="T67" fmla="*/ 2426 h 534"/>
                  <a:gd name="T68" fmla="*/ 10254 w 585"/>
                  <a:gd name="T69" fmla="*/ 3321 h 534"/>
                  <a:gd name="T70" fmla="*/ 10254 w 585"/>
                  <a:gd name="T71" fmla="*/ 4625 h 534"/>
                  <a:gd name="T72" fmla="*/ 14264 w 585"/>
                  <a:gd name="T73" fmla="*/ 4625 h 534"/>
                  <a:gd name="T74" fmla="*/ 14163 w 585"/>
                  <a:gd name="T75" fmla="*/ 1941 h 534"/>
                  <a:gd name="T76" fmla="*/ 6366 w 585"/>
                  <a:gd name="T77" fmla="*/ 1764 h 534"/>
                  <a:gd name="T78" fmla="*/ 7494 w 585"/>
                  <a:gd name="T79" fmla="*/ 2376 h 534"/>
                  <a:gd name="T80" fmla="*/ 4374 w 585"/>
                  <a:gd name="T81" fmla="*/ 4984 h 534"/>
                  <a:gd name="T82" fmla="*/ 1765 w 585"/>
                  <a:gd name="T83" fmla="*/ 2502 h 534"/>
                  <a:gd name="T84" fmla="*/ 4884 w 585"/>
                  <a:gd name="T85" fmla="*/ 2709 h 534"/>
                  <a:gd name="T86" fmla="*/ 5623 w 585"/>
                  <a:gd name="T87" fmla="*/ 2684 h 534"/>
                  <a:gd name="T88" fmla="*/ 7721 w 585"/>
                  <a:gd name="T89" fmla="*/ 3093 h 534"/>
                  <a:gd name="T90" fmla="*/ 7059 w 585"/>
                  <a:gd name="T91" fmla="*/ 6540 h 534"/>
                  <a:gd name="T92" fmla="*/ 6649 w 585"/>
                  <a:gd name="T93" fmla="*/ 3498 h 534"/>
                  <a:gd name="T94" fmla="*/ 4374 w 585"/>
                  <a:gd name="T95" fmla="*/ 4984 h 534"/>
                  <a:gd name="T96" fmla="*/ 5704 w 585"/>
                  <a:gd name="T97" fmla="*/ 5747 h 534"/>
                  <a:gd name="T98" fmla="*/ 6315 w 585"/>
                  <a:gd name="T99" fmla="*/ 4038 h 534"/>
                  <a:gd name="T100" fmla="*/ 8333 w 585"/>
                  <a:gd name="T101" fmla="*/ 7460 h 534"/>
                  <a:gd name="T102" fmla="*/ 5496 w 585"/>
                  <a:gd name="T103" fmla="*/ 8198 h 534"/>
                  <a:gd name="T104" fmla="*/ 7898 w 585"/>
                  <a:gd name="T105" fmla="*/ 7076 h 534"/>
                  <a:gd name="T106" fmla="*/ 8131 w 585"/>
                  <a:gd name="T107" fmla="*/ 3396 h 534"/>
                  <a:gd name="T108" fmla="*/ 8004 w 585"/>
                  <a:gd name="T109" fmla="*/ 5443 h 534"/>
                  <a:gd name="T110" fmla="*/ 7645 w 585"/>
                  <a:gd name="T111" fmla="*/ 3680 h 534"/>
                  <a:gd name="T112" fmla="*/ 12965 w 585"/>
                  <a:gd name="T113" fmla="*/ 4574 h 534"/>
                  <a:gd name="T114" fmla="*/ 11786 w 585"/>
                  <a:gd name="T115" fmla="*/ 4139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3" name="Freeform 237"/>
              <p:cNvSpPr>
                <a:spLocks/>
              </p:cNvSpPr>
              <p:nvPr/>
            </p:nvSpPr>
            <p:spPr bwMode="auto">
              <a:xfrm>
                <a:off x="3621" y="1286"/>
                <a:ext cx="237" cy="283"/>
              </a:xfrm>
              <a:custGeom>
                <a:avLst/>
                <a:gdLst>
                  <a:gd name="T0" fmla="*/ 1019 w 47"/>
                  <a:gd name="T1" fmla="*/ 384 h 56"/>
                  <a:gd name="T2" fmla="*/ 686 w 47"/>
                  <a:gd name="T3" fmla="*/ 1430 h 56"/>
                  <a:gd name="T4" fmla="*/ 1019 w 47"/>
                  <a:gd name="T5" fmla="*/ 384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4" name="Freeform 238"/>
              <p:cNvSpPr>
                <a:spLocks/>
              </p:cNvSpPr>
              <p:nvPr/>
            </p:nvSpPr>
            <p:spPr bwMode="auto">
              <a:xfrm>
                <a:off x="3402" y="1403"/>
                <a:ext cx="209" cy="379"/>
              </a:xfrm>
              <a:custGeom>
                <a:avLst/>
                <a:gdLst>
                  <a:gd name="T0" fmla="*/ 494 w 41"/>
                  <a:gd name="T1" fmla="*/ 687 h 75"/>
                  <a:gd name="T2" fmla="*/ 311 w 41"/>
                  <a:gd name="T3" fmla="*/ 1764 h 75"/>
                  <a:gd name="T4" fmla="*/ 1040 w 41"/>
                  <a:gd name="T5" fmla="*/ 1147 h 75"/>
                  <a:gd name="T6" fmla="*/ 963 w 41"/>
                  <a:gd name="T7" fmla="*/ 611 h 75"/>
                  <a:gd name="T8" fmla="*/ 494 w 41"/>
                  <a:gd name="T9" fmla="*/ 68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5" name="Freeform 239"/>
              <p:cNvSpPr>
                <a:spLocks/>
              </p:cNvSpPr>
              <p:nvPr/>
            </p:nvSpPr>
            <p:spPr bwMode="auto">
              <a:xfrm>
                <a:off x="3273" y="645"/>
                <a:ext cx="683" cy="319"/>
              </a:xfrm>
              <a:custGeom>
                <a:avLst/>
                <a:gdLst>
                  <a:gd name="T0" fmla="*/ 2869 w 135"/>
                  <a:gd name="T1" fmla="*/ 101 h 63"/>
                  <a:gd name="T2" fmla="*/ 612 w 135"/>
                  <a:gd name="T3" fmla="*/ 101 h 63"/>
                  <a:gd name="T4" fmla="*/ 51 w 135"/>
                  <a:gd name="T5" fmla="*/ 643 h 63"/>
                  <a:gd name="T6" fmla="*/ 1538 w 135"/>
                  <a:gd name="T7" fmla="*/ 1489 h 63"/>
                  <a:gd name="T8" fmla="*/ 2459 w 135"/>
                  <a:gd name="T9" fmla="*/ 1382 h 63"/>
                  <a:gd name="T10" fmla="*/ 2894 w 135"/>
                  <a:gd name="T11" fmla="*/ 1357 h 63"/>
                  <a:gd name="T12" fmla="*/ 2869 w 135"/>
                  <a:gd name="T13" fmla="*/ 101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6" name="Freeform 240"/>
              <p:cNvSpPr>
                <a:spLocks/>
              </p:cNvSpPr>
              <p:nvPr/>
            </p:nvSpPr>
            <p:spPr bwMode="auto">
              <a:xfrm>
                <a:off x="4046" y="1544"/>
                <a:ext cx="490" cy="517"/>
              </a:xfrm>
              <a:custGeom>
                <a:avLst/>
                <a:gdLst>
                  <a:gd name="T0" fmla="*/ 1707 w 97"/>
                  <a:gd name="T1" fmla="*/ 127 h 102"/>
                  <a:gd name="T2" fmla="*/ 793 w 97"/>
                  <a:gd name="T3" fmla="*/ 127 h 102"/>
                  <a:gd name="T4" fmla="*/ 308 w 97"/>
                  <a:gd name="T5" fmla="*/ 1465 h 102"/>
                  <a:gd name="T6" fmla="*/ 2016 w 97"/>
                  <a:gd name="T7" fmla="*/ 1592 h 102"/>
                  <a:gd name="T8" fmla="*/ 1707 w 97"/>
                  <a:gd name="T9" fmla="*/ 127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7" name="Freeform 241"/>
              <p:cNvSpPr>
                <a:spLocks/>
              </p:cNvSpPr>
              <p:nvPr/>
            </p:nvSpPr>
            <p:spPr bwMode="auto">
              <a:xfrm>
                <a:off x="5173" y="1024"/>
                <a:ext cx="500" cy="96"/>
              </a:xfrm>
              <a:custGeom>
                <a:avLst/>
                <a:gdLst>
                  <a:gd name="T0" fmla="*/ 384 w 99"/>
                  <a:gd name="T1" fmla="*/ 0 h 19"/>
                  <a:gd name="T2" fmla="*/ 1020 w 99"/>
                  <a:gd name="T3" fmla="*/ 384 h 19"/>
                  <a:gd name="T4" fmla="*/ 384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8" name="Freeform 242"/>
              <p:cNvSpPr>
                <a:spLocks/>
              </p:cNvSpPr>
              <p:nvPr/>
            </p:nvSpPr>
            <p:spPr bwMode="auto">
              <a:xfrm>
                <a:off x="5339" y="1003"/>
                <a:ext cx="385" cy="237"/>
              </a:xfrm>
              <a:custGeom>
                <a:avLst/>
                <a:gdLst>
                  <a:gd name="T0" fmla="*/ 537 w 76"/>
                  <a:gd name="T1" fmla="*/ 943 h 47"/>
                  <a:gd name="T2" fmla="*/ 1798 w 76"/>
                  <a:gd name="T3" fmla="*/ 434 h 47"/>
                  <a:gd name="T4" fmla="*/ 1231 w 76"/>
                  <a:gd name="T5" fmla="*/ 76 h 47"/>
                  <a:gd name="T6" fmla="*/ 486 w 76"/>
                  <a:gd name="T7" fmla="*/ 812 h 47"/>
                  <a:gd name="T8" fmla="*/ 537 w 76"/>
                  <a:gd name="T9" fmla="*/ 94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9" name="Freeform 243"/>
              <p:cNvSpPr>
                <a:spLocks/>
              </p:cNvSpPr>
              <p:nvPr/>
            </p:nvSpPr>
            <p:spPr bwMode="auto">
              <a:xfrm>
                <a:off x="5325" y="1201"/>
                <a:ext cx="415" cy="187"/>
              </a:xfrm>
              <a:custGeom>
                <a:avLst/>
                <a:gdLst>
                  <a:gd name="T0" fmla="*/ 1842 w 82"/>
                  <a:gd name="T1" fmla="*/ 152 h 37"/>
                  <a:gd name="T2" fmla="*/ 612 w 82"/>
                  <a:gd name="T3" fmla="*/ 435 h 37"/>
                  <a:gd name="T4" fmla="*/ 435 w 82"/>
                  <a:gd name="T5" fmla="*/ 662 h 37"/>
                  <a:gd name="T6" fmla="*/ 1948 w 82"/>
                  <a:gd name="T7" fmla="*/ 586 h 37"/>
                  <a:gd name="T8" fmla="*/ 2100 w 82"/>
                  <a:gd name="T9" fmla="*/ 510 h 37"/>
                  <a:gd name="T10" fmla="*/ 2100 w 82"/>
                  <a:gd name="T11" fmla="*/ 0 h 37"/>
                  <a:gd name="T12" fmla="*/ 1842 w 82"/>
                  <a:gd name="T13" fmla="*/ 152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0" name="Freeform 244"/>
              <p:cNvSpPr>
                <a:spLocks/>
              </p:cNvSpPr>
              <p:nvPr/>
            </p:nvSpPr>
            <p:spPr bwMode="auto">
              <a:xfrm>
                <a:off x="5001" y="1378"/>
                <a:ext cx="699" cy="167"/>
              </a:xfrm>
              <a:custGeom>
                <a:avLst/>
                <a:gdLst>
                  <a:gd name="T0" fmla="*/ 537 w 138"/>
                  <a:gd name="T1" fmla="*/ 25 h 33"/>
                  <a:gd name="T2" fmla="*/ 208 w 138"/>
                  <a:gd name="T3" fmla="*/ 359 h 33"/>
                  <a:gd name="T4" fmla="*/ 1464 w 138"/>
                  <a:gd name="T5" fmla="*/ 562 h 33"/>
                  <a:gd name="T6" fmla="*/ 3004 w 138"/>
                  <a:gd name="T7" fmla="*/ 587 h 33"/>
                  <a:gd name="T8" fmla="*/ 2923 w 138"/>
                  <a:gd name="T9" fmla="*/ 202 h 33"/>
                  <a:gd name="T10" fmla="*/ 2102 w 138"/>
                  <a:gd name="T11" fmla="*/ 76 h 33"/>
                  <a:gd name="T12" fmla="*/ 537 w 138"/>
                  <a:gd name="T13" fmla="*/ 25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1" name="Freeform 245"/>
              <p:cNvSpPr>
                <a:spLocks/>
              </p:cNvSpPr>
              <p:nvPr/>
            </p:nvSpPr>
            <p:spPr bwMode="auto">
              <a:xfrm>
                <a:off x="5078" y="1540"/>
                <a:ext cx="565" cy="146"/>
              </a:xfrm>
              <a:custGeom>
                <a:avLst/>
                <a:gdLst>
                  <a:gd name="T0" fmla="*/ 2492 w 112"/>
                  <a:gd name="T1" fmla="*/ 483 h 29"/>
                  <a:gd name="T2" fmla="*/ 2623 w 112"/>
                  <a:gd name="T3" fmla="*/ 101 h 29"/>
                  <a:gd name="T4" fmla="*/ 1882 w 112"/>
                  <a:gd name="T5" fmla="*/ 252 h 29"/>
                  <a:gd name="T6" fmla="*/ 918 w 112"/>
                  <a:gd name="T7" fmla="*/ 151 h 29"/>
                  <a:gd name="T8" fmla="*/ 50 w 112"/>
                  <a:gd name="T9" fmla="*/ 101 h 29"/>
                  <a:gd name="T10" fmla="*/ 2492 w 112"/>
                  <a:gd name="T11" fmla="*/ 483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2" name="Freeform 246"/>
              <p:cNvSpPr>
                <a:spLocks/>
              </p:cNvSpPr>
              <p:nvPr/>
            </p:nvSpPr>
            <p:spPr bwMode="auto">
              <a:xfrm>
                <a:off x="5041" y="1657"/>
                <a:ext cx="581" cy="479"/>
              </a:xfrm>
              <a:custGeom>
                <a:avLst/>
                <a:gdLst>
                  <a:gd name="T0" fmla="*/ 76 w 115"/>
                  <a:gd name="T1" fmla="*/ 1346 h 95"/>
                  <a:gd name="T2" fmla="*/ 662 w 115"/>
                  <a:gd name="T3" fmla="*/ 1371 h 95"/>
                  <a:gd name="T4" fmla="*/ 1278 w 115"/>
                  <a:gd name="T5" fmla="*/ 1956 h 95"/>
                  <a:gd name="T6" fmla="*/ 1506 w 115"/>
                  <a:gd name="T7" fmla="*/ 2138 h 95"/>
                  <a:gd name="T8" fmla="*/ 2066 w 115"/>
                  <a:gd name="T9" fmla="*/ 1321 h 95"/>
                  <a:gd name="T10" fmla="*/ 2834 w 115"/>
                  <a:gd name="T11" fmla="*/ 1321 h 95"/>
                  <a:gd name="T12" fmla="*/ 2016 w 115"/>
                  <a:gd name="T13" fmla="*/ 686 h 95"/>
                  <a:gd name="T14" fmla="*/ 945 w 115"/>
                  <a:gd name="T15" fmla="*/ 408 h 95"/>
                  <a:gd name="T16" fmla="*/ 308 w 115"/>
                  <a:gd name="T17" fmla="*/ 1044 h 95"/>
                  <a:gd name="T18" fmla="*/ 76 w 115"/>
                  <a:gd name="T19" fmla="*/ 134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3" name="Freeform 247"/>
              <p:cNvSpPr>
                <a:spLocks/>
              </p:cNvSpPr>
              <p:nvPr/>
            </p:nvSpPr>
            <p:spPr bwMode="auto">
              <a:xfrm>
                <a:off x="5420" y="1463"/>
                <a:ext cx="330" cy="854"/>
              </a:xfrm>
              <a:custGeom>
                <a:avLst/>
                <a:gdLst>
                  <a:gd name="T0" fmla="*/ 1315 w 65"/>
                  <a:gd name="T1" fmla="*/ 1021 h 169"/>
                  <a:gd name="T2" fmla="*/ 569 w 65"/>
                  <a:gd name="T3" fmla="*/ 1253 h 169"/>
                  <a:gd name="T4" fmla="*/ 569 w 65"/>
                  <a:gd name="T5" fmla="*/ 1506 h 169"/>
                  <a:gd name="T6" fmla="*/ 1290 w 65"/>
                  <a:gd name="T7" fmla="*/ 2299 h 169"/>
                  <a:gd name="T8" fmla="*/ 878 w 65"/>
                  <a:gd name="T9" fmla="*/ 3012 h 169"/>
                  <a:gd name="T10" fmla="*/ 0 w 65"/>
                  <a:gd name="T11" fmla="*/ 3780 h 169"/>
                  <a:gd name="T12" fmla="*/ 437 w 65"/>
                  <a:gd name="T13" fmla="*/ 3957 h 169"/>
                  <a:gd name="T14" fmla="*/ 1213 w 65"/>
                  <a:gd name="T15" fmla="*/ 4240 h 169"/>
                  <a:gd name="T16" fmla="*/ 1625 w 65"/>
                  <a:gd name="T17" fmla="*/ 4139 h 169"/>
                  <a:gd name="T18" fmla="*/ 1675 w 65"/>
                  <a:gd name="T19" fmla="*/ 0 h 169"/>
                  <a:gd name="T20" fmla="*/ 1315 w 65"/>
                  <a:gd name="T21" fmla="*/ 1021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sp>
        <p:nvSpPr>
          <p:cNvPr id="1034" name="Rectangle 248"/>
          <p:cNvSpPr>
            <a:spLocks noGrp="1" noRot="1" noChangeArrowheads="1"/>
          </p:cNvSpPr>
          <p:nvPr>
            <p:ph type="title"/>
          </p:nvPr>
        </p:nvSpPr>
        <p:spPr bwMode="auto">
          <a:xfrm>
            <a:off x="298450" y="228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249"/>
          <p:cNvSpPr>
            <a:spLocks noGrp="1" noRot="1" noChangeArrowheads="1"/>
          </p:cNvSpPr>
          <p:nvPr>
            <p:ph type="body" idx="1"/>
          </p:nvPr>
        </p:nvSpPr>
        <p:spPr bwMode="auto">
          <a:xfrm>
            <a:off x="609600" y="1600200"/>
            <a:ext cx="815340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2714" name="Rectangle 250"/>
          <p:cNvSpPr>
            <a:spLocks noGrp="1" noChangeArrowheads="1"/>
          </p:cNvSpPr>
          <p:nvPr>
            <p:ph type="dt" sz="half" idx="2"/>
          </p:nvPr>
        </p:nvSpPr>
        <p:spPr bwMode="auto">
          <a:xfrm>
            <a:off x="29845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宋体" pitchFamily="2" charset="-122"/>
              </a:defRPr>
            </a:lvl1pPr>
          </a:lstStyle>
          <a:p>
            <a:pPr>
              <a:defRPr/>
            </a:pPr>
            <a:endParaRPr lang="en-US" altLang="zh-CN"/>
          </a:p>
        </p:txBody>
      </p:sp>
      <p:sp>
        <p:nvSpPr>
          <p:cNvPr id="62715" name="Rectangle 251"/>
          <p:cNvSpPr>
            <a:spLocks noGrp="1" noChangeArrowheads="1"/>
          </p:cNvSpPr>
          <p:nvPr>
            <p:ph type="ftr" sz="quarter" idx="3"/>
          </p:nvPr>
        </p:nvSpPr>
        <p:spPr bwMode="auto">
          <a:xfrm>
            <a:off x="31210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宋体" pitchFamily="2" charset="-122"/>
              </a:defRPr>
            </a:lvl1pPr>
          </a:lstStyle>
          <a:p>
            <a:pPr>
              <a:defRPr/>
            </a:pPr>
            <a:endParaRPr lang="en-US" altLang="zh-CN"/>
          </a:p>
        </p:txBody>
      </p:sp>
      <p:sp>
        <p:nvSpPr>
          <p:cNvPr id="62716" name="Rectangle 252"/>
          <p:cNvSpPr>
            <a:spLocks noGrp="1" noChangeArrowheads="1"/>
          </p:cNvSpPr>
          <p:nvPr>
            <p:ph type="sldNum" sz="quarter" idx="4"/>
          </p:nvPr>
        </p:nvSpPr>
        <p:spPr bwMode="auto">
          <a:xfrm>
            <a:off x="65500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宋体" pitchFamily="2" charset="-122"/>
              </a:defRPr>
            </a:lvl1pPr>
          </a:lstStyle>
          <a:p>
            <a:pPr>
              <a:defRPr/>
            </a:pPr>
            <a:fld id="{CEBE8D3F-D5D3-462E-AEB7-926306A5F9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18"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humo.hrbeu.edu.cn/"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comap.com/undergraduate/contest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jpeg"/><Relationship Id="rId7" Type="http://schemas.openxmlformats.org/officeDocument/2006/relationships/image" Target="../media/image5.jpeg"/><Relationship Id="rId2" Type="http://schemas.openxmlformats.org/officeDocument/2006/relationships/hyperlink" Target="http://www.comap.com/undergraduate/contests/mcm/flyer/MCM_ICM%20Fly2010.pdf" TargetMode="External"/><Relationship Id="rId1" Type="http://schemas.openxmlformats.org/officeDocument/2006/relationships/slideLayout" Target="../slideLayouts/slideLayout2.xml"/><Relationship Id="rId6" Type="http://schemas.openxmlformats.org/officeDocument/2006/relationships/hyperlink" Target="http://www.comap.com/undergraduate/contests/mcm/flyer/MCM_ICM_Fly2012.pdf" TargetMode="External"/><Relationship Id="rId11" Type="http://schemas.openxmlformats.org/officeDocument/2006/relationships/image" Target="../media/image9.png"/><Relationship Id="rId5" Type="http://schemas.openxmlformats.org/officeDocument/2006/relationships/image" Target="../media/image4.jpeg"/><Relationship Id="rId10" Type="http://schemas.openxmlformats.org/officeDocument/2006/relationships/image" Target="../media/image8.jpeg"/><Relationship Id="rId4" Type="http://schemas.openxmlformats.org/officeDocument/2006/relationships/hyperlink" Target="http://www.comap.com/undergraduate/contests/mcm/flyer/MCM_ICM%20Fly%202011.pdf" TargetMode="Externa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ctrTitle"/>
          </p:nvPr>
        </p:nvSpPr>
        <p:spPr>
          <a:xfrm>
            <a:off x="755650" y="3644900"/>
            <a:ext cx="7772400" cy="914400"/>
          </a:xfrm>
          <a:noFill/>
        </p:spPr>
        <p:txBody>
          <a:bodyPr lIns="92075" tIns="46038" rIns="92075" bIns="46038" anchor="b"/>
          <a:lstStyle/>
          <a:p>
            <a:pPr eaLnBrk="1" hangingPunct="1"/>
            <a:r>
              <a:rPr lang="zh-CN" altLang="en-US" sz="7200" b="1" smtClean="0">
                <a:solidFill>
                  <a:srgbClr val="0066CC"/>
                </a:solidFill>
                <a:ea typeface="仿宋_GB2312" pitchFamily="49" charset="-122"/>
              </a:rPr>
              <a:t>欢迎您参加</a:t>
            </a:r>
            <a:br>
              <a:rPr lang="zh-CN" altLang="en-US" sz="7200" b="1" smtClean="0">
                <a:solidFill>
                  <a:srgbClr val="0066CC"/>
                </a:solidFill>
                <a:ea typeface="仿宋_GB2312" pitchFamily="49" charset="-122"/>
              </a:rPr>
            </a:br>
            <a:r>
              <a:rPr lang="zh-CN" altLang="en-US" sz="7200" b="1" smtClean="0">
                <a:solidFill>
                  <a:srgbClr val="0066CC"/>
                </a:solidFill>
                <a:ea typeface="仿宋_GB2312" pitchFamily="49" charset="-122"/>
              </a:rPr>
              <a:t>数学建模竞赛</a:t>
            </a:r>
            <a:r>
              <a:rPr lang="zh-CN" altLang="en-US" sz="9600" smtClean="0">
                <a:ea typeface="幼圆" pitchFamily="49" charset="-122"/>
              </a:rPr>
              <a:t/>
            </a:r>
            <a:br>
              <a:rPr lang="zh-CN" altLang="en-US" sz="9600" smtClean="0">
                <a:ea typeface="幼圆" pitchFamily="49" charset="-122"/>
              </a:rPr>
            </a:br>
            <a:endParaRPr lang="zh-CN" altLang="zh-CN" smtClean="0"/>
          </a:p>
        </p:txBody>
      </p:sp>
      <p:sp>
        <p:nvSpPr>
          <p:cNvPr id="3075" name="Rectangle 4"/>
          <p:cNvSpPr>
            <a:spLocks noChangeArrowheads="1"/>
          </p:cNvSpPr>
          <p:nvPr/>
        </p:nvSpPr>
        <p:spPr bwMode="auto">
          <a:xfrm>
            <a:off x="2484438" y="4652963"/>
            <a:ext cx="4148137"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b="1" dirty="0">
                <a:solidFill>
                  <a:srgbClr val="0066CC"/>
                </a:solidFill>
              </a:rPr>
              <a:t>哈尔滨工程大学</a:t>
            </a:r>
          </a:p>
          <a:p>
            <a:pPr algn="ctr"/>
            <a:r>
              <a:rPr lang="zh-CN" altLang="en-US" sz="2800" b="1" dirty="0">
                <a:solidFill>
                  <a:srgbClr val="0066CC"/>
                </a:solidFill>
              </a:rPr>
              <a:t>    朱磊</a:t>
            </a:r>
          </a:p>
          <a:p>
            <a:pPr algn="ctr"/>
            <a:r>
              <a:rPr lang="en-US" altLang="zh-CN" sz="2800" b="1" dirty="0" smtClean="0">
                <a:solidFill>
                  <a:srgbClr val="0066CC"/>
                </a:solidFill>
              </a:rPr>
              <a:t>2015.11.26</a:t>
            </a:r>
            <a:endParaRPr lang="en-US" altLang="zh-CN" sz="2800" b="1" dirty="0">
              <a:solidFill>
                <a:srgbClr val="0066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eaLnBrk="1" hangingPunct="1"/>
            <a:r>
              <a:rPr lang="zh-CN" altLang="en-US" smtClean="0">
                <a:latin typeface="Times New Roman" pitchFamily="18" charset="0"/>
              </a:rPr>
              <a:t>数学建模竞赛的竞赛题</a:t>
            </a:r>
            <a:endParaRPr lang="zh-CN" altLang="en-US" b="1" smtClean="0">
              <a:solidFill>
                <a:srgbClr val="000000"/>
              </a:solidFill>
              <a:latin typeface="Times New Roman" pitchFamily="18" charset="0"/>
            </a:endParaRPr>
          </a:p>
        </p:txBody>
      </p:sp>
      <p:sp>
        <p:nvSpPr>
          <p:cNvPr id="24579" name="Rectangle 3"/>
          <p:cNvSpPr>
            <a:spLocks noGrp="1" noRot="1" noChangeArrowheads="1"/>
          </p:cNvSpPr>
          <p:nvPr>
            <p:ph type="body" idx="1"/>
          </p:nvPr>
        </p:nvSpPr>
        <p:spPr/>
        <p:txBody>
          <a:bodyPr/>
          <a:lstStyle/>
          <a:p>
            <a:pPr eaLnBrk="1" hangingPunct="1"/>
            <a:r>
              <a:rPr lang="zh-CN" altLang="en-US" sz="2800" b="1" dirty="0" smtClean="0">
                <a:latin typeface="仿宋_GB2312" pitchFamily="49" charset="-122"/>
                <a:ea typeface="仿宋_GB2312" pitchFamily="49" charset="-122"/>
              </a:rPr>
              <a:t>数学建模竞赛题设计要求参赛选手运用</a:t>
            </a:r>
            <a:r>
              <a:rPr lang="zh-CN" altLang="en-US" sz="2800" b="1" dirty="0" smtClean="0">
                <a:solidFill>
                  <a:srgbClr val="0066CC"/>
                </a:solidFill>
                <a:latin typeface="仿宋_GB2312" pitchFamily="49" charset="-122"/>
                <a:ea typeface="仿宋_GB2312" pitchFamily="49" charset="-122"/>
              </a:rPr>
              <a:t>数学</a:t>
            </a:r>
            <a:r>
              <a:rPr lang="zh-CN" altLang="en-US" sz="2800" b="1" dirty="0" smtClean="0">
                <a:latin typeface="仿宋_GB2312" pitchFamily="49" charset="-122"/>
                <a:ea typeface="仿宋_GB2312" pitchFamily="49" charset="-122"/>
              </a:rPr>
              <a:t>、</a:t>
            </a:r>
            <a:r>
              <a:rPr lang="zh-CN" altLang="en-US" sz="2800" b="1" dirty="0" smtClean="0">
                <a:solidFill>
                  <a:srgbClr val="0066CC"/>
                </a:solidFill>
                <a:latin typeface="仿宋_GB2312" pitchFamily="49" charset="-122"/>
                <a:ea typeface="仿宋_GB2312" pitchFamily="49" charset="-122"/>
              </a:rPr>
              <a:t>计算机</a:t>
            </a:r>
            <a:r>
              <a:rPr lang="zh-CN" altLang="en-US" sz="2800" b="1" dirty="0" smtClean="0">
                <a:latin typeface="仿宋_GB2312" pitchFamily="49" charset="-122"/>
                <a:ea typeface="仿宋_GB2312" pitchFamily="49" charset="-122"/>
              </a:rPr>
              <a:t>技术和</a:t>
            </a:r>
            <a:r>
              <a:rPr lang="zh-CN" altLang="en-US" sz="2800" b="1" dirty="0" smtClean="0">
                <a:solidFill>
                  <a:srgbClr val="0066CC"/>
                </a:solidFill>
                <a:latin typeface="仿宋_GB2312" pitchFamily="49" charset="-122"/>
                <a:ea typeface="仿宋_GB2312" pitchFamily="49" charset="-122"/>
              </a:rPr>
              <a:t>背景学科</a:t>
            </a:r>
            <a:r>
              <a:rPr lang="zh-CN" altLang="en-US" sz="2800" b="1" dirty="0" smtClean="0">
                <a:latin typeface="仿宋_GB2312" pitchFamily="49" charset="-122"/>
                <a:ea typeface="仿宋_GB2312" pitchFamily="49" charset="-122"/>
              </a:rPr>
              <a:t>等方面知识，解决</a:t>
            </a:r>
            <a:r>
              <a:rPr lang="zh-CN" altLang="en-US" sz="2800" b="1" dirty="0" smtClean="0">
                <a:solidFill>
                  <a:srgbClr val="0066CC"/>
                </a:solidFill>
                <a:latin typeface="仿宋_GB2312" pitchFamily="49" charset="-122"/>
                <a:ea typeface="仿宋_GB2312" pitchFamily="49" charset="-122"/>
              </a:rPr>
              <a:t>极富挑战性</a:t>
            </a:r>
            <a:r>
              <a:rPr lang="zh-CN" altLang="en-US" sz="2800" b="1" dirty="0" smtClean="0">
                <a:latin typeface="仿宋_GB2312" pitchFamily="49" charset="-122"/>
                <a:ea typeface="仿宋_GB2312" pitchFamily="49" charset="-122"/>
              </a:rPr>
              <a:t>的</a:t>
            </a:r>
            <a:r>
              <a:rPr lang="zh-CN" altLang="en-US" sz="2800" b="1" dirty="0" smtClean="0">
                <a:solidFill>
                  <a:srgbClr val="0066CC"/>
                </a:solidFill>
                <a:latin typeface="仿宋_GB2312" pitchFamily="49" charset="-122"/>
                <a:ea typeface="仿宋_GB2312" pitchFamily="49" charset="-122"/>
              </a:rPr>
              <a:t>实际问题</a:t>
            </a:r>
            <a:r>
              <a:rPr lang="zh-CN" altLang="en-US" sz="2800" b="1" dirty="0" smtClean="0">
                <a:latin typeface="仿宋_GB2312" pitchFamily="49" charset="-122"/>
                <a:ea typeface="仿宋_GB2312" pitchFamily="49" charset="-122"/>
              </a:rPr>
              <a:t>。</a:t>
            </a:r>
          </a:p>
          <a:p>
            <a:pPr eaLnBrk="1" hangingPunct="1"/>
            <a:endParaRPr lang="zh-CN" altLang="en-US" sz="2800" b="1" dirty="0" smtClean="0">
              <a:latin typeface="仿宋_GB2312" pitchFamily="49" charset="-122"/>
              <a:ea typeface="仿宋_GB2312" pitchFamily="49" charset="-122"/>
            </a:endParaRPr>
          </a:p>
          <a:p>
            <a:pPr algn="just" eaLnBrk="1" hangingPunct="1"/>
            <a:r>
              <a:rPr lang="zh-CN" altLang="en-US" sz="2800" b="1" dirty="0" smtClean="0">
                <a:latin typeface="仿宋_GB2312" pitchFamily="49" charset="-122"/>
                <a:ea typeface="仿宋_GB2312" pitchFamily="49" charset="-122"/>
              </a:rPr>
              <a:t>竞赛的题目一般来源于</a:t>
            </a:r>
            <a:r>
              <a:rPr lang="zh-CN" altLang="en-US" sz="2800" b="1" dirty="0" smtClean="0">
                <a:solidFill>
                  <a:srgbClr val="0066CC"/>
                </a:solidFill>
                <a:latin typeface="仿宋_GB2312" pitchFamily="49" charset="-122"/>
                <a:ea typeface="仿宋_GB2312" pitchFamily="49" charset="-122"/>
              </a:rPr>
              <a:t>工程技术</a:t>
            </a:r>
            <a:r>
              <a:rPr lang="zh-CN" altLang="en-US" sz="2800" b="1" dirty="0" smtClean="0">
                <a:latin typeface="仿宋_GB2312" pitchFamily="49" charset="-122"/>
                <a:ea typeface="仿宋_GB2312" pitchFamily="49" charset="-122"/>
              </a:rPr>
              <a:t>和</a:t>
            </a:r>
            <a:r>
              <a:rPr lang="zh-CN" altLang="en-US" sz="2800" b="1" dirty="0" smtClean="0">
                <a:solidFill>
                  <a:srgbClr val="0066CC"/>
                </a:solidFill>
                <a:latin typeface="仿宋_GB2312" pitchFamily="49" charset="-122"/>
                <a:ea typeface="仿宋_GB2312" pitchFamily="49" charset="-122"/>
              </a:rPr>
              <a:t>管理科学</a:t>
            </a:r>
            <a:r>
              <a:rPr lang="zh-CN" altLang="en-US" sz="2800" b="1" dirty="0" smtClean="0">
                <a:latin typeface="仿宋_GB2312" pitchFamily="49" charset="-122"/>
                <a:ea typeface="仿宋_GB2312" pitchFamily="49" charset="-122"/>
              </a:rPr>
              <a:t>等方面经过适当</a:t>
            </a:r>
            <a:r>
              <a:rPr lang="zh-CN" altLang="en-US" sz="2800" b="1" dirty="0" smtClean="0">
                <a:solidFill>
                  <a:srgbClr val="0066CC"/>
                </a:solidFill>
                <a:latin typeface="仿宋_GB2312" pitchFamily="49" charset="-122"/>
                <a:ea typeface="仿宋_GB2312" pitchFamily="49" charset="-122"/>
              </a:rPr>
              <a:t>简化</a:t>
            </a:r>
            <a:r>
              <a:rPr lang="zh-CN" altLang="en-US" sz="2800" b="1" dirty="0" smtClean="0">
                <a:latin typeface="仿宋_GB2312" pitchFamily="49" charset="-122"/>
                <a:ea typeface="仿宋_GB2312" pitchFamily="49" charset="-122"/>
              </a:rPr>
              <a:t>加工的实际问题，不要求预先掌握深入的专门知识，而具有较大的灵活性供参赛者发挥</a:t>
            </a:r>
            <a:r>
              <a:rPr lang="zh-CN" altLang="en-US" sz="2800" b="1" dirty="0" smtClean="0">
                <a:latin typeface="仿宋_GB2312" pitchFamily="49" charset="-122"/>
                <a:ea typeface="仿宋_GB2312" pitchFamily="49" charset="-122"/>
              </a:rPr>
              <a:t>。</a:t>
            </a:r>
            <a:endParaRPr lang="en-US" altLang="zh-CN" sz="2800" b="1" dirty="0" smtClean="0">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4579">
                                            <p:txEl>
                                              <p:pRg st="0" end="0"/>
                                            </p:txEl>
                                          </p:spTgt>
                                        </p:tgtEl>
                                        <p:attrNameLst>
                                          <p:attrName>style.visibility</p:attrName>
                                        </p:attrNameLst>
                                      </p:cBhvr>
                                      <p:to>
                                        <p:strVal val="visible"/>
                                      </p:to>
                                    </p:set>
                                    <p:anim to="" calcmode="lin" valueType="num">
                                      <p:cBhvr>
                                        <p:cTn id="7" dur="1" fill="hold"/>
                                        <p:tgtEl>
                                          <p:spTgt spid="2457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4579">
                                            <p:txEl>
                                              <p:pRg st="2" end="2"/>
                                            </p:txEl>
                                          </p:spTgt>
                                        </p:tgtEl>
                                        <p:attrNameLst>
                                          <p:attrName>style.visibility</p:attrName>
                                        </p:attrNameLst>
                                      </p:cBhvr>
                                      <p:to>
                                        <p:strVal val="visible"/>
                                      </p:to>
                                    </p:set>
                                    <p:anim to="" calcmode="lin" valueType="num">
                                      <p:cBhvr>
                                        <p:cTn id="12" dur="1" fill="hold"/>
                                        <p:tgtEl>
                                          <p:spTgt spid="24579">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latin typeface="仿宋_GB2312" pitchFamily="49" charset="-122"/>
                <a:ea typeface="仿宋_GB2312" pitchFamily="49" charset="-122"/>
              </a:rPr>
              <a:t>美国</a:t>
            </a:r>
            <a:r>
              <a:rPr lang="zh-CN" altLang="en-US" b="1" dirty="0" smtClean="0">
                <a:latin typeface="仿宋_GB2312" pitchFamily="49" charset="-122"/>
                <a:ea typeface="仿宋_GB2312" pitchFamily="49" charset="-122"/>
              </a:rPr>
              <a:t>赛类型</a:t>
            </a:r>
            <a:endParaRPr lang="zh-CN" altLang="en-US" dirty="0"/>
          </a:p>
        </p:txBody>
      </p:sp>
      <p:sp>
        <p:nvSpPr>
          <p:cNvPr id="3" name="内容占位符 2"/>
          <p:cNvSpPr>
            <a:spLocks noGrp="1"/>
          </p:cNvSpPr>
          <p:nvPr>
            <p:ph idx="1"/>
          </p:nvPr>
        </p:nvSpPr>
        <p:spPr>
          <a:xfrm>
            <a:off x="323528" y="1484784"/>
            <a:ext cx="8930952" cy="4925144"/>
          </a:xfrm>
        </p:spPr>
        <p:txBody>
          <a:bodyPr/>
          <a:lstStyle/>
          <a:p>
            <a:r>
              <a:rPr lang="en-US" altLang="zh-CN" dirty="0" smtClean="0"/>
              <a:t>MCM </a:t>
            </a:r>
            <a:r>
              <a:rPr lang="en-US" altLang="zh-CN" dirty="0"/>
              <a:t>Problem A (continuous)</a:t>
            </a:r>
          </a:p>
          <a:p>
            <a:r>
              <a:rPr lang="en-US" altLang="zh-CN" dirty="0"/>
              <a:t>MCM Problem </a:t>
            </a:r>
            <a:r>
              <a:rPr lang="en-US" altLang="zh-CN" dirty="0" smtClean="0"/>
              <a:t>B </a:t>
            </a:r>
            <a:r>
              <a:rPr lang="en-US" altLang="zh-CN" dirty="0"/>
              <a:t>(discrete) </a:t>
            </a:r>
          </a:p>
          <a:p>
            <a:r>
              <a:rPr lang="en-US" altLang="zh-CN" dirty="0"/>
              <a:t>MCM Problem </a:t>
            </a:r>
            <a:r>
              <a:rPr lang="en-US" altLang="zh-CN" dirty="0" smtClean="0"/>
              <a:t>C (data insights)</a:t>
            </a:r>
            <a:endParaRPr lang="en-US" altLang="zh-CN" dirty="0"/>
          </a:p>
          <a:p>
            <a:r>
              <a:rPr lang="en-US" altLang="zh-CN" dirty="0" err="1"/>
              <a:t>ICM</a:t>
            </a:r>
            <a:r>
              <a:rPr lang="en-US" altLang="zh-CN" dirty="0"/>
              <a:t> Problem D (operations </a:t>
            </a:r>
            <a:r>
              <a:rPr lang="en-US" altLang="zh-CN" dirty="0" smtClean="0"/>
              <a:t>research/network  science</a:t>
            </a:r>
            <a:r>
              <a:rPr lang="en-US" altLang="zh-CN" dirty="0"/>
              <a:t>)</a:t>
            </a:r>
          </a:p>
          <a:p>
            <a:r>
              <a:rPr lang="en-US" altLang="zh-CN" dirty="0" err="1"/>
              <a:t>ICM</a:t>
            </a:r>
            <a:r>
              <a:rPr lang="en-US" altLang="zh-CN" dirty="0"/>
              <a:t> Problem E (environmental science)</a:t>
            </a:r>
          </a:p>
          <a:p>
            <a:r>
              <a:rPr lang="en-US" altLang="zh-CN" dirty="0" err="1"/>
              <a:t>ICM</a:t>
            </a:r>
            <a:r>
              <a:rPr lang="en-US" altLang="zh-CN" dirty="0"/>
              <a:t> Problem F (policy)</a:t>
            </a:r>
          </a:p>
          <a:p>
            <a:r>
              <a:rPr lang="zh-CN" altLang="en-US" dirty="0" smtClean="0"/>
              <a:t>六选一</a:t>
            </a:r>
            <a:endParaRPr lang="zh-CN" altLang="en-US" dirty="0"/>
          </a:p>
        </p:txBody>
      </p:sp>
    </p:spTree>
    <p:extLst>
      <p:ext uri="{BB962C8B-B14F-4D97-AF65-F5344CB8AC3E}">
        <p14:creationId xmlns:p14="http://schemas.microsoft.com/office/powerpoint/2010/main" val="3394211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MCM/ICM Media Contest</a:t>
            </a:r>
            <a:endParaRPr lang="zh-CN" altLang="en-US" dirty="0"/>
          </a:p>
        </p:txBody>
      </p:sp>
      <p:sp>
        <p:nvSpPr>
          <p:cNvPr id="3" name="内容占位符 2"/>
          <p:cNvSpPr>
            <a:spLocks noGrp="1"/>
          </p:cNvSpPr>
          <p:nvPr>
            <p:ph idx="1"/>
          </p:nvPr>
        </p:nvSpPr>
        <p:spPr/>
        <p:txBody>
          <a:bodyPr/>
          <a:lstStyle/>
          <a:p>
            <a:pPr algn="just"/>
            <a:r>
              <a:rPr lang="en-US" altLang="zh-CN" sz="2800" dirty="0"/>
              <a:t>With the 2011 edition of the MCM and ICM, COMAP announced a new competition. We have noticed over the years that contest teams have increasingly taken to various forms of documentation of their activities over the grueling 96 hours – frequently in video and/or slide and power point form. We understand that this material has been produced to provide comic relief and let off steam as well as to provide some memories days, weeks, and years after the contest. </a:t>
            </a:r>
            <a:endParaRPr lang="zh-CN" altLang="en-US" sz="2800" dirty="0"/>
          </a:p>
        </p:txBody>
      </p:sp>
    </p:spTree>
    <p:extLst>
      <p:ext uri="{BB962C8B-B14F-4D97-AF65-F5344CB8AC3E}">
        <p14:creationId xmlns:p14="http://schemas.microsoft.com/office/powerpoint/2010/main" val="989413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332656"/>
            <a:ext cx="8153400" cy="4498975"/>
          </a:xfrm>
        </p:spPr>
        <p:txBody>
          <a:bodyPr/>
          <a:lstStyle/>
          <a:p>
            <a:pPr algn="just"/>
            <a:r>
              <a:rPr lang="en-US" altLang="zh-CN" sz="2400" dirty="0"/>
              <a:t>We LOVE it. And we want to encourage teams (outside help is allowed) to create media pieces and share them with us and the MCM/ICM community. While we have yet to determine the exact nature of the award categories for this material, </a:t>
            </a:r>
            <a:r>
              <a:rPr lang="en-US" altLang="zh-CN" sz="2400" dirty="0">
                <a:solidFill>
                  <a:srgbClr val="FF0000"/>
                </a:solidFill>
              </a:rPr>
              <a:t>rest assured that outstanding entries will be appropriately acknowledged and recognized.</a:t>
            </a:r>
          </a:p>
          <a:p>
            <a:pPr algn="just"/>
            <a:endParaRPr lang="en-US" altLang="zh-CN" sz="2400" dirty="0"/>
          </a:p>
          <a:p>
            <a:pPr algn="just"/>
            <a:r>
              <a:rPr lang="en-US" altLang="zh-CN" sz="2400" b="1" dirty="0">
                <a:solidFill>
                  <a:srgbClr val="FF0000"/>
                </a:solidFill>
              </a:rPr>
              <a:t>We want to emphasize that the media contest is COMPLETELY SEPARATE from MCM and ICM. </a:t>
            </a:r>
            <a:r>
              <a:rPr lang="en-US" altLang="zh-CN" sz="2400" dirty="0"/>
              <a:t>No matter how creative and inventive your media presentation, it will have NO effect on the judging of your team paper for MCM or ICM. We do not want work on the media project to detract or distract work on the contest problems in ANY way. This will be a separate competition and one we hope will be fun for all. </a:t>
            </a:r>
            <a:endParaRPr lang="zh-CN" altLang="en-US" sz="2400" dirty="0"/>
          </a:p>
        </p:txBody>
      </p:sp>
    </p:spTree>
    <p:extLst>
      <p:ext uri="{BB962C8B-B14F-4D97-AF65-F5344CB8AC3E}">
        <p14:creationId xmlns:p14="http://schemas.microsoft.com/office/powerpoint/2010/main" val="1762780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404664"/>
            <a:ext cx="8295456" cy="5694511"/>
          </a:xfrm>
        </p:spPr>
        <p:txBody>
          <a:bodyPr/>
          <a:lstStyle/>
          <a:p>
            <a:r>
              <a:rPr lang="en-US" altLang="zh-CN" sz="2400" b="1" dirty="0"/>
              <a:t>Deadline for submissions:</a:t>
            </a:r>
            <a:r>
              <a:rPr lang="en-US" altLang="zh-CN" sz="2400" dirty="0"/>
              <a:t> February 26, 2016</a:t>
            </a:r>
            <a:br>
              <a:rPr lang="en-US" altLang="zh-CN" sz="2400" dirty="0"/>
            </a:br>
            <a:r>
              <a:rPr lang="en-US" altLang="zh-CN" sz="2400" b="1" dirty="0"/>
              <a:t>Prizes:</a:t>
            </a:r>
            <a:r>
              <a:rPr lang="en-US" altLang="zh-CN" sz="2400" dirty="0"/>
              <a:t> Certificates </a:t>
            </a:r>
            <a:br>
              <a:rPr lang="en-US" altLang="zh-CN" sz="2400" dirty="0"/>
            </a:br>
            <a:r>
              <a:rPr lang="en-US" altLang="zh-CN" sz="2400" b="1" dirty="0"/>
              <a:t>Results:</a:t>
            </a:r>
            <a:r>
              <a:rPr lang="en-US" altLang="zh-CN" sz="2400" dirty="0"/>
              <a:t> April 29, 2016 when the MCM/</a:t>
            </a:r>
            <a:r>
              <a:rPr lang="en-US" altLang="zh-CN" sz="2400" dirty="0" err="1"/>
              <a:t>ICM</a:t>
            </a:r>
            <a:r>
              <a:rPr lang="en-US" altLang="zh-CN" sz="2400" dirty="0"/>
              <a:t> results are announced. </a:t>
            </a:r>
            <a:br>
              <a:rPr lang="en-US" altLang="zh-CN" sz="2400" dirty="0"/>
            </a:br>
            <a:r>
              <a:rPr lang="en-US" altLang="zh-CN" sz="2400" b="1" dirty="0"/>
              <a:t>Size of submission:</a:t>
            </a:r>
            <a:r>
              <a:rPr lang="en-US" altLang="zh-CN" sz="2400" dirty="0"/>
              <a:t> For video material, maximum of 15 minutes. </a:t>
            </a:r>
            <a:br>
              <a:rPr lang="en-US" altLang="zh-CN" sz="2400" dirty="0"/>
            </a:br>
            <a:r>
              <a:rPr lang="en-US" altLang="zh-CN" sz="2400" b="1" dirty="0"/>
              <a:t>File Formats:</a:t>
            </a:r>
            <a:r>
              <a:rPr lang="en-US" altLang="zh-CN" sz="2400" dirty="0"/>
              <a:t> COMAP can accept video submissions in a variety of different formats. Both 4:3 and 16:9 (widescreen) aspect ratios are acceptable as well as power point, photos and slide shows.</a:t>
            </a:r>
            <a:br>
              <a:rPr lang="en-US" altLang="zh-CN" sz="2400" dirty="0"/>
            </a:br>
            <a:r>
              <a:rPr lang="en-US" altLang="zh-CN" sz="2400" b="1" dirty="0"/>
              <a:t>Acceptable Formats</a:t>
            </a:r>
            <a:r>
              <a:rPr lang="en-US" altLang="zh-CN" sz="2400" dirty="0"/>
              <a:t/>
            </a:r>
            <a:br>
              <a:rPr lang="en-US" altLang="zh-CN" sz="2400" dirty="0"/>
            </a:br>
            <a:r>
              <a:rPr lang="en-US" altLang="zh-CN" sz="2400" dirty="0" err="1"/>
              <a:t>MOV</a:t>
            </a:r>
            <a:r>
              <a:rPr lang="en-US" altLang="zh-CN" sz="2400" dirty="0"/>
              <a:t> (Apple QuickTime Movie) </a:t>
            </a:r>
            <a:br>
              <a:rPr lang="en-US" altLang="zh-CN" sz="2400" dirty="0"/>
            </a:br>
            <a:r>
              <a:rPr lang="en-US" altLang="zh-CN" sz="2400" dirty="0"/>
              <a:t>MPEG (MPEG Video File) </a:t>
            </a:r>
            <a:br>
              <a:rPr lang="en-US" altLang="zh-CN" sz="2400" dirty="0"/>
            </a:br>
            <a:r>
              <a:rPr lang="en-US" altLang="zh-CN" sz="2400" dirty="0"/>
              <a:t>DVD video format</a:t>
            </a:r>
            <a:br>
              <a:rPr lang="en-US" altLang="zh-CN" sz="2400" dirty="0"/>
            </a:br>
            <a:r>
              <a:rPr lang="en-US" altLang="zh-CN" sz="2400" dirty="0" err="1"/>
              <a:t>MP4</a:t>
            </a:r>
            <a:r>
              <a:rPr lang="en-US" altLang="zh-CN" sz="2400" dirty="0"/>
              <a:t>/</a:t>
            </a:r>
            <a:r>
              <a:rPr lang="en-US" altLang="zh-CN" sz="2400" dirty="0" err="1"/>
              <a:t>M4V</a:t>
            </a:r>
            <a:r>
              <a:rPr lang="en-US" altLang="zh-CN" sz="2400" dirty="0"/>
              <a:t> (iTunes Video File) </a:t>
            </a:r>
            <a:br>
              <a:rPr lang="en-US" altLang="zh-CN" sz="2400" dirty="0"/>
            </a:br>
            <a:r>
              <a:rPr lang="en-US" altLang="zh-CN" sz="2400" dirty="0" err="1"/>
              <a:t>AVI</a:t>
            </a:r>
            <a:r>
              <a:rPr lang="en-US" altLang="zh-CN" sz="2400" dirty="0"/>
              <a:t> (Audio Video Interleave File) </a:t>
            </a:r>
            <a:br>
              <a:rPr lang="en-US" altLang="zh-CN" sz="2400" dirty="0"/>
            </a:br>
            <a:r>
              <a:rPr lang="en-US" altLang="zh-CN" sz="2400" dirty="0"/>
              <a:t>Flash Video (.</a:t>
            </a:r>
            <a:r>
              <a:rPr lang="en-US" altLang="zh-CN" sz="2400" dirty="0" err="1"/>
              <a:t>flv</a:t>
            </a:r>
            <a:r>
              <a:rPr lang="en-US" altLang="zh-CN" sz="2400" dirty="0"/>
              <a:t>)</a:t>
            </a:r>
            <a:endParaRPr lang="zh-CN" altLang="en-US" sz="2400" dirty="0"/>
          </a:p>
        </p:txBody>
      </p:sp>
    </p:spTree>
    <p:extLst>
      <p:ext uri="{BB962C8B-B14F-4D97-AF65-F5344CB8AC3E}">
        <p14:creationId xmlns:p14="http://schemas.microsoft.com/office/powerpoint/2010/main" val="243479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http://</a:t>
            </a:r>
            <a:r>
              <a:rPr lang="en-US" altLang="zh-CN" dirty="0" smtClean="0"/>
              <a:t>www.comap.com/undergraduate/contests/mcm/media.html</a:t>
            </a:r>
            <a:endParaRPr lang="zh-CN" altLang="en-US" dirty="0"/>
          </a:p>
          <a:p>
            <a:endParaRPr lang="zh-CN" altLang="en-US" dirty="0"/>
          </a:p>
          <a:p>
            <a:endParaRPr lang="zh-CN" altLang="en-US" dirty="0"/>
          </a:p>
          <a:p>
            <a:pPr marL="0" indent="0">
              <a:buNone/>
            </a:pPr>
            <a:endParaRPr lang="zh-CN" altLang="en-US" dirty="0"/>
          </a:p>
        </p:txBody>
      </p:sp>
      <p:pic>
        <p:nvPicPr>
          <p:cNvPr id="83969" name="Picture 1" descr="C:\Users\zhulei\AppData\Roaming\Tencent\Users\386598890\QQ\WinTemp\RichOle\GJ4LS_8X2(@@%H~$63GPY}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2979146"/>
            <a:ext cx="9657721" cy="2924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3637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323850" y="0"/>
            <a:ext cx="8540750" cy="1143000"/>
          </a:xfrm>
        </p:spPr>
        <p:txBody>
          <a:bodyPr/>
          <a:lstStyle/>
          <a:p>
            <a:pPr eaLnBrk="1" hangingPunct="1"/>
            <a:r>
              <a:rPr lang="zh-CN" altLang="en-US" smtClean="0"/>
              <a:t>数学建模竞赛的参赛形式</a:t>
            </a:r>
          </a:p>
        </p:txBody>
      </p:sp>
      <p:sp>
        <p:nvSpPr>
          <p:cNvPr id="46083" name="Rectangle 3"/>
          <p:cNvSpPr>
            <a:spLocks noGrp="1" noRot="1" noChangeArrowheads="1"/>
          </p:cNvSpPr>
          <p:nvPr>
            <p:ph type="body" idx="1"/>
          </p:nvPr>
        </p:nvSpPr>
        <p:spPr>
          <a:xfrm>
            <a:off x="611188" y="1341438"/>
            <a:ext cx="8153400" cy="4498975"/>
          </a:xfrm>
        </p:spPr>
        <p:txBody>
          <a:bodyPr/>
          <a:lstStyle/>
          <a:p>
            <a:pPr eaLnBrk="1" hangingPunct="1"/>
            <a:r>
              <a:rPr lang="zh-CN" altLang="en-US" sz="2800" b="1" dirty="0" smtClean="0">
                <a:latin typeface="Times New Roman" pitchFamily="18" charset="0"/>
                <a:ea typeface="仿宋_GB2312" pitchFamily="49" charset="-122"/>
              </a:rPr>
              <a:t>开卷</a:t>
            </a:r>
            <a:r>
              <a:rPr lang="zh-CN" altLang="en-US" sz="2800" b="1" dirty="0" smtClean="0">
                <a:ea typeface="仿宋_GB2312" pitchFamily="49" charset="-122"/>
              </a:rPr>
              <a:t>形式</a:t>
            </a:r>
            <a:r>
              <a:rPr lang="zh-CN" altLang="en-US" sz="2800" b="1" dirty="0" smtClean="0">
                <a:latin typeface="Times New Roman" pitchFamily="18" charset="0"/>
                <a:ea typeface="仿宋_GB2312" pitchFamily="49" charset="-122"/>
              </a:rPr>
              <a:t>的通讯比赛，可以使用任意图书资料和互联网，自由的收集资料、调查研究。</a:t>
            </a:r>
          </a:p>
          <a:p>
            <a:pPr eaLnBrk="1" hangingPunct="1"/>
            <a:r>
              <a:rPr lang="zh-CN" altLang="en-US" sz="2800" b="1" dirty="0" smtClean="0">
                <a:latin typeface="Times New Roman" pitchFamily="18" charset="0"/>
                <a:ea typeface="仿宋_GB2312" pitchFamily="49" charset="-122"/>
              </a:rPr>
              <a:t>参赛队任选一题</a:t>
            </a:r>
            <a:r>
              <a:rPr lang="en-US" altLang="zh-CN" sz="2800" b="1" dirty="0" smtClean="0">
                <a:latin typeface="Times New Roman" pitchFamily="18" charset="0"/>
                <a:ea typeface="仿宋_GB2312" pitchFamily="49" charset="-122"/>
              </a:rPr>
              <a:t>, </a:t>
            </a:r>
            <a:r>
              <a:rPr lang="zh-CN" altLang="en-US" sz="2800" b="1" dirty="0" smtClean="0">
                <a:latin typeface="Times New Roman" pitchFamily="18" charset="0"/>
                <a:ea typeface="仿宋_GB2312" pitchFamily="49" charset="-122"/>
              </a:rPr>
              <a:t>在</a:t>
            </a:r>
            <a:r>
              <a:rPr lang="zh-CN" altLang="en-US" sz="2800" b="1" dirty="0" smtClean="0">
                <a:latin typeface="Times New Roman" pitchFamily="18" charset="0"/>
                <a:ea typeface="仿宋_GB2312" pitchFamily="49" charset="-122"/>
              </a:rPr>
              <a:t>四天时</a:t>
            </a:r>
            <a:r>
              <a:rPr lang="zh-CN" altLang="en-US" sz="2800" b="1" dirty="0" smtClean="0">
                <a:latin typeface="Times New Roman" pitchFamily="18" charset="0"/>
                <a:ea typeface="仿宋_GB2312" pitchFamily="49" charset="-122"/>
              </a:rPr>
              <a:t>间内，团结合作、奋力攻关，完成一篇数学建模论文。</a:t>
            </a:r>
          </a:p>
          <a:p>
            <a:pPr eaLnBrk="1" hangingPunct="1"/>
            <a:r>
              <a:rPr lang="zh-CN" altLang="en-US" sz="2800" b="1" dirty="0" smtClean="0">
                <a:latin typeface="Times New Roman" pitchFamily="18" charset="0"/>
                <a:ea typeface="仿宋_GB2312" pitchFamily="49" charset="-122"/>
              </a:rPr>
              <a:t>没有事先设定的标准答案，多名专家从以下几个方面来综合评定</a:t>
            </a:r>
          </a:p>
          <a:p>
            <a:pPr eaLnBrk="1" hangingPunct="1">
              <a:buFont typeface="Wingdings" pitchFamily="2" charset="2"/>
              <a:buNone/>
            </a:pPr>
            <a:r>
              <a:rPr lang="zh-CN" altLang="en-US" sz="2800" b="1" dirty="0" smtClean="0">
                <a:latin typeface="Times New Roman" pitchFamily="18" charset="0"/>
                <a:ea typeface="楷体_GB2312" pitchFamily="49" charset="-122"/>
              </a:rPr>
              <a:t>   （1）问题分析及假设的合理性；</a:t>
            </a:r>
          </a:p>
          <a:p>
            <a:pPr eaLnBrk="1" hangingPunct="1">
              <a:buFont typeface="Wingdings" pitchFamily="2" charset="2"/>
              <a:buNone/>
            </a:pPr>
            <a:r>
              <a:rPr lang="zh-CN" altLang="en-US" sz="2800" b="1" dirty="0" smtClean="0">
                <a:latin typeface="Times New Roman" pitchFamily="18" charset="0"/>
                <a:ea typeface="楷体_GB2312" pitchFamily="49" charset="-122"/>
              </a:rPr>
              <a:t>   （2）模型的正确性和创造性；</a:t>
            </a:r>
          </a:p>
          <a:p>
            <a:pPr eaLnBrk="1" hangingPunct="1">
              <a:buFont typeface="Wingdings" pitchFamily="2" charset="2"/>
              <a:buNone/>
            </a:pPr>
            <a:r>
              <a:rPr lang="zh-CN" altLang="en-US" sz="2800" b="1" dirty="0" smtClean="0">
                <a:latin typeface="Times New Roman" pitchFamily="18" charset="0"/>
                <a:ea typeface="楷体_GB2312" pitchFamily="49" charset="-122"/>
              </a:rPr>
              <a:t>   （3）运算结果的正确性；</a:t>
            </a:r>
          </a:p>
          <a:p>
            <a:pPr eaLnBrk="1" hangingPunct="1">
              <a:buFont typeface="Wingdings" pitchFamily="2" charset="2"/>
              <a:buNone/>
            </a:pPr>
            <a:r>
              <a:rPr lang="zh-CN" altLang="en-US" sz="2800" b="1" dirty="0" smtClean="0">
                <a:latin typeface="Times New Roman" pitchFamily="18" charset="0"/>
                <a:ea typeface="楷体_GB2312" pitchFamily="49" charset="-122"/>
              </a:rPr>
              <a:t>   （4）结论和讨论的科学性；</a:t>
            </a:r>
          </a:p>
          <a:p>
            <a:pPr eaLnBrk="1" hangingPunct="1">
              <a:buFont typeface="Wingdings" pitchFamily="2" charset="2"/>
              <a:buNone/>
            </a:pPr>
            <a:r>
              <a:rPr lang="zh-CN" altLang="en-US" sz="2800" b="1" dirty="0" smtClean="0">
                <a:latin typeface="Times New Roman" pitchFamily="18" charset="0"/>
                <a:ea typeface="楷体_GB2312" pitchFamily="49" charset="-122"/>
              </a:rPr>
              <a:t>   （5）论文表达的清晰性等</a:t>
            </a:r>
            <a:r>
              <a:rPr lang="zh-CN" altLang="en-US" sz="2800" b="1" dirty="0" smtClean="0">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6083">
                                            <p:txEl>
                                              <p:pRg st="0" end="0"/>
                                            </p:txEl>
                                          </p:spTgt>
                                        </p:tgtEl>
                                        <p:attrNameLst>
                                          <p:attrName>style.visibility</p:attrName>
                                        </p:attrNameLst>
                                      </p:cBhvr>
                                      <p:to>
                                        <p:strVal val="visible"/>
                                      </p:to>
                                    </p:set>
                                    <p:anim to="" calcmode="lin" valueType="num">
                                      <p:cBhvr>
                                        <p:cTn id="7" dur="1" fill="hold"/>
                                        <p:tgtEl>
                                          <p:spTgt spid="460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6083">
                                            <p:txEl>
                                              <p:pRg st="1" end="1"/>
                                            </p:txEl>
                                          </p:spTgt>
                                        </p:tgtEl>
                                        <p:attrNameLst>
                                          <p:attrName>style.visibility</p:attrName>
                                        </p:attrNameLst>
                                      </p:cBhvr>
                                      <p:to>
                                        <p:strVal val="visible"/>
                                      </p:to>
                                    </p:set>
                                    <p:anim to="" calcmode="lin" valueType="num">
                                      <p:cBhvr>
                                        <p:cTn id="12" dur="1" fill="hold"/>
                                        <p:tgtEl>
                                          <p:spTgt spid="460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6083">
                                            <p:txEl>
                                              <p:pRg st="2" end="2"/>
                                            </p:txEl>
                                          </p:spTgt>
                                        </p:tgtEl>
                                        <p:attrNameLst>
                                          <p:attrName>style.visibility</p:attrName>
                                        </p:attrNameLst>
                                      </p:cBhvr>
                                      <p:to>
                                        <p:strVal val="visible"/>
                                      </p:to>
                                    </p:set>
                                    <p:anim to="" calcmode="lin" valueType="num">
                                      <p:cBhvr>
                                        <p:cTn id="17" dur="1" fill="hold"/>
                                        <p:tgtEl>
                                          <p:spTgt spid="46083">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46083">
                                            <p:txEl>
                                              <p:pRg st="3" end="3"/>
                                            </p:txEl>
                                          </p:spTgt>
                                        </p:tgtEl>
                                        <p:attrNameLst>
                                          <p:attrName>style.visibility</p:attrName>
                                        </p:attrNameLst>
                                      </p:cBhvr>
                                      <p:to>
                                        <p:strVal val="visible"/>
                                      </p:to>
                                    </p:set>
                                    <p:anim to="" calcmode="lin" valueType="num">
                                      <p:cBhvr>
                                        <p:cTn id="22" dur="1" fill="hold"/>
                                        <p:tgtEl>
                                          <p:spTgt spid="46083">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46083">
                                            <p:txEl>
                                              <p:pRg st="4" end="4"/>
                                            </p:txEl>
                                          </p:spTgt>
                                        </p:tgtEl>
                                        <p:attrNameLst>
                                          <p:attrName>style.visibility</p:attrName>
                                        </p:attrNameLst>
                                      </p:cBhvr>
                                      <p:to>
                                        <p:strVal val="visible"/>
                                      </p:to>
                                    </p:set>
                                    <p:anim to="" calcmode="lin" valueType="num">
                                      <p:cBhvr>
                                        <p:cTn id="27" dur="1" fill="hold"/>
                                        <p:tgtEl>
                                          <p:spTgt spid="46083">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46083">
                                            <p:txEl>
                                              <p:pRg st="5" end="5"/>
                                            </p:txEl>
                                          </p:spTgt>
                                        </p:tgtEl>
                                        <p:attrNameLst>
                                          <p:attrName>style.visibility</p:attrName>
                                        </p:attrNameLst>
                                      </p:cBhvr>
                                      <p:to>
                                        <p:strVal val="visible"/>
                                      </p:to>
                                    </p:set>
                                    <p:anim to="" calcmode="lin" valueType="num">
                                      <p:cBhvr>
                                        <p:cTn id="32" dur="1" fill="hold"/>
                                        <p:tgtEl>
                                          <p:spTgt spid="46083">
                                            <p:txEl>
                                              <p:pRg st="5" end="5"/>
                                            </p:txEl>
                                          </p:spTgt>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46083">
                                            <p:txEl>
                                              <p:pRg st="6" end="6"/>
                                            </p:txEl>
                                          </p:spTgt>
                                        </p:tgtEl>
                                        <p:attrNameLst>
                                          <p:attrName>style.visibility</p:attrName>
                                        </p:attrNameLst>
                                      </p:cBhvr>
                                      <p:to>
                                        <p:strVal val="visible"/>
                                      </p:to>
                                    </p:set>
                                    <p:anim to="" calcmode="lin" valueType="num">
                                      <p:cBhvr>
                                        <p:cTn id="37" dur="1" fill="hold"/>
                                        <p:tgtEl>
                                          <p:spTgt spid="46083">
                                            <p:txEl>
                                              <p:pRg st="6" end="6"/>
                                            </p:txEl>
                                          </p:spTgt>
                                        </p:tgtEl>
                                        <p:attrNameLst>
                                          <p:attrName/>
                                        </p:attrNameLst>
                                      </p:cBhvr>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46083">
                                            <p:txEl>
                                              <p:pRg st="7" end="7"/>
                                            </p:txEl>
                                          </p:spTgt>
                                        </p:tgtEl>
                                        <p:attrNameLst>
                                          <p:attrName>style.visibility</p:attrName>
                                        </p:attrNameLst>
                                      </p:cBhvr>
                                      <p:to>
                                        <p:strVal val="visible"/>
                                      </p:to>
                                    </p:set>
                                    <p:anim to="" calcmode="lin" valueType="num">
                                      <p:cBhvr>
                                        <p:cTn id="42" dur="1" fill="hold"/>
                                        <p:tgtEl>
                                          <p:spTgt spid="46083">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eaLnBrk="1" hangingPunct="1"/>
            <a:endParaRPr lang="zh-CN" altLang="en-US" smtClean="0"/>
          </a:p>
        </p:txBody>
      </p:sp>
      <p:sp>
        <p:nvSpPr>
          <p:cNvPr id="21507" name="Rectangle 3"/>
          <p:cNvSpPr>
            <a:spLocks noGrp="1" noRot="1" noChangeArrowheads="1"/>
          </p:cNvSpPr>
          <p:nvPr>
            <p:ph type="body" idx="1"/>
          </p:nvPr>
        </p:nvSpPr>
        <p:spPr>
          <a:xfrm>
            <a:off x="250825" y="620713"/>
            <a:ext cx="8569325" cy="5256212"/>
          </a:xfrm>
        </p:spPr>
        <p:txBody>
          <a:bodyPr/>
          <a:lstStyle/>
          <a:p>
            <a:pPr eaLnBrk="1" hangingPunct="1"/>
            <a:r>
              <a:rPr lang="zh-CN" altLang="en-US" sz="2800" b="1" smtClean="0">
                <a:ea typeface="仿宋_GB2312" pitchFamily="49" charset="-122"/>
              </a:rPr>
              <a:t>数学模型竞赛与通常的数学竞赛</a:t>
            </a:r>
            <a:r>
              <a:rPr lang="zh-CN" altLang="en-US" sz="2800" b="1" smtClean="0">
                <a:solidFill>
                  <a:srgbClr val="0066CC"/>
                </a:solidFill>
                <a:ea typeface="仿宋_GB2312" pitchFamily="49" charset="-122"/>
              </a:rPr>
              <a:t>不同之处</a:t>
            </a:r>
            <a:r>
              <a:rPr lang="zh-CN" altLang="en-US" sz="2800" b="1" smtClean="0">
                <a:ea typeface="仿宋_GB2312" pitchFamily="49" charset="-122"/>
              </a:rPr>
              <a:t>在于它来自实际问题或有明确的实际背景，它的宗旨是培养大学生用数学方法解决实际问题的意识和能力，培养创新意识、团队精神，鼓励参与、提倡公平竞争，提高学生综合素质。</a:t>
            </a:r>
          </a:p>
          <a:p>
            <a:pPr eaLnBrk="1" hangingPunct="1"/>
            <a:endParaRPr lang="zh-CN" altLang="en-US" sz="2800" b="1" smtClean="0">
              <a:ea typeface="仿宋_GB2312" pitchFamily="49" charset="-122"/>
            </a:endParaRPr>
          </a:p>
          <a:p>
            <a:pPr eaLnBrk="1" hangingPunct="1"/>
            <a:r>
              <a:rPr lang="zh-CN" altLang="en-US" sz="2800" b="1" smtClean="0">
                <a:ea typeface="仿宋_GB2312" pitchFamily="49" charset="-122"/>
              </a:rPr>
              <a:t>整个比赛要完成一篇包括</a:t>
            </a:r>
            <a:r>
              <a:rPr lang="zh-CN" altLang="en-US" sz="2800" b="1" smtClean="0">
                <a:solidFill>
                  <a:srgbClr val="0066CC"/>
                </a:solidFill>
                <a:ea typeface="仿宋_GB2312" pitchFamily="49" charset="-122"/>
              </a:rPr>
              <a:t>问题的阐述分析</a:t>
            </a:r>
            <a:r>
              <a:rPr lang="zh-CN" altLang="en-US" sz="2800" b="1" smtClean="0">
                <a:ea typeface="仿宋_GB2312" pitchFamily="49" charset="-122"/>
              </a:rPr>
              <a:t>，</a:t>
            </a:r>
            <a:r>
              <a:rPr lang="zh-CN" altLang="en-US" sz="2800" b="1" smtClean="0">
                <a:solidFill>
                  <a:srgbClr val="0066CC"/>
                </a:solidFill>
                <a:ea typeface="仿宋_GB2312" pitchFamily="49" charset="-122"/>
              </a:rPr>
              <a:t>模型的假设和建立</a:t>
            </a:r>
            <a:r>
              <a:rPr lang="zh-CN" altLang="en-US" sz="2800" b="1" smtClean="0">
                <a:ea typeface="仿宋_GB2312" pitchFamily="49" charset="-122"/>
              </a:rPr>
              <a:t>，</a:t>
            </a:r>
            <a:r>
              <a:rPr lang="zh-CN" altLang="en-US" sz="2800" b="1" smtClean="0">
                <a:solidFill>
                  <a:srgbClr val="0066CC"/>
                </a:solidFill>
                <a:ea typeface="仿宋_GB2312" pitchFamily="49" charset="-122"/>
              </a:rPr>
              <a:t>计算结果及讨论</a:t>
            </a:r>
            <a:r>
              <a:rPr lang="zh-CN" altLang="en-US" sz="2800" b="1" smtClean="0">
                <a:ea typeface="仿宋_GB2312" pitchFamily="49" charset="-122"/>
              </a:rPr>
              <a:t>的论文。通过训练和比赛，同学们不仅用数学方法解决实际问题的意识和能力有很大提高，而且在团结合作发挥集体力量攻关，以及撰写科技论文等方面将都会得到十分有益的锻炼。</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Rot="1" noChangeArrowheads="1"/>
          </p:cNvSpPr>
          <p:nvPr>
            <p:ph type="title"/>
          </p:nvPr>
        </p:nvSpPr>
        <p:spPr/>
        <p:txBody>
          <a:bodyPr/>
          <a:lstStyle/>
          <a:p>
            <a:pPr eaLnBrk="1" hangingPunct="1"/>
            <a:endParaRPr lang="zh-CN" altLang="en-US" smtClean="0"/>
          </a:p>
        </p:txBody>
      </p:sp>
      <p:graphicFrame>
        <p:nvGraphicFramePr>
          <p:cNvPr id="17411" name="Object 4"/>
          <p:cNvGraphicFramePr>
            <a:graphicFrameLocks noGrp="1" noChangeAspect="1"/>
          </p:cNvGraphicFramePr>
          <p:nvPr>
            <p:ph sz="half" idx="1"/>
          </p:nvPr>
        </p:nvGraphicFramePr>
        <p:xfrm>
          <a:off x="612775" y="-242888"/>
          <a:ext cx="7918450" cy="7662863"/>
        </p:xfrm>
        <a:graphic>
          <a:graphicData uri="http://schemas.openxmlformats.org/presentationml/2006/ole">
            <mc:AlternateContent xmlns:mc="http://schemas.openxmlformats.org/markup-compatibility/2006">
              <mc:Choice xmlns:v="urn:schemas-microsoft-com:vml" Requires="v">
                <p:oleObj spid="_x0000_s79885" name="Document" r:id="rId3" imgW="5335579" imgH="5156714" progId="Word.Document.8">
                  <p:embed/>
                </p:oleObj>
              </mc:Choice>
              <mc:Fallback>
                <p:oleObj name="Document" r:id="rId3" imgW="5335579" imgH="5156714"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775" y="-242888"/>
                        <a:ext cx="7918450" cy="7662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2628691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eaLnBrk="1" hangingPunct="1"/>
            <a:endParaRPr lang="zh-CN" altLang="en-US" smtClean="0"/>
          </a:p>
        </p:txBody>
      </p:sp>
      <p:sp>
        <p:nvSpPr>
          <p:cNvPr id="18435" name="Rectangle 3"/>
          <p:cNvSpPr>
            <a:spLocks noGrp="1" noRot="1" noChangeArrowheads="1"/>
          </p:cNvSpPr>
          <p:nvPr>
            <p:ph type="body" idx="1"/>
          </p:nvPr>
        </p:nvSpPr>
        <p:spPr/>
        <p:txBody>
          <a:bodyPr/>
          <a:lstStyle/>
          <a:p>
            <a:pPr eaLnBrk="1" hangingPunct="1"/>
            <a:endParaRPr lang="zh-CN" altLang="en-US" smtClean="0"/>
          </a:p>
        </p:txBody>
      </p:sp>
      <p:sp>
        <p:nvSpPr>
          <p:cNvPr id="184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kumimoji="1" lang="zh-CN" altLang="en-US" sz="2400">
              <a:latin typeface="Times New Roman" pitchFamily="18" charset="0"/>
            </a:endParaRPr>
          </a:p>
        </p:txBody>
      </p:sp>
      <p:pic>
        <p:nvPicPr>
          <p:cNvPr id="18437" name="图片 6" descr="C:\Users\zl\Desktop\新建文件夹 (2)\2009全国赛-指导教师-朱磊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33375"/>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图片 8" descr="C:\Users\zl\Desktop\新建文件夹 (2)\2010美国赛-指导教师-张晓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488" y="2259013"/>
            <a:ext cx="3121025"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图片 9" descr="C:\Users\zl\Desktop\新建文件夹 (2)\2010美国赛-指导教师-罗跃生.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571500"/>
            <a:ext cx="32226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0" descr="C:\Users\zl\Desktop\新建文件夹 (2)\2010美国赛-指导教师-高振滨.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788" y="3860800"/>
            <a:ext cx="3221037"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7" descr="O:\数模全部\2012.5.31赵恩铭资料，照片\IMG_003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625" y="3954463"/>
            <a:ext cx="3095625"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26297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eaLnBrk="1" hangingPunct="1"/>
            <a:r>
              <a:rPr lang="zh-CN" altLang="en-US" smtClean="0"/>
              <a:t>数学建模竞赛的由来</a:t>
            </a:r>
          </a:p>
        </p:txBody>
      </p:sp>
      <p:sp>
        <p:nvSpPr>
          <p:cNvPr id="20483" name="Rectangle 3"/>
          <p:cNvSpPr>
            <a:spLocks noGrp="1" noRot="1" noChangeArrowheads="1"/>
          </p:cNvSpPr>
          <p:nvPr>
            <p:ph type="body" idx="1"/>
          </p:nvPr>
        </p:nvSpPr>
        <p:spPr>
          <a:xfrm>
            <a:off x="359569" y="1556792"/>
            <a:ext cx="8424862" cy="4824412"/>
          </a:xfrm>
        </p:spPr>
        <p:txBody>
          <a:bodyPr/>
          <a:lstStyle/>
          <a:p>
            <a:pPr eaLnBrk="1" hangingPunct="1">
              <a:lnSpc>
                <a:spcPct val="90000"/>
              </a:lnSpc>
            </a:pPr>
            <a:r>
              <a:rPr lang="zh-CN" altLang="en-US" sz="2800" b="1" dirty="0" smtClean="0">
                <a:latin typeface="仿宋_GB2312" pitchFamily="49" charset="-122"/>
                <a:ea typeface="仿宋_GB2312" pitchFamily="49" charset="-122"/>
              </a:rPr>
              <a:t>1985年开始由美国工业与数学学会举办数学建模竞赛(</a:t>
            </a:r>
            <a:r>
              <a:rPr lang="en-US" altLang="zh-CN" sz="2800" b="1" dirty="0" smtClean="0">
                <a:latin typeface="仿宋_GB2312" pitchFamily="49" charset="-122"/>
                <a:ea typeface="仿宋_GB2312" pitchFamily="49" charset="-122"/>
              </a:rPr>
              <a:t>MCM).</a:t>
            </a:r>
          </a:p>
          <a:p>
            <a:pPr eaLnBrk="1" hangingPunct="1">
              <a:lnSpc>
                <a:spcPct val="90000"/>
              </a:lnSpc>
            </a:pPr>
            <a:r>
              <a:rPr lang="en-US" altLang="zh-CN" sz="2800" b="1" dirty="0" smtClean="0">
                <a:latin typeface="仿宋_GB2312" pitchFamily="49" charset="-122"/>
                <a:ea typeface="仿宋_GB2312" pitchFamily="49" charset="-122"/>
              </a:rPr>
              <a:t> </a:t>
            </a:r>
          </a:p>
          <a:p>
            <a:pPr eaLnBrk="1" hangingPunct="1">
              <a:lnSpc>
                <a:spcPct val="90000"/>
              </a:lnSpc>
            </a:pPr>
            <a:r>
              <a:rPr lang="zh-CN" altLang="en-US" sz="2800" b="1" dirty="0" smtClean="0">
                <a:latin typeface="仿宋_GB2312" pitchFamily="49" charset="-122"/>
                <a:ea typeface="仿宋_GB2312" pitchFamily="49" charset="-122"/>
              </a:rPr>
              <a:t>1989年我国大学生开始参加</a:t>
            </a:r>
            <a:r>
              <a:rPr lang="en-US" altLang="zh-CN" sz="2800" b="1" dirty="0" smtClean="0">
                <a:latin typeface="仿宋_GB2312" pitchFamily="49" charset="-122"/>
                <a:ea typeface="仿宋_GB2312" pitchFamily="49" charset="-122"/>
              </a:rPr>
              <a:t>MCM.</a:t>
            </a:r>
          </a:p>
          <a:p>
            <a:pPr eaLnBrk="1" hangingPunct="1">
              <a:lnSpc>
                <a:spcPct val="90000"/>
              </a:lnSpc>
            </a:pPr>
            <a:endParaRPr lang="zh-CN" altLang="en-US" sz="2800" b="1" dirty="0" smtClean="0">
              <a:latin typeface="仿宋_GB2312" pitchFamily="49" charset="-122"/>
              <a:ea typeface="仿宋_GB2312" pitchFamily="49" charset="-122"/>
            </a:endParaRPr>
          </a:p>
          <a:p>
            <a:pPr algn="just" eaLnBrk="1" hangingPunct="1">
              <a:lnSpc>
                <a:spcPct val="90000"/>
              </a:lnSpc>
            </a:pPr>
            <a:r>
              <a:rPr lang="zh-CN" altLang="en-US" sz="2800" b="1" dirty="0" smtClean="0">
                <a:latin typeface="仿宋_GB2312" pitchFamily="49" charset="-122"/>
                <a:ea typeface="仿宋_GB2312" pitchFamily="49" charset="-122"/>
              </a:rPr>
              <a:t>1992年，教育部高教司和中国工业与应用数学协会联合举办</a:t>
            </a:r>
            <a:r>
              <a:rPr lang="zh-CN" altLang="en-US" sz="2800" b="1" dirty="0" smtClean="0">
                <a:latin typeface="Times New Roman" pitchFamily="18" charset="0"/>
                <a:ea typeface="仿宋_GB2312" pitchFamily="49" charset="-122"/>
              </a:rPr>
              <a:t>“</a:t>
            </a:r>
            <a:r>
              <a:rPr lang="zh-CN" altLang="en-US" sz="2800" b="1" dirty="0" smtClean="0">
                <a:latin typeface="仿宋_GB2312" pitchFamily="49" charset="-122"/>
                <a:ea typeface="仿宋_GB2312" pitchFamily="49" charset="-122"/>
              </a:rPr>
              <a:t>中国大学生数学建模竞赛（</a:t>
            </a:r>
            <a:r>
              <a:rPr lang="en-US" altLang="en-US" sz="2800" b="1" dirty="0" smtClean="0">
                <a:latin typeface="仿宋_GB2312" pitchFamily="49" charset="-122"/>
                <a:ea typeface="仿宋_GB2312" pitchFamily="49" charset="-122"/>
              </a:rPr>
              <a:t>CUMCM)</a:t>
            </a:r>
            <a:r>
              <a:rPr lang="en-US" altLang="zh-CN" sz="2800" b="1" dirty="0" smtClean="0">
                <a:latin typeface="Times New Roman" pitchFamily="18" charset="0"/>
                <a:ea typeface="仿宋_GB2312" pitchFamily="49" charset="-122"/>
              </a:rPr>
              <a:t>”</a:t>
            </a:r>
            <a:endParaRPr lang="zh-CN" altLang="en-US" sz="2800" b="1" dirty="0" smtClean="0">
              <a:latin typeface="仿宋_GB2312" pitchFamily="49" charset="-122"/>
              <a:ea typeface="仿宋_GB2312" pitchFamily="49" charset="-122"/>
            </a:endParaRPr>
          </a:p>
          <a:p>
            <a:pPr algn="just" eaLnBrk="1" hangingPunct="1">
              <a:lnSpc>
                <a:spcPct val="90000"/>
              </a:lnSpc>
            </a:pPr>
            <a:endParaRPr lang="en-US" altLang="zh-CN" sz="2800" b="1" dirty="0" smtClean="0">
              <a:latin typeface="仿宋_GB2312" pitchFamily="49" charset="-122"/>
              <a:ea typeface="仿宋_GB2312" pitchFamily="49" charset="-122"/>
            </a:endParaRPr>
          </a:p>
          <a:p>
            <a:pPr algn="just" eaLnBrk="1" hangingPunct="1">
              <a:lnSpc>
                <a:spcPct val="90000"/>
              </a:lnSpc>
            </a:pPr>
            <a:r>
              <a:rPr lang="en-US" altLang="zh-CN" sz="2800" b="1" dirty="0" smtClean="0">
                <a:latin typeface="仿宋_GB2312" pitchFamily="49" charset="-122"/>
                <a:ea typeface="仿宋_GB2312" pitchFamily="49" charset="-122"/>
              </a:rPr>
              <a:t>1994</a:t>
            </a:r>
            <a:r>
              <a:rPr lang="zh-CN" altLang="en-US" sz="2800" b="1" dirty="0" smtClean="0">
                <a:latin typeface="仿宋_GB2312" pitchFamily="49" charset="-122"/>
                <a:ea typeface="仿宋_GB2312" pitchFamily="49" charset="-122"/>
              </a:rPr>
              <a:t>年，我校开始参加</a:t>
            </a:r>
            <a:r>
              <a:rPr lang="en-US" altLang="en-US" sz="2800" b="1" dirty="0" smtClean="0">
                <a:latin typeface="仿宋_GB2312" pitchFamily="49" charset="-122"/>
                <a:ea typeface="仿宋_GB2312" pitchFamily="49" charset="-122"/>
              </a:rPr>
              <a:t>MCM.</a:t>
            </a:r>
          </a:p>
          <a:p>
            <a:pPr algn="just" eaLnBrk="1" hangingPunct="1">
              <a:lnSpc>
                <a:spcPct val="90000"/>
              </a:lnSpc>
            </a:pPr>
            <a:endParaRPr lang="en-US" altLang="zh-CN" sz="2800" b="1" dirty="0">
              <a:latin typeface="仿宋_GB2312" pitchFamily="49" charset="-122"/>
              <a:ea typeface="仿宋_GB2312" pitchFamily="49" charset="-122"/>
            </a:endParaRPr>
          </a:p>
          <a:p>
            <a:pPr algn="just" eaLnBrk="1" hangingPunct="1">
              <a:lnSpc>
                <a:spcPct val="90000"/>
              </a:lnSpc>
            </a:pPr>
            <a:r>
              <a:rPr lang="en-US" altLang="zh-CN" sz="2800" b="1" dirty="0" smtClean="0">
                <a:latin typeface="仿宋_GB2312" pitchFamily="49" charset="-122"/>
                <a:ea typeface="仿宋_GB2312" pitchFamily="49" charset="-122"/>
              </a:rPr>
              <a:t>2015 </a:t>
            </a:r>
            <a:r>
              <a:rPr lang="zh-CN" altLang="en-US" sz="2800" b="1" dirty="0" smtClean="0">
                <a:latin typeface="仿宋_GB2312" pitchFamily="49" charset="-122"/>
                <a:ea typeface="仿宋_GB2312" pitchFamily="49" charset="-122"/>
              </a:rPr>
              <a:t>年我校参加美国</a:t>
            </a:r>
            <a:r>
              <a:rPr lang="zh-CN" altLang="en-US" sz="2800" b="1" dirty="0" smtClean="0">
                <a:latin typeface="仿宋_GB2312" pitchFamily="49" charset="-122"/>
                <a:ea typeface="仿宋_GB2312" pitchFamily="49" charset="-122"/>
              </a:rPr>
              <a:t>赛为</a:t>
            </a:r>
            <a:r>
              <a:rPr lang="en-US" altLang="zh-CN" sz="2800" b="1" dirty="0" smtClean="0">
                <a:latin typeface="仿宋_GB2312" pitchFamily="49" charset="-122"/>
                <a:ea typeface="仿宋_GB2312" pitchFamily="49" charset="-122"/>
              </a:rPr>
              <a:t>104</a:t>
            </a:r>
            <a:r>
              <a:rPr lang="zh-CN" altLang="en-US" sz="2800" b="1" dirty="0" smtClean="0">
                <a:latin typeface="仿宋_GB2312" pitchFamily="49" charset="-122"/>
                <a:ea typeface="仿宋_GB2312" pitchFamily="49" charset="-122"/>
              </a:rPr>
              <a:t>余</a:t>
            </a:r>
            <a:r>
              <a:rPr lang="zh-CN" altLang="en-US" sz="2800" b="1" dirty="0" smtClean="0">
                <a:latin typeface="仿宋_GB2312" pitchFamily="49" charset="-122"/>
                <a:ea typeface="仿宋_GB2312" pitchFamily="49" charset="-122"/>
              </a:rPr>
              <a:t>队</a:t>
            </a:r>
            <a:endParaRPr lang="en-US" altLang="zh-CN" sz="2800" b="1" dirty="0" smtClean="0">
              <a:latin typeface="仿宋_GB2312" pitchFamily="49" charset="-122"/>
              <a:ea typeface="仿宋_GB2312" pitchFamily="49" charset="-122"/>
            </a:endParaRPr>
          </a:p>
          <a:p>
            <a:pPr algn="just" eaLnBrk="1" hangingPunct="1">
              <a:lnSpc>
                <a:spcPct val="90000"/>
              </a:lnSpc>
            </a:pPr>
            <a:endParaRPr lang="en-US" altLang="zh-CN" sz="2800" b="1" dirty="0" smtClean="0">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anim to="" calcmode="lin" valueType="num">
                                      <p:cBhvr>
                                        <p:cTn id="7" dur="1" fill="hold"/>
                                        <p:tgtEl>
                                          <p:spTgt spid="204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0483">
                                            <p:txEl>
                                              <p:pRg st="1" end="1"/>
                                            </p:txEl>
                                          </p:spTgt>
                                        </p:tgtEl>
                                        <p:attrNameLst>
                                          <p:attrName>style.visibility</p:attrName>
                                        </p:attrNameLst>
                                      </p:cBhvr>
                                      <p:to>
                                        <p:strVal val="visible"/>
                                      </p:to>
                                    </p:set>
                                    <p:anim to="" calcmode="lin" valueType="num">
                                      <p:cBhvr>
                                        <p:cTn id="12" dur="1" fill="hold"/>
                                        <p:tgtEl>
                                          <p:spTgt spid="204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0483">
                                            <p:txEl>
                                              <p:pRg st="2" end="2"/>
                                            </p:txEl>
                                          </p:spTgt>
                                        </p:tgtEl>
                                        <p:attrNameLst>
                                          <p:attrName>style.visibility</p:attrName>
                                        </p:attrNameLst>
                                      </p:cBhvr>
                                      <p:to>
                                        <p:strVal val="visible"/>
                                      </p:to>
                                    </p:set>
                                    <p:anim to="" calcmode="lin" valueType="num">
                                      <p:cBhvr>
                                        <p:cTn id="17" dur="1" fill="hold"/>
                                        <p:tgtEl>
                                          <p:spTgt spid="20483">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0483">
                                            <p:txEl>
                                              <p:pRg st="4" end="4"/>
                                            </p:txEl>
                                          </p:spTgt>
                                        </p:tgtEl>
                                        <p:attrNameLst>
                                          <p:attrName>style.visibility</p:attrName>
                                        </p:attrNameLst>
                                      </p:cBhvr>
                                      <p:to>
                                        <p:strVal val="visible"/>
                                      </p:to>
                                    </p:set>
                                    <p:anim to="" calcmode="lin" valueType="num">
                                      <p:cBhvr>
                                        <p:cTn id="22" dur="1" fill="hold"/>
                                        <p:tgtEl>
                                          <p:spTgt spid="20483">
                                            <p:txEl>
                                              <p:pRg st="4" end="4"/>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20483">
                                            <p:txEl>
                                              <p:pRg st="6" end="6"/>
                                            </p:txEl>
                                          </p:spTgt>
                                        </p:tgtEl>
                                        <p:attrNameLst>
                                          <p:attrName>style.visibility</p:attrName>
                                        </p:attrNameLst>
                                      </p:cBhvr>
                                      <p:to>
                                        <p:strVal val="visible"/>
                                      </p:to>
                                    </p:set>
                                    <p:anim to="" calcmode="lin" valueType="num">
                                      <p:cBhvr>
                                        <p:cTn id="27" dur="1" fill="hold"/>
                                        <p:tgtEl>
                                          <p:spTgt spid="20483">
                                            <p:txEl>
                                              <p:pRg st="6" end="6"/>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20483">
                                            <p:txEl>
                                              <p:pRg st="8" end="8"/>
                                            </p:txEl>
                                          </p:spTgt>
                                        </p:tgtEl>
                                        <p:attrNameLst>
                                          <p:attrName>style.visibility</p:attrName>
                                        </p:attrNameLst>
                                      </p:cBhvr>
                                      <p:to>
                                        <p:strVal val="visible"/>
                                      </p:to>
                                    </p:set>
                                    <p:anim to="" calcmode="lin" valueType="num">
                                      <p:cBhvr>
                                        <p:cTn id="32" dur="1" fill="hold"/>
                                        <p:tgtEl>
                                          <p:spTgt spid="20483">
                                            <p:txEl>
                                              <p:pRg st="8" end="8"/>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eaLnBrk="1" hangingPunct="1"/>
            <a:endParaRPr lang="zh-CN" altLang="en-US" smtClean="0"/>
          </a:p>
        </p:txBody>
      </p:sp>
      <p:sp>
        <p:nvSpPr>
          <p:cNvPr id="19459" name="Rectangle 3"/>
          <p:cNvSpPr>
            <a:spLocks noGrp="1" noRot="1" noChangeArrowheads="1"/>
          </p:cNvSpPr>
          <p:nvPr>
            <p:ph type="body" idx="1"/>
          </p:nvPr>
        </p:nvSpPr>
        <p:spPr>
          <a:xfrm>
            <a:off x="611188" y="333375"/>
            <a:ext cx="8153400" cy="6099175"/>
          </a:xfrm>
        </p:spPr>
        <p:txBody>
          <a:bodyPr/>
          <a:lstStyle/>
          <a:p>
            <a:pPr eaLnBrk="1" hangingPunct="1">
              <a:lnSpc>
                <a:spcPct val="90000"/>
              </a:lnSpc>
            </a:pPr>
            <a:r>
              <a:rPr lang="zh-CN" altLang="en-US" b="1" smtClean="0"/>
              <a:t>奋斗在竞赛中：</a:t>
            </a:r>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smtClean="0"/>
          </a:p>
          <a:p>
            <a:pPr eaLnBrk="1" hangingPunct="1">
              <a:lnSpc>
                <a:spcPct val="90000"/>
              </a:lnSpc>
            </a:pPr>
            <a:r>
              <a:rPr lang="zh-CN" altLang="en-US" smtClean="0"/>
              <a:t>齐心协力                              努力解题</a:t>
            </a:r>
          </a:p>
        </p:txBody>
      </p:sp>
      <p:pic>
        <p:nvPicPr>
          <p:cNvPr id="19460" name="Picture 4" descr="100_18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5148263"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100_18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412875"/>
            <a:ext cx="4895850"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3783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eaLnBrk="1" hangingPunct="1"/>
            <a:endParaRPr lang="zh-CN" altLang="en-US" smtClean="0"/>
          </a:p>
        </p:txBody>
      </p:sp>
      <p:sp>
        <p:nvSpPr>
          <p:cNvPr id="20483" name="Rectangle 3"/>
          <p:cNvSpPr>
            <a:spLocks noGrp="1" noRot="1" noChangeArrowheads="1"/>
          </p:cNvSpPr>
          <p:nvPr>
            <p:ph type="body" idx="1"/>
          </p:nvPr>
        </p:nvSpPr>
        <p:spPr/>
        <p:txBody>
          <a:bodyPr/>
          <a:lstStyle/>
          <a:p>
            <a:pPr eaLnBrk="1" hangingPunct="1"/>
            <a:r>
              <a:rPr lang="zh-CN" altLang="en-US" smtClean="0"/>
              <a:t>                                           </a:t>
            </a:r>
          </a:p>
          <a:p>
            <a:pPr eaLnBrk="1" hangingPunct="1">
              <a:buFont typeface="Wingdings" pitchFamily="2" charset="2"/>
              <a:buNone/>
            </a:pPr>
            <a:r>
              <a:rPr lang="zh-CN" altLang="en-US" smtClean="0"/>
              <a:t>                                         信心百倍</a:t>
            </a:r>
          </a:p>
          <a:p>
            <a:pPr eaLnBrk="1" hangingPunct="1"/>
            <a:endParaRPr lang="zh-CN" altLang="en-US" smtClean="0"/>
          </a:p>
          <a:p>
            <a:pPr eaLnBrk="1" hangingPunct="1"/>
            <a:endParaRPr lang="zh-CN" altLang="en-US" smtClean="0"/>
          </a:p>
          <a:p>
            <a:pPr eaLnBrk="1" hangingPunct="1"/>
            <a:r>
              <a:rPr lang="zh-CN" altLang="en-US" smtClean="0"/>
              <a:t>讨论问题</a:t>
            </a:r>
          </a:p>
        </p:txBody>
      </p:sp>
      <p:pic>
        <p:nvPicPr>
          <p:cNvPr id="20484" name="Picture 5" descr="100_17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76825"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descr="100_19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3688" y="3078163"/>
            <a:ext cx="5040312"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extLst>
      <p:ext uri="{BB962C8B-B14F-4D97-AF65-F5344CB8AC3E}">
        <p14:creationId xmlns:p14="http://schemas.microsoft.com/office/powerpoint/2010/main" val="42384444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eaLnBrk="1" hangingPunct="1"/>
            <a:endParaRPr lang="zh-CN" altLang="en-US" smtClean="0"/>
          </a:p>
        </p:txBody>
      </p:sp>
      <p:sp>
        <p:nvSpPr>
          <p:cNvPr id="21507" name="Rectangle 3"/>
          <p:cNvSpPr>
            <a:spLocks noGrp="1" noRot="1" noChangeArrowheads="1"/>
          </p:cNvSpPr>
          <p:nvPr>
            <p:ph type="body" idx="1"/>
          </p:nvPr>
        </p:nvSpPr>
        <p:spPr/>
        <p:txBody>
          <a:bodyPr/>
          <a:lstStyle/>
          <a:p>
            <a:pPr eaLnBrk="1" hangingPunct="1"/>
            <a:r>
              <a:rPr lang="zh-CN" altLang="en-US" smtClean="0"/>
              <a:t>合作愉快                           </a:t>
            </a:r>
          </a:p>
          <a:p>
            <a:pPr eaLnBrk="1" hangingPunct="1"/>
            <a:endParaRPr lang="zh-CN" altLang="en-US" smtClean="0"/>
          </a:p>
          <a:p>
            <a:pPr eaLnBrk="1" hangingPunct="1"/>
            <a:endParaRPr lang="zh-CN" altLang="en-US" smtClean="0"/>
          </a:p>
          <a:p>
            <a:pPr eaLnBrk="1" hangingPunct="1"/>
            <a:endParaRPr lang="zh-CN" altLang="en-US" smtClean="0"/>
          </a:p>
          <a:p>
            <a:pPr eaLnBrk="1" hangingPunct="1"/>
            <a:r>
              <a:rPr lang="zh-CN" altLang="en-US" smtClean="0"/>
              <a:t>                                                  分工明确</a:t>
            </a:r>
          </a:p>
        </p:txBody>
      </p:sp>
      <p:pic>
        <p:nvPicPr>
          <p:cNvPr id="21508" name="Picture 5" descr="100_19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54313"/>
            <a:ext cx="5472113"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4" descr="100_2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0"/>
            <a:ext cx="477996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extLst>
      <p:ext uri="{BB962C8B-B14F-4D97-AF65-F5344CB8AC3E}">
        <p14:creationId xmlns:p14="http://schemas.microsoft.com/office/powerpoint/2010/main" val="18364004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r>
              <a:rPr lang="zh-CN" altLang="en-US" b="1" smtClean="0"/>
              <a:t>                                领导关怀</a:t>
            </a:r>
          </a:p>
        </p:txBody>
      </p:sp>
      <p:sp>
        <p:nvSpPr>
          <p:cNvPr id="22531" name="Rectangle 3"/>
          <p:cNvSpPr>
            <a:spLocks noGrp="1" noRot="1" noChangeArrowheads="1"/>
          </p:cNvSpPr>
          <p:nvPr>
            <p:ph type="body" idx="1"/>
          </p:nvPr>
        </p:nvSpPr>
        <p:spPr/>
        <p:txBody>
          <a:bodyPr/>
          <a:lstStyle/>
          <a:p>
            <a:pPr eaLnBrk="1" hangingPunct="1"/>
            <a:endParaRPr lang="zh-CN" altLang="en-US" b="1" smtClean="0"/>
          </a:p>
        </p:txBody>
      </p:sp>
      <p:pic>
        <p:nvPicPr>
          <p:cNvPr id="22532" name="Picture 4" descr="100_19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5475" y="3297238"/>
            <a:ext cx="4708525" cy="356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2534" name="Picture 7" descr="O:\数模全部\2012.5.31赵恩铭资料，照片\IMG_13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288"/>
            <a:ext cx="529272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69756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endParaRPr lang="zh-CN" altLang="en-US" smtClean="0"/>
          </a:p>
        </p:txBody>
      </p:sp>
      <p:graphicFrame>
        <p:nvGraphicFramePr>
          <p:cNvPr id="6" name="内容占位符 5"/>
          <p:cNvGraphicFramePr>
            <a:graphicFrameLocks noGrp="1"/>
          </p:cNvGraphicFramePr>
          <p:nvPr>
            <p:ph idx="1"/>
          </p:nvPr>
        </p:nvGraphicFramePr>
        <p:xfrm>
          <a:off x="71438" y="7938"/>
          <a:ext cx="4824412" cy="3489327"/>
        </p:xfrm>
        <a:graphic>
          <a:graphicData uri="http://schemas.openxmlformats.org/drawingml/2006/table">
            <a:tbl>
              <a:tblPr firstRow="1" firstCol="1" bandRow="1">
                <a:tableStyleId>{5940675A-B579-460E-94D1-54222C63F5DA}</a:tableStyleId>
              </a:tblPr>
              <a:tblGrid>
                <a:gridCol w="780229"/>
                <a:gridCol w="996958"/>
                <a:gridCol w="996958"/>
                <a:gridCol w="2050267"/>
              </a:tblGrid>
              <a:tr h="387703">
                <a:tc>
                  <a:txBody>
                    <a:bodyPr/>
                    <a:lstStyle/>
                    <a:p>
                      <a:pPr algn="l">
                        <a:spcAft>
                          <a:spcPts val="0"/>
                        </a:spcAft>
                      </a:pPr>
                      <a:r>
                        <a:rPr lang="zh-CN" sz="1400" kern="0" dirty="0">
                          <a:effectLst/>
                        </a:rPr>
                        <a:t>李诗桓</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07081324</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信通学院</a:t>
                      </a:r>
                      <a:endParaRPr lang="zh-CN" sz="1400" b="1" kern="10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2009</a:t>
                      </a:r>
                      <a:r>
                        <a:rPr lang="zh-CN" sz="1400" kern="0" dirty="0">
                          <a:effectLst/>
                        </a:rPr>
                        <a:t>美国国际数学建摸竞赛一等奖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杨忆</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07081327</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信通学院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刘咏泉</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dirty="0">
                          <a:effectLst/>
                        </a:rPr>
                        <a:t>06024104</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建工学院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韩云峰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07052114</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2008</a:t>
                      </a:r>
                      <a:r>
                        <a:rPr lang="zh-CN" sz="1400" kern="0" dirty="0">
                          <a:effectLst/>
                        </a:rPr>
                        <a:t>全国大学生数学建模竞赛二等奖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闫慧辰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07051312</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王驰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07051301</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吴峰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dirty="0">
                          <a:effectLst/>
                        </a:rPr>
                        <a:t>06112122</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dirty="0">
                          <a:effectLst/>
                        </a:rPr>
                        <a:t>理学院</a:t>
                      </a:r>
                      <a:endParaRPr lang="zh-CN" sz="1400" b="1" kern="100" dirty="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2009</a:t>
                      </a:r>
                      <a:r>
                        <a:rPr lang="zh-CN" sz="1400" kern="0" dirty="0">
                          <a:effectLst/>
                        </a:rPr>
                        <a:t>全国大学生数学建摸竞赛</a:t>
                      </a:r>
                      <a:r>
                        <a:rPr lang="zh-CN" sz="1400" kern="0" dirty="0" smtClean="0">
                          <a:effectLst/>
                        </a:rPr>
                        <a:t>一等奖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张立芳</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06113103</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理学院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许佳琪</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06141122</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dirty="0">
                          <a:effectLst/>
                        </a:rPr>
                        <a:t>经管学院</a:t>
                      </a:r>
                      <a:endParaRPr lang="zh-CN" sz="1400" b="1" kern="100" dirty="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bl>
          </a:graphicData>
        </a:graphic>
      </p:graphicFrame>
      <p:pic>
        <p:nvPicPr>
          <p:cNvPr id="23601" name="图片 4" descr="说明: C:\Users\zl\Desktop\新建文件夹 (2)\吴峰-张立芳-许佳琪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750" y="3716338"/>
            <a:ext cx="348615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2" name="图片 6" descr="说明: C:\Users\zl\Desktop\新建文件夹 (2)\李诗桓-杨忆-刘咏泉.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228600"/>
            <a:ext cx="373856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3" name="图片 5" descr="说明: C:\Users\zl\Desktop\新建文件夹 (2)\韩云峰-闫慧辰-王驰.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463925"/>
            <a:ext cx="3887788"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0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605" name="Rectangle 6"/>
          <p:cNvSpPr>
            <a:spLocks noChangeArrowheads="1"/>
          </p:cNvSpPr>
          <p:nvPr/>
        </p:nvSpPr>
        <p:spPr bwMode="auto">
          <a:xfrm>
            <a:off x="0" y="9823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zh-CN" altLang="zh-CN"/>
          </a:p>
        </p:txBody>
      </p:sp>
    </p:spTree>
    <p:extLst>
      <p:ext uri="{BB962C8B-B14F-4D97-AF65-F5344CB8AC3E}">
        <p14:creationId xmlns:p14="http://schemas.microsoft.com/office/powerpoint/2010/main" val="34006373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http://www.comap.com/undergraduate/contests/mcm/previous-contests.php</a:t>
            </a:r>
            <a:endParaRPr lang="zh-CN" altLang="en-US" sz="3600" dirty="0"/>
          </a:p>
        </p:txBody>
      </p:sp>
      <p:sp>
        <p:nvSpPr>
          <p:cNvPr id="3" name="内容占位符 2"/>
          <p:cNvSpPr>
            <a:spLocks noGrp="1"/>
          </p:cNvSpPr>
          <p:nvPr>
            <p:ph idx="1"/>
          </p:nvPr>
        </p:nvSpPr>
        <p:spPr/>
        <p:txBody>
          <a:bodyPr/>
          <a:lstStyle/>
          <a:p>
            <a:endParaRPr lang="zh-CN" altLang="en-US" dirty="0"/>
          </a:p>
        </p:txBody>
      </p:sp>
      <p:pic>
        <p:nvPicPr>
          <p:cNvPr id="84993" name="Picture 1" descr="C:\Users\zhulei\AppData\Roaming\Tencent\Users\386598890\QQ\WinTemp\RichOle\FN%2VPB8$YL`KJ51BM$)CQ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8325247" cy="5639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97960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eaLnBrk="1" hangingPunct="1"/>
            <a:r>
              <a:rPr lang="zh-CN" altLang="en-US" smtClean="0"/>
              <a:t>数学建模竞赛的意义</a:t>
            </a:r>
          </a:p>
        </p:txBody>
      </p:sp>
      <p:sp>
        <p:nvSpPr>
          <p:cNvPr id="22531" name="Rectangle 3"/>
          <p:cNvSpPr>
            <a:spLocks noGrp="1" noRot="1" noChangeArrowheads="1"/>
          </p:cNvSpPr>
          <p:nvPr>
            <p:ph type="body" idx="1"/>
          </p:nvPr>
        </p:nvSpPr>
        <p:spPr/>
        <p:txBody>
          <a:bodyPr/>
          <a:lstStyle/>
          <a:p>
            <a:pPr eaLnBrk="1" hangingPunct="1"/>
            <a:r>
              <a:rPr lang="zh-CN" altLang="en-US" sz="2800" b="1" smtClean="0">
                <a:latin typeface="Times New Roman" pitchFamily="18" charset="0"/>
                <a:ea typeface="仿宋_GB2312" pitchFamily="49" charset="-122"/>
              </a:rPr>
              <a:t>培养选手勇于创新、理论联系实际的学风</a:t>
            </a:r>
          </a:p>
          <a:p>
            <a:pPr eaLnBrk="1" hangingPunct="1"/>
            <a:r>
              <a:rPr lang="zh-CN" altLang="en-US" sz="2800" b="1" smtClean="0">
                <a:latin typeface="Times New Roman" pitchFamily="18" charset="0"/>
                <a:ea typeface="仿宋_GB2312" pitchFamily="49" charset="-122"/>
              </a:rPr>
              <a:t>培养选手进行科学研究，以及通过研究学习新知识的能力</a:t>
            </a:r>
          </a:p>
          <a:p>
            <a:pPr eaLnBrk="1" hangingPunct="1"/>
            <a:r>
              <a:rPr lang="zh-CN" altLang="en-US" sz="2800" b="1" smtClean="0">
                <a:latin typeface="Times New Roman" pitchFamily="18" charset="0"/>
                <a:ea typeface="仿宋_GB2312" pitchFamily="49" charset="-122"/>
              </a:rPr>
              <a:t>培养选手相互协调、团结合作的精神</a:t>
            </a:r>
          </a:p>
          <a:p>
            <a:pPr eaLnBrk="1" hangingPunct="1"/>
            <a:r>
              <a:rPr lang="zh-CN" altLang="en-US" sz="2800" b="1" smtClean="0">
                <a:latin typeface="Times New Roman" pitchFamily="18" charset="0"/>
                <a:ea typeface="仿宋_GB2312" pitchFamily="49" charset="-122"/>
              </a:rPr>
              <a:t>高强度脑力劳动中挑战极限的体验</a:t>
            </a:r>
          </a:p>
          <a:p>
            <a:pPr eaLnBrk="1" hangingPunct="1"/>
            <a:r>
              <a:rPr lang="zh-CN" altLang="en-US" sz="2800" b="1" smtClean="0">
                <a:latin typeface="Times New Roman" pitchFamily="18" charset="0"/>
                <a:ea typeface="仿宋_GB2312" pitchFamily="49" charset="-122"/>
              </a:rPr>
              <a:t>极富挑战性的问题，崭新的知识领域</a:t>
            </a:r>
          </a:p>
          <a:p>
            <a:pPr eaLnBrk="1" hangingPunct="1"/>
            <a:r>
              <a:rPr lang="zh-CN" altLang="en-US" sz="2800" b="1" smtClean="0">
                <a:latin typeface="Times New Roman" pitchFamily="18" charset="0"/>
                <a:ea typeface="仿宋_GB2312" pitchFamily="49" charset="-122"/>
              </a:rPr>
              <a:t>直接推动了数学的教学内容、课程体系的改革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anim to="" calcmode="lin" valueType="num">
                                      <p:cBhvr>
                                        <p:cTn id="7" dur="1" fill="hold"/>
                                        <p:tgtEl>
                                          <p:spTgt spid="2253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2531">
                                            <p:txEl>
                                              <p:pRg st="1" end="1"/>
                                            </p:txEl>
                                          </p:spTgt>
                                        </p:tgtEl>
                                        <p:attrNameLst>
                                          <p:attrName>style.visibility</p:attrName>
                                        </p:attrNameLst>
                                      </p:cBhvr>
                                      <p:to>
                                        <p:strVal val="visible"/>
                                      </p:to>
                                    </p:set>
                                    <p:anim to="" calcmode="lin" valueType="num">
                                      <p:cBhvr>
                                        <p:cTn id="12" dur="1" fill="hold"/>
                                        <p:tgtEl>
                                          <p:spTgt spid="2253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2531">
                                            <p:txEl>
                                              <p:pRg st="2" end="2"/>
                                            </p:txEl>
                                          </p:spTgt>
                                        </p:tgtEl>
                                        <p:attrNameLst>
                                          <p:attrName>style.visibility</p:attrName>
                                        </p:attrNameLst>
                                      </p:cBhvr>
                                      <p:to>
                                        <p:strVal val="visible"/>
                                      </p:to>
                                    </p:set>
                                    <p:anim to="" calcmode="lin" valueType="num">
                                      <p:cBhvr>
                                        <p:cTn id="17" dur="1" fill="hold"/>
                                        <p:tgtEl>
                                          <p:spTgt spid="2253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2531">
                                            <p:txEl>
                                              <p:pRg st="3" end="3"/>
                                            </p:txEl>
                                          </p:spTgt>
                                        </p:tgtEl>
                                        <p:attrNameLst>
                                          <p:attrName>style.visibility</p:attrName>
                                        </p:attrNameLst>
                                      </p:cBhvr>
                                      <p:to>
                                        <p:strVal val="visible"/>
                                      </p:to>
                                    </p:set>
                                    <p:anim to="" calcmode="lin" valueType="num">
                                      <p:cBhvr>
                                        <p:cTn id="22" dur="1" fill="hold"/>
                                        <p:tgtEl>
                                          <p:spTgt spid="22531">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22531">
                                            <p:txEl>
                                              <p:pRg st="4" end="4"/>
                                            </p:txEl>
                                          </p:spTgt>
                                        </p:tgtEl>
                                        <p:attrNameLst>
                                          <p:attrName>style.visibility</p:attrName>
                                        </p:attrNameLst>
                                      </p:cBhvr>
                                      <p:to>
                                        <p:strVal val="visible"/>
                                      </p:to>
                                    </p:set>
                                    <p:anim to="" calcmode="lin" valueType="num">
                                      <p:cBhvr>
                                        <p:cTn id="27" dur="1" fill="hold"/>
                                        <p:tgtEl>
                                          <p:spTgt spid="22531">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22531">
                                            <p:txEl>
                                              <p:pRg st="5" end="5"/>
                                            </p:txEl>
                                          </p:spTgt>
                                        </p:tgtEl>
                                        <p:attrNameLst>
                                          <p:attrName>style.visibility</p:attrName>
                                        </p:attrNameLst>
                                      </p:cBhvr>
                                      <p:to>
                                        <p:strVal val="visible"/>
                                      </p:to>
                                    </p:set>
                                    <p:anim to="" calcmode="lin" valueType="num">
                                      <p:cBhvr>
                                        <p:cTn id="32" dur="1" fill="hold"/>
                                        <p:tgtEl>
                                          <p:spTgt spid="22531">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050"/>
          <p:cNvSpPr>
            <a:spLocks noGrp="1" noRot="1" noChangeArrowheads="1"/>
          </p:cNvSpPr>
          <p:nvPr>
            <p:ph type="title"/>
          </p:nvPr>
        </p:nvSpPr>
        <p:spPr/>
        <p:txBody>
          <a:bodyPr/>
          <a:lstStyle/>
          <a:p>
            <a:pPr eaLnBrk="1" hangingPunct="1"/>
            <a:r>
              <a:rPr lang="zh-CN" altLang="en-US" smtClean="0"/>
              <a:t>参赛同学的话</a:t>
            </a:r>
          </a:p>
        </p:txBody>
      </p:sp>
      <p:sp>
        <p:nvSpPr>
          <p:cNvPr id="39939" name="Rectangle 2051"/>
          <p:cNvSpPr>
            <a:spLocks noGrp="1" noRot="1" noChangeArrowheads="1"/>
          </p:cNvSpPr>
          <p:nvPr>
            <p:ph type="body" idx="1"/>
          </p:nvPr>
        </p:nvSpPr>
        <p:spPr/>
        <p:txBody>
          <a:bodyPr/>
          <a:lstStyle/>
          <a:p>
            <a:pPr eaLnBrk="1" hangingPunct="1"/>
            <a:r>
              <a:rPr lang="zh-CN" altLang="en-US" sz="2800" b="1" smtClean="0">
                <a:latin typeface="Times New Roman" pitchFamily="18" charset="0"/>
                <a:ea typeface="仿宋_GB2312" pitchFamily="49" charset="-122"/>
              </a:rPr>
              <a:t>“那不寻常的三天在我的记忆中留下了永恒的一瞬。我们的确感受到了它独特的魅力，它给予我们的东西实在太多。真是一次参赛，终身受益。”</a:t>
            </a:r>
          </a:p>
          <a:p>
            <a:pPr eaLnBrk="1" hangingPunct="1"/>
            <a:endParaRPr lang="zh-CN" altLang="en-US" sz="2800" b="1" smtClean="0">
              <a:ea typeface="仿宋_GB2312" pitchFamily="49" charset="-122"/>
            </a:endParaRPr>
          </a:p>
          <a:p>
            <a:pPr eaLnBrk="1" hangingPunct="1"/>
            <a:r>
              <a:rPr lang="zh-CN" altLang="en-US" sz="2800" b="1" smtClean="0">
                <a:ea typeface="仿宋_GB2312" pitchFamily="49" charset="-122"/>
              </a:rPr>
              <a:t>不到最后，永不言败；坚持，就是胜利！</a:t>
            </a:r>
          </a:p>
          <a:p>
            <a:pPr eaLnBrk="1" hangingPunct="1"/>
            <a:endParaRPr lang="zh-CN" altLang="en-US" sz="2800" b="1" smtClean="0">
              <a:ea typeface="仿宋_GB2312" pitchFamily="49" charset="-122"/>
            </a:endParaRPr>
          </a:p>
          <a:p>
            <a:pPr eaLnBrk="1" hangingPunct="1"/>
            <a:r>
              <a:rPr lang="zh-CN" altLang="en-US" sz="2800" b="1" smtClean="0">
                <a:ea typeface="仿宋_GB2312" pitchFamily="49" charset="-122"/>
              </a:rPr>
              <a:t>竞赛过程中的每次创新、受挫、彷徨和坚持，都是我得到的比奖项更重要的宝贵财富。付出过，努力过、便不再有遗憾。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9939">
                                            <p:txEl>
                                              <p:pRg st="0" end="0"/>
                                            </p:txEl>
                                          </p:spTgt>
                                        </p:tgtEl>
                                        <p:attrNameLst>
                                          <p:attrName>style.visibility</p:attrName>
                                        </p:attrNameLst>
                                      </p:cBhvr>
                                      <p:to>
                                        <p:strVal val="visible"/>
                                      </p:to>
                                    </p:set>
                                    <p:anim to="" calcmode="lin" valueType="num">
                                      <p:cBhvr>
                                        <p:cTn id="7" dur="1" fill="hold"/>
                                        <p:tgtEl>
                                          <p:spTgt spid="3993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9939">
                                            <p:txEl>
                                              <p:pRg st="2" end="2"/>
                                            </p:txEl>
                                          </p:spTgt>
                                        </p:tgtEl>
                                        <p:attrNameLst>
                                          <p:attrName>style.visibility</p:attrName>
                                        </p:attrNameLst>
                                      </p:cBhvr>
                                      <p:to>
                                        <p:strVal val="visible"/>
                                      </p:to>
                                    </p:set>
                                    <p:anim to="" calcmode="lin" valueType="num">
                                      <p:cBhvr>
                                        <p:cTn id="12" dur="1" fill="hold"/>
                                        <p:tgtEl>
                                          <p:spTgt spid="39939">
                                            <p:txEl>
                                              <p:pRg st="2" end="2"/>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9939">
                                            <p:txEl>
                                              <p:pRg st="4" end="4"/>
                                            </p:txEl>
                                          </p:spTgt>
                                        </p:tgtEl>
                                        <p:attrNameLst>
                                          <p:attrName>style.visibility</p:attrName>
                                        </p:attrNameLst>
                                      </p:cBhvr>
                                      <p:to>
                                        <p:strVal val="visible"/>
                                      </p:to>
                                    </p:set>
                                    <p:anim to="" calcmode="lin" valueType="num">
                                      <p:cBhvr>
                                        <p:cTn id="17" dur="1" fill="hold"/>
                                        <p:tgtEl>
                                          <p:spTgt spid="39939">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p:txBody>
          <a:bodyPr/>
          <a:lstStyle/>
          <a:p>
            <a:pPr eaLnBrk="1" hangingPunct="1"/>
            <a:r>
              <a:rPr lang="zh-CN" altLang="en-US" smtClean="0"/>
              <a:t>参赛同学的话</a:t>
            </a:r>
          </a:p>
        </p:txBody>
      </p:sp>
      <p:sp>
        <p:nvSpPr>
          <p:cNvPr id="28675" name="Rectangle 3"/>
          <p:cNvSpPr>
            <a:spLocks noGrp="1" noRot="1" noChangeArrowheads="1"/>
          </p:cNvSpPr>
          <p:nvPr>
            <p:ph type="body" idx="1"/>
          </p:nvPr>
        </p:nvSpPr>
        <p:spPr/>
        <p:txBody>
          <a:bodyPr/>
          <a:lstStyle/>
          <a:p>
            <a:pPr eaLnBrk="1" hangingPunct="1"/>
            <a:r>
              <a:rPr lang="zh-CN" altLang="en-US" sz="2800" b="1" smtClean="0">
                <a:latin typeface="Times New Roman" pitchFamily="18" charset="0"/>
                <a:ea typeface="仿宋_GB2312" pitchFamily="49" charset="-122"/>
              </a:rPr>
              <a:t>“</a:t>
            </a:r>
            <a:r>
              <a:rPr lang="zh-CN" altLang="en-US" sz="2800" b="1" smtClean="0">
                <a:latin typeface="仿宋_GB2312" pitchFamily="49" charset="-122"/>
                <a:ea typeface="仿宋_GB2312" pitchFamily="49" charset="-122"/>
              </a:rPr>
              <a:t>始终保持一份平和的心态也是至关重要的。并不把目标锁定</a:t>
            </a:r>
            <a:r>
              <a:rPr lang="en-US" altLang="zh-CN" sz="2800" b="1" smtClean="0">
                <a:latin typeface="仿宋_GB2312" pitchFamily="49" charset="-122"/>
                <a:ea typeface="仿宋_GB2312" pitchFamily="49" charset="-122"/>
              </a:rPr>
              <a:t>outstanding，</a:t>
            </a:r>
            <a:r>
              <a:rPr lang="zh-CN" altLang="en-US" sz="2800" b="1" smtClean="0">
                <a:latin typeface="仿宋_GB2312" pitchFamily="49" charset="-122"/>
                <a:ea typeface="仿宋_GB2312" pitchFamily="49" charset="-122"/>
              </a:rPr>
              <a:t>而是把这个过程看作是一种能力的锻炼、一种个人价值和潜能的激发。</a:t>
            </a:r>
            <a:r>
              <a:rPr lang="zh-CN" altLang="en-US" sz="2800" b="1" smtClean="0">
                <a:latin typeface="Times New Roman" pitchFamily="18" charset="0"/>
                <a:ea typeface="仿宋_GB2312" pitchFamily="49" charset="-122"/>
              </a:rPr>
              <a:t>”</a:t>
            </a:r>
            <a:endParaRPr lang="zh-CN" altLang="en-US" sz="2800" b="1" smtClean="0">
              <a:latin typeface="仿宋_GB2312" pitchFamily="49" charset="-122"/>
              <a:ea typeface="仿宋_GB2312" pitchFamily="49" charset="-122"/>
            </a:endParaRPr>
          </a:p>
          <a:p>
            <a:pPr eaLnBrk="1" hangingPunct="1"/>
            <a:endParaRPr lang="zh-CN" altLang="en-US" sz="2800" b="1" smtClean="0">
              <a:latin typeface="仿宋_GB2312" pitchFamily="49" charset="-122"/>
              <a:ea typeface="仿宋_GB2312" pitchFamily="49" charset="-122"/>
            </a:endParaRPr>
          </a:p>
          <a:p>
            <a:pPr eaLnBrk="1" hangingPunct="1"/>
            <a:r>
              <a:rPr lang="zh-CN" altLang="en-US" sz="2800" b="1" smtClean="0">
                <a:latin typeface="Times New Roman" pitchFamily="18" charset="0"/>
                <a:ea typeface="仿宋_GB2312" pitchFamily="49" charset="-122"/>
              </a:rPr>
              <a:t>“</a:t>
            </a:r>
            <a:r>
              <a:rPr lang="zh-CN" altLang="en-US" sz="2800" b="1" smtClean="0">
                <a:latin typeface="仿宋_GB2312" pitchFamily="49" charset="-122"/>
                <a:ea typeface="仿宋_GB2312" pitchFamily="49" charset="-122"/>
              </a:rPr>
              <a:t>兴趣是最重要的，如果没有一份兴趣作支撑，那么比赛连续奋战的72小时简直是一场</a:t>
            </a:r>
            <a:r>
              <a:rPr lang="en-US" altLang="zh-CN" sz="2800" b="1" smtClean="0">
                <a:latin typeface="仿宋_GB2312" pitchFamily="49" charset="-122"/>
                <a:ea typeface="仿宋_GB2312" pitchFamily="49" charset="-122"/>
              </a:rPr>
              <a:t>nightmare。</a:t>
            </a:r>
            <a:r>
              <a:rPr lang="en-US" altLang="zh-CN" sz="2800" b="1" smtClean="0">
                <a:latin typeface="Times New Roman" pitchFamily="18" charset="0"/>
                <a:ea typeface="仿宋_GB2312" pitchFamily="49" charset="-122"/>
              </a:rPr>
              <a:t>”</a:t>
            </a:r>
            <a:endParaRPr lang="zh-CN" altLang="en-US" sz="2800" b="1" smtClean="0">
              <a:latin typeface="仿宋_GB2312" pitchFamily="49" charset="-122"/>
              <a:ea typeface="仿宋_GB2312" pitchFamily="49" charset="-122"/>
            </a:endParaRPr>
          </a:p>
          <a:p>
            <a:pPr eaLnBrk="1" hangingPunct="1"/>
            <a:endParaRPr lang="zh-CN" altLang="en-US" sz="2800" b="1" smtClean="0">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8675">
                                            <p:txEl>
                                              <p:pRg st="0" end="0"/>
                                            </p:txEl>
                                          </p:spTgt>
                                        </p:tgtEl>
                                        <p:attrNameLst>
                                          <p:attrName>style.visibility</p:attrName>
                                        </p:attrNameLst>
                                      </p:cBhvr>
                                      <p:to>
                                        <p:strVal val="visible"/>
                                      </p:to>
                                    </p:set>
                                    <p:anim to="" calcmode="lin" valueType="num">
                                      <p:cBhvr>
                                        <p:cTn id="7" dur="1" fill="hold"/>
                                        <p:tgtEl>
                                          <p:spTgt spid="28675">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8675">
                                            <p:txEl>
                                              <p:pRg st="2" end="2"/>
                                            </p:txEl>
                                          </p:spTgt>
                                        </p:tgtEl>
                                        <p:attrNameLst>
                                          <p:attrName>style.visibility</p:attrName>
                                        </p:attrNameLst>
                                      </p:cBhvr>
                                      <p:to>
                                        <p:strVal val="visible"/>
                                      </p:to>
                                    </p:set>
                                    <p:anim to="" calcmode="lin" valueType="num">
                                      <p:cBhvr>
                                        <p:cTn id="12" dur="1" fill="hold"/>
                                        <p:tgtEl>
                                          <p:spTgt spid="28675">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p:txBody>
          <a:bodyPr/>
          <a:lstStyle/>
          <a:p>
            <a:pPr eaLnBrk="1" hangingPunct="1"/>
            <a:r>
              <a:rPr lang="zh-CN" altLang="en-US" smtClean="0"/>
              <a:t>参赛同学的话</a:t>
            </a:r>
          </a:p>
        </p:txBody>
      </p:sp>
      <p:sp>
        <p:nvSpPr>
          <p:cNvPr id="32771" name="Rectangle 3"/>
          <p:cNvSpPr>
            <a:spLocks noGrp="1" noRot="1" noChangeArrowheads="1"/>
          </p:cNvSpPr>
          <p:nvPr>
            <p:ph type="body" idx="1"/>
          </p:nvPr>
        </p:nvSpPr>
        <p:spPr>
          <a:xfrm>
            <a:off x="468313" y="1412875"/>
            <a:ext cx="8153400" cy="4498975"/>
          </a:xfrm>
        </p:spPr>
        <p:txBody>
          <a:bodyPr/>
          <a:lstStyle/>
          <a:p>
            <a:pPr eaLnBrk="1" hangingPunct="1"/>
            <a:r>
              <a:rPr lang="zh-CN" altLang="en-US" sz="2800" b="1" smtClean="0">
                <a:latin typeface="Times New Roman" pitchFamily="18" charset="0"/>
                <a:ea typeface="仿宋_GB2312" pitchFamily="49" charset="-122"/>
              </a:rPr>
              <a:t>“虽然许多东西现在谈起，都已显得云淡风轻，但我们仍能体会到备战过程中的艰辛。像智能算法、模式识别等专业知识是本科阶段学不到的。怎么办？自学呗！”</a:t>
            </a:r>
          </a:p>
          <a:p>
            <a:pPr eaLnBrk="1" hangingPunct="1"/>
            <a:endParaRPr lang="zh-CN" altLang="en-US" sz="2800" b="1" smtClean="0">
              <a:latin typeface="Times New Roman" pitchFamily="18" charset="0"/>
              <a:ea typeface="仿宋_GB2312" pitchFamily="49" charset="-122"/>
            </a:endParaRPr>
          </a:p>
          <a:p>
            <a:pPr eaLnBrk="1" hangingPunct="1"/>
            <a:r>
              <a:rPr lang="zh-CN" altLang="en-US" sz="2800" b="1" smtClean="0">
                <a:latin typeface="Times New Roman" pitchFamily="18" charset="0"/>
                <a:ea typeface="仿宋_GB2312" pitchFamily="49" charset="-122"/>
              </a:rPr>
              <a:t>“事情本身并不难，关键在于你是否有勇气去尝试、去经历。”</a:t>
            </a:r>
          </a:p>
          <a:p>
            <a:pPr eaLnBrk="1" hangingPunct="1"/>
            <a:endParaRPr lang="zh-CN" altLang="en-US" sz="2800" b="1" smtClean="0">
              <a:latin typeface="Times New Roman" pitchFamily="18" charset="0"/>
              <a:ea typeface="仿宋_GB2312" pitchFamily="49" charset="-122"/>
            </a:endParaRPr>
          </a:p>
          <a:p>
            <a:pPr eaLnBrk="1" hangingPunct="1"/>
            <a:r>
              <a:rPr lang="zh-CN" altLang="en-US" sz="2800" b="1" smtClean="0">
                <a:latin typeface="Times New Roman" pitchFamily="18" charset="0"/>
                <a:ea typeface="仿宋_GB2312" pitchFamily="49" charset="-122"/>
              </a:rPr>
              <a:t>“参加数模竞赛，也给了我们一次简单的科学研究工作的体验。科学工作所需要的严谨，大胆都在这样的比赛中有着完整的体现。”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2771">
                                            <p:txEl>
                                              <p:pRg st="0" end="0"/>
                                            </p:txEl>
                                          </p:spTgt>
                                        </p:tgtEl>
                                        <p:attrNameLst>
                                          <p:attrName>style.visibility</p:attrName>
                                        </p:attrNameLst>
                                      </p:cBhvr>
                                      <p:to>
                                        <p:strVal val="visible"/>
                                      </p:to>
                                    </p:set>
                                    <p:anim to="" calcmode="lin" valueType="num">
                                      <p:cBhvr>
                                        <p:cTn id="7" dur="1" fill="hold"/>
                                        <p:tgtEl>
                                          <p:spTgt spid="3277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2771">
                                            <p:txEl>
                                              <p:pRg st="2" end="2"/>
                                            </p:txEl>
                                          </p:spTgt>
                                        </p:tgtEl>
                                        <p:attrNameLst>
                                          <p:attrName>style.visibility</p:attrName>
                                        </p:attrNameLst>
                                      </p:cBhvr>
                                      <p:to>
                                        <p:strVal val="visible"/>
                                      </p:to>
                                    </p:set>
                                    <p:anim to="" calcmode="lin" valueType="num">
                                      <p:cBhvr>
                                        <p:cTn id="12" dur="1" fill="hold"/>
                                        <p:tgtEl>
                                          <p:spTgt spid="32771">
                                            <p:txEl>
                                              <p:pRg st="2" end="2"/>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2771">
                                            <p:txEl>
                                              <p:pRg st="4" end="4"/>
                                            </p:txEl>
                                          </p:spTgt>
                                        </p:tgtEl>
                                        <p:attrNameLst>
                                          <p:attrName>style.visibility</p:attrName>
                                        </p:attrNameLst>
                                      </p:cBhvr>
                                      <p:to>
                                        <p:strVal val="visible"/>
                                      </p:to>
                                    </p:set>
                                    <p:anim to="" calcmode="lin" valueType="num">
                                      <p:cBhvr>
                                        <p:cTn id="17" dur="1" fill="hold"/>
                                        <p:tgtEl>
                                          <p:spTgt spid="32771">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endParaRPr lang="zh-CN" altLang="en-US" smtClean="0"/>
          </a:p>
        </p:txBody>
      </p:sp>
      <p:graphicFrame>
        <p:nvGraphicFramePr>
          <p:cNvPr id="3" name="内容占位符 2"/>
          <p:cNvGraphicFramePr>
            <a:graphicFrameLocks noGrp="1"/>
          </p:cNvGraphicFramePr>
          <p:nvPr>
            <p:ph idx="1"/>
            <p:extLst>
              <p:ext uri="{D42A27DB-BD31-4B8C-83A1-F6EECF244321}">
                <p14:modId xmlns:p14="http://schemas.microsoft.com/office/powerpoint/2010/main" val="1441974993"/>
              </p:ext>
            </p:extLst>
          </p:nvPr>
        </p:nvGraphicFramePr>
        <p:xfrm>
          <a:off x="22035" y="548680"/>
          <a:ext cx="8927127" cy="3951240"/>
        </p:xfrm>
        <a:graphic>
          <a:graphicData uri="http://schemas.openxmlformats.org/drawingml/2006/table">
            <a:tbl>
              <a:tblPr firstRow="1" firstCol="1" bandRow="1">
                <a:tableStyleId>{073A0DAA-6AF3-43AB-8588-CEC1D06C72B9}</a:tableStyleId>
              </a:tblPr>
              <a:tblGrid>
                <a:gridCol w="811557"/>
                <a:gridCol w="811557"/>
                <a:gridCol w="811557"/>
                <a:gridCol w="811557"/>
                <a:gridCol w="811557"/>
                <a:gridCol w="811557"/>
                <a:gridCol w="811557"/>
                <a:gridCol w="811557"/>
                <a:gridCol w="811557"/>
                <a:gridCol w="811557"/>
                <a:gridCol w="811557"/>
              </a:tblGrid>
              <a:tr h="319292">
                <a:tc>
                  <a:txBody>
                    <a:bodyPr/>
                    <a:lstStyle/>
                    <a:p>
                      <a:pPr algn="ctr">
                        <a:spcAft>
                          <a:spcPts val="0"/>
                        </a:spcAft>
                      </a:pPr>
                      <a:r>
                        <a:rPr lang="zh-CN" sz="1200" kern="100" dirty="0">
                          <a:effectLst/>
                        </a:rPr>
                        <a:t>奖项</a:t>
                      </a:r>
                      <a:endParaRPr lang="zh-CN" sz="1600" kern="100" dirty="0">
                        <a:effectLst/>
                        <a:latin typeface="Times New Roman"/>
                        <a:ea typeface="宋体"/>
                      </a:endParaRPr>
                    </a:p>
                  </a:txBody>
                  <a:tcPr marL="68580" marR="68580" marT="0" marB="0" anchor="ctr"/>
                </a:tc>
                <a:tc rowSpan="4">
                  <a:txBody>
                    <a:bodyPr/>
                    <a:lstStyle/>
                    <a:p>
                      <a:pPr algn="ctr">
                        <a:spcAft>
                          <a:spcPts val="0"/>
                        </a:spcAft>
                      </a:pPr>
                      <a:endParaRPr lang="en-US" altLang="zh-CN" sz="1200" kern="100" dirty="0" smtClean="0">
                        <a:effectLst/>
                      </a:endParaRPr>
                    </a:p>
                    <a:p>
                      <a:pPr algn="ctr">
                        <a:spcAft>
                          <a:spcPts val="0"/>
                        </a:spcAft>
                      </a:pPr>
                      <a:endParaRPr lang="en-US" altLang="zh-CN" sz="1200" kern="100" dirty="0" smtClean="0">
                        <a:effectLst/>
                      </a:endParaRPr>
                    </a:p>
                    <a:p>
                      <a:pPr algn="ctr">
                        <a:spcAft>
                          <a:spcPts val="0"/>
                        </a:spcAft>
                      </a:pPr>
                      <a:endParaRPr lang="en-US" altLang="zh-CN" sz="1200" kern="100" dirty="0" smtClean="0">
                        <a:effectLst/>
                      </a:endParaRPr>
                    </a:p>
                    <a:p>
                      <a:pPr algn="ctr">
                        <a:spcAft>
                          <a:spcPts val="0"/>
                        </a:spcAft>
                      </a:pPr>
                      <a:endParaRPr lang="en-US" altLang="zh-CN" sz="1200" kern="100" dirty="0" smtClean="0">
                        <a:effectLst/>
                      </a:endParaRPr>
                    </a:p>
                    <a:p>
                      <a:pPr algn="ctr">
                        <a:spcAft>
                          <a:spcPts val="0"/>
                        </a:spcAft>
                      </a:pPr>
                      <a:r>
                        <a:rPr lang="zh-CN" sz="1200" kern="100" dirty="0" smtClean="0">
                          <a:effectLst/>
                        </a:rPr>
                        <a:t>杰出</a:t>
                      </a:r>
                      <a:r>
                        <a:rPr lang="zh-CN" sz="1200" kern="100" dirty="0">
                          <a:effectLst/>
                        </a:rPr>
                        <a:t>入围奖</a:t>
                      </a:r>
                      <a:endParaRPr lang="zh-CN" sz="1600" kern="100" dirty="0">
                        <a:effectLst/>
                        <a:latin typeface="Times New Roman"/>
                        <a:ea typeface="宋体"/>
                      </a:endParaRPr>
                    </a:p>
                  </a:txBody>
                  <a:tcPr marL="68580" marR="68580" marT="0" marB="0"/>
                </a:tc>
                <a:tc rowSpan="4">
                  <a:txBody>
                    <a:bodyPr/>
                    <a:lstStyle/>
                    <a:p>
                      <a:pPr algn="just">
                        <a:spcAft>
                          <a:spcPts val="0"/>
                        </a:spcAft>
                      </a:pPr>
                      <a:r>
                        <a:rPr lang="zh-CN" sz="1200" kern="100" dirty="0">
                          <a:effectLst/>
                        </a:rPr>
                        <a:t>美国国际一等奖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美国国际二等奖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参赛数目</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全国一等奖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全国二等奖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省赛区一等奖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dirty="0">
                          <a:effectLst/>
                        </a:rPr>
                        <a:t>省赛区二等奖</a:t>
                      </a:r>
                      <a:endParaRPr lang="zh-CN" sz="1600" kern="100" dirty="0">
                        <a:effectLst/>
                        <a:latin typeface="Times New Roman"/>
                        <a:ea typeface="宋体"/>
                      </a:endParaRPr>
                    </a:p>
                  </a:txBody>
                  <a:tcPr marL="68580" marR="68580" marT="0" marB="0" anchor="ctr"/>
                </a:tc>
                <a:tc rowSpan="4">
                  <a:txBody>
                    <a:bodyPr/>
                    <a:lstStyle/>
                    <a:p>
                      <a:pPr algn="just">
                        <a:spcAft>
                          <a:spcPts val="0"/>
                        </a:spcAft>
                      </a:pPr>
                      <a:r>
                        <a:rPr lang="zh-CN" sz="1200" kern="100">
                          <a:effectLst/>
                        </a:rPr>
                        <a:t>省赛区三等奖</a:t>
                      </a:r>
                      <a:endParaRPr lang="zh-CN" sz="1600" kern="100">
                        <a:effectLst/>
                        <a:latin typeface="Times New Roman"/>
                        <a:ea typeface="宋体"/>
                      </a:endParaRPr>
                    </a:p>
                  </a:txBody>
                  <a:tcPr marL="68580" marR="68580" marT="0" marB="0" anchor="ctr"/>
                </a:tc>
                <a:tc rowSpan="4">
                  <a:txBody>
                    <a:bodyPr/>
                    <a:lstStyle/>
                    <a:p>
                      <a:pPr algn="just">
                        <a:spcAft>
                          <a:spcPts val="0"/>
                        </a:spcAft>
                      </a:pPr>
                      <a:r>
                        <a:rPr lang="zh-CN" sz="1200" kern="100">
                          <a:effectLst/>
                        </a:rPr>
                        <a:t>参赛队数</a:t>
                      </a:r>
                      <a:endParaRPr lang="zh-CN" sz="1600" kern="100">
                        <a:effectLst/>
                        <a:latin typeface="Times New Roman"/>
                        <a:ea typeface="宋体"/>
                      </a:endParaRPr>
                    </a:p>
                  </a:txBody>
                  <a:tcPr marL="68580" marR="68580" marT="0" marB="0" anchor="ctr"/>
                </a:tc>
              </a:tr>
              <a:tr h="319292">
                <a:tc>
                  <a:txBody>
                    <a:bodyPr/>
                    <a:lstStyle/>
                    <a:p>
                      <a:pPr algn="ctr">
                        <a:spcAft>
                          <a:spcPts val="0"/>
                        </a:spcAft>
                      </a:pPr>
                      <a:r>
                        <a:rPr lang="zh-CN" sz="1200" kern="100" dirty="0">
                          <a:effectLst/>
                        </a:rPr>
                        <a:t>　</a:t>
                      </a:r>
                      <a:endParaRPr lang="zh-CN" sz="1600" kern="100" dirty="0">
                        <a:effectLst/>
                        <a:latin typeface="Times New Roman"/>
                        <a:ea typeface="宋体"/>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19292">
                <a:tc>
                  <a:txBody>
                    <a:bodyPr/>
                    <a:lstStyle/>
                    <a:p>
                      <a:pPr algn="just">
                        <a:spcAft>
                          <a:spcPts val="0"/>
                        </a:spcAft>
                      </a:pPr>
                      <a:r>
                        <a:rPr lang="zh-CN" sz="1200" kern="100" dirty="0">
                          <a:effectLst/>
                        </a:rPr>
                        <a:t>　</a:t>
                      </a:r>
                      <a:endParaRPr lang="zh-CN" sz="1600" kern="100" dirty="0">
                        <a:effectLst/>
                        <a:latin typeface="Times New Roman"/>
                        <a:ea typeface="宋体"/>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32596">
                <a:tc>
                  <a:txBody>
                    <a:bodyPr/>
                    <a:lstStyle/>
                    <a:p>
                      <a:pPr algn="just">
                        <a:spcAft>
                          <a:spcPts val="0"/>
                        </a:spcAft>
                      </a:pPr>
                      <a:r>
                        <a:rPr lang="zh-CN" sz="1200" kern="100" dirty="0">
                          <a:effectLst/>
                        </a:rPr>
                        <a:t>时间</a:t>
                      </a:r>
                      <a:endParaRPr lang="zh-CN" sz="1600" kern="100" dirty="0">
                        <a:effectLst/>
                        <a:latin typeface="Times New Roman"/>
                        <a:ea typeface="宋体"/>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32596">
                <a:tc>
                  <a:txBody>
                    <a:bodyPr/>
                    <a:lstStyle/>
                    <a:p>
                      <a:pPr algn="ctr">
                        <a:spcAft>
                          <a:spcPts val="0"/>
                        </a:spcAft>
                      </a:pPr>
                      <a:r>
                        <a:rPr lang="en-US" sz="1600" kern="100">
                          <a:effectLst/>
                        </a:rPr>
                        <a:t>2009</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 </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9</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27</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5</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4</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10</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8</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72</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100">
                          <a:effectLst/>
                        </a:rPr>
                        <a:t>2010</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3</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55</a:t>
                      </a:r>
                      <a:endParaRPr lang="zh-CN" sz="1600" kern="100">
                        <a:effectLst/>
                        <a:latin typeface="Times New Roman"/>
                        <a:ea typeface="宋体"/>
                      </a:endParaRPr>
                    </a:p>
                  </a:txBody>
                  <a:tcPr marL="68580" marR="68580" marT="0" marB="0" anchor="ctr"/>
                </a:tc>
                <a:tc>
                  <a:txBody>
                    <a:bodyPr/>
                    <a:lstStyle/>
                    <a:p>
                      <a:endParaRPr lang="zh-CN" sz="1600" kern="100" dirty="0">
                        <a:effectLst/>
                        <a:latin typeface="Calibri"/>
                      </a:endParaRPr>
                    </a:p>
                  </a:txBody>
                  <a:tcPr marL="68580" marR="68580" marT="0" marB="0" anchor="ctr"/>
                </a:tc>
                <a:tc>
                  <a:txBody>
                    <a:bodyPr/>
                    <a:lstStyle/>
                    <a:p>
                      <a:pPr algn="ctr">
                        <a:spcAft>
                          <a:spcPts val="0"/>
                        </a:spcAft>
                      </a:pPr>
                      <a:r>
                        <a:rPr lang="en-US" sz="1600" kern="100" dirty="0">
                          <a:effectLst/>
                        </a:rPr>
                        <a:t>2</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4</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3</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43</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100">
                          <a:effectLst/>
                        </a:rPr>
                        <a:t>2011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6</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29</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73</a:t>
                      </a:r>
                      <a:endParaRPr lang="zh-CN" sz="1600" kern="100" dirty="0">
                        <a:effectLst/>
                        <a:latin typeface="Times New Roman"/>
                        <a:ea typeface="宋体"/>
                      </a:endParaRPr>
                    </a:p>
                  </a:txBody>
                  <a:tcPr marL="68580" marR="68580" marT="0" marB="0" anchor="ctr"/>
                </a:tc>
                <a:tc>
                  <a:txBody>
                    <a:bodyPr/>
                    <a:lstStyle/>
                    <a:p>
                      <a:endParaRPr lang="zh-CN" sz="1600" kern="100">
                        <a:effectLst/>
                        <a:latin typeface="Calibri"/>
                      </a:endParaRPr>
                    </a:p>
                  </a:txBody>
                  <a:tcPr marL="68580" marR="68580" marT="0" marB="0" anchor="ctr"/>
                </a:tc>
                <a:tc>
                  <a:txBody>
                    <a:bodyPr/>
                    <a:lstStyle/>
                    <a:p>
                      <a:pPr algn="ctr">
                        <a:spcAft>
                          <a:spcPts val="0"/>
                        </a:spcAft>
                      </a:pPr>
                      <a:r>
                        <a:rPr lang="en-US" sz="1600" kern="100" dirty="0">
                          <a:effectLst/>
                        </a:rPr>
                        <a:t>5</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9</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6</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79</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100">
                          <a:effectLst/>
                        </a:rPr>
                        <a:t>2012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27</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109</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3</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11</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14</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136</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0">
                          <a:effectLst/>
                        </a:rPr>
                        <a:t>2013</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14</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38</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110</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4</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9</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0" dirty="0">
                          <a:effectLst/>
                        </a:rPr>
                        <a:t>2</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0">
                          <a:effectLst/>
                        </a:rPr>
                        <a:t>115</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0">
                          <a:effectLst/>
                        </a:rPr>
                        <a:t>2014</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2</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10</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83</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3</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13</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18</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0" dirty="0">
                          <a:effectLst/>
                        </a:rPr>
                        <a:t> </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0">
                          <a:effectLst/>
                        </a:rPr>
                        <a:t>140</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en-US" sz="1600" kern="0">
                          <a:effectLst/>
                        </a:rPr>
                        <a:t>2015</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4</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21</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104</a:t>
                      </a:r>
                      <a:endParaRPr lang="zh-CN" sz="1600" kern="100">
                        <a:effectLst/>
                        <a:latin typeface="Times New Roman"/>
                        <a:ea typeface="宋体"/>
                      </a:endParaRPr>
                    </a:p>
                  </a:txBody>
                  <a:tcPr marL="68580" marR="68580" marT="0" marB="0"/>
                </a:tc>
                <a:tc>
                  <a:txBody>
                    <a:bodyPr/>
                    <a:lstStyle/>
                    <a:p>
                      <a:pPr algn="ctr">
                        <a:spcAft>
                          <a:spcPts val="0"/>
                        </a:spcAft>
                      </a:pPr>
                      <a:r>
                        <a:rPr lang="en-US" sz="1600" kern="0">
                          <a:effectLst/>
                        </a:rPr>
                        <a:t> </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 </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 </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0" dirty="0">
                          <a:effectLst/>
                        </a:rPr>
                        <a:t> </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0">
                          <a:effectLst/>
                        </a:rPr>
                        <a:t> </a:t>
                      </a:r>
                      <a:endParaRPr lang="zh-CN" sz="1600" kern="100">
                        <a:effectLst/>
                        <a:latin typeface="Times New Roman"/>
                        <a:ea typeface="宋体"/>
                      </a:endParaRPr>
                    </a:p>
                  </a:txBody>
                  <a:tcPr marL="68580" marR="68580" marT="0" marB="0" anchor="ctr"/>
                </a:tc>
              </a:tr>
              <a:tr h="332596">
                <a:tc>
                  <a:txBody>
                    <a:bodyPr/>
                    <a:lstStyle/>
                    <a:p>
                      <a:pPr algn="ctr">
                        <a:spcAft>
                          <a:spcPts val="0"/>
                        </a:spcAft>
                      </a:pPr>
                      <a:r>
                        <a:rPr lang="zh-CN" sz="1600" kern="0">
                          <a:effectLst/>
                        </a:rPr>
                        <a:t>合计</a:t>
                      </a:r>
                      <a:endParaRPr lang="zh-CN" sz="1600" kern="100">
                        <a:effectLst/>
                        <a:latin typeface="Times New Roman"/>
                        <a:ea typeface="宋体"/>
                      </a:endParaRPr>
                    </a:p>
                  </a:txBody>
                  <a:tcPr marL="68580" marR="68580" marT="0" marB="0"/>
                </a:tc>
                <a:tc>
                  <a:txBody>
                    <a:bodyPr/>
                    <a:lstStyle/>
                    <a:p>
                      <a:pPr algn="ctr">
                        <a:spcAft>
                          <a:spcPts val="0"/>
                        </a:spcAft>
                      </a:pPr>
                      <a:r>
                        <a:rPr lang="en-US" sz="1800" kern="100">
                          <a:effectLst/>
                        </a:rPr>
                        <a:t>1</a:t>
                      </a:r>
                      <a:endParaRPr lang="zh-CN" sz="1600" kern="100">
                        <a:effectLst/>
                        <a:latin typeface="Times New Roman"/>
                        <a:ea typeface="宋体"/>
                      </a:endParaRPr>
                    </a:p>
                  </a:txBody>
                  <a:tcPr marL="68580" marR="68580" marT="0" marB="0"/>
                </a:tc>
                <a:tc>
                  <a:txBody>
                    <a:bodyPr/>
                    <a:lstStyle/>
                    <a:p>
                      <a:pPr algn="ctr">
                        <a:spcAft>
                          <a:spcPts val="0"/>
                        </a:spcAft>
                      </a:pPr>
                      <a:r>
                        <a:rPr lang="en-US" sz="1800" kern="100">
                          <a:effectLst/>
                        </a:rPr>
                        <a:t>33</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146</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561</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3</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22</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47</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a:effectLst/>
                        </a:rPr>
                        <a:t>62</a:t>
                      </a:r>
                      <a:endParaRPr lang="zh-CN" sz="1600" kern="100">
                        <a:effectLst/>
                        <a:latin typeface="Times New Roman"/>
                        <a:ea typeface="宋体"/>
                      </a:endParaRPr>
                    </a:p>
                  </a:txBody>
                  <a:tcPr marL="68580" marR="68580" marT="0" marB="0" anchor="ctr"/>
                </a:tc>
                <a:tc>
                  <a:txBody>
                    <a:bodyPr/>
                    <a:lstStyle/>
                    <a:p>
                      <a:pPr algn="ctr">
                        <a:spcAft>
                          <a:spcPts val="0"/>
                        </a:spcAft>
                      </a:pPr>
                      <a:r>
                        <a:rPr lang="en-US" sz="1800" kern="100" dirty="0">
                          <a:effectLst/>
                        </a:rPr>
                        <a:t>36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800" kern="100" dirty="0">
                          <a:effectLst/>
                        </a:rPr>
                        <a:t>585</a:t>
                      </a:r>
                      <a:endParaRPr lang="zh-CN" sz="1600" kern="100" dirty="0">
                        <a:effectLst/>
                        <a:latin typeface="Times New Roman"/>
                        <a:ea typeface="宋体"/>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title"/>
          </p:nvPr>
        </p:nvSpPr>
        <p:spPr>
          <a:noFill/>
        </p:spPr>
        <p:txBody>
          <a:bodyPr lIns="92075" tIns="46038" rIns="92075" bIns="46038" anchor="b"/>
          <a:lstStyle/>
          <a:p>
            <a:pPr eaLnBrk="1" hangingPunct="1"/>
            <a:r>
              <a:rPr lang="zh-CN" altLang="en-US" smtClean="0"/>
              <a:t>参赛同学的话</a:t>
            </a:r>
          </a:p>
        </p:txBody>
      </p:sp>
      <p:sp>
        <p:nvSpPr>
          <p:cNvPr id="39939" name="Rectangle 7"/>
          <p:cNvSpPr>
            <a:spLocks noGrp="1" noChangeArrowheads="1"/>
          </p:cNvSpPr>
          <p:nvPr>
            <p:ph type="body" idx="1"/>
          </p:nvPr>
        </p:nvSpPr>
        <p:spPr>
          <a:noFill/>
        </p:spPr>
        <p:txBody>
          <a:bodyPr lIns="92075" tIns="46038" rIns="92075" bIns="46038"/>
          <a:lstStyle/>
          <a:p>
            <a:pPr eaLnBrk="1" hangingPunct="1"/>
            <a:r>
              <a:rPr lang="zh-CN" altLang="en-US" sz="2800" b="1" dirty="0" smtClean="0">
                <a:latin typeface="Times New Roman" pitchFamily="18" charset="0"/>
                <a:ea typeface="仿宋_GB2312" pitchFamily="49" charset="-122"/>
              </a:rPr>
              <a:t>“</a:t>
            </a:r>
            <a:r>
              <a:rPr lang="zh-CN" altLang="en-US" sz="2800" b="1" dirty="0" smtClean="0">
                <a:solidFill>
                  <a:schemeClr val="tx2"/>
                </a:solidFill>
                <a:latin typeface="Times New Roman" pitchFamily="18" charset="0"/>
                <a:ea typeface="仿宋_GB2312" pitchFamily="49" charset="-122"/>
              </a:rPr>
              <a:t>在数模活动中一个最大的收益就是思维方式的改变。</a:t>
            </a:r>
            <a:r>
              <a:rPr lang="zh-CN" altLang="en-US" sz="2800" b="1" dirty="0" smtClean="0">
                <a:latin typeface="Times New Roman" pitchFamily="18" charset="0"/>
                <a:ea typeface="仿宋_GB2312" pitchFamily="49" charset="-122"/>
              </a:rPr>
              <a:t>在以前我们面对一些日常问题时，解决它的方法往往是一种习惯性的思维方式，只知道该这样去做，却不很清楚为什么会这样做，现在这种陈旧的思考方式己经被数学建模培养出的多角度、从本质上区分问题的新颖多维的思考方式和创新意识所替代”</a:t>
            </a:r>
            <a:endParaRPr lang="en-US" altLang="zh-CN" sz="2800" b="1" dirty="0" smtClean="0">
              <a:latin typeface="Times New Roman" pitchFamily="18" charset="0"/>
              <a:ea typeface="仿宋_GB2312" pitchFamily="49" charset="-122"/>
            </a:endParaRPr>
          </a:p>
          <a:p>
            <a:r>
              <a:rPr lang="en-US" altLang="zh-CN" sz="2800" dirty="0" smtClean="0"/>
              <a:t>“</a:t>
            </a:r>
            <a:r>
              <a:rPr lang="en-US" altLang="zh-CN" sz="2800" dirty="0"/>
              <a:t>I would say one of the things that I learned from this is confidence,” says Lin. “Even though you are a freshman or sophomore, you can do some pretty amazing stuff.” </a:t>
            </a:r>
            <a:endParaRPr lang="zh-CN" altLang="en-US" sz="2800" b="1" dirty="0" smtClean="0">
              <a:latin typeface="Times New Roman" pitchFamily="18" charset="0"/>
              <a:ea typeface="仿宋_GB2312"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pPr eaLnBrk="1" hangingPunct="1"/>
            <a:r>
              <a:rPr lang="zh-CN" altLang="en-US" smtClean="0"/>
              <a:t>成功参赛的要素</a:t>
            </a:r>
            <a:endParaRPr lang="zh-CN" altLang="en-US" b="1" smtClean="0"/>
          </a:p>
        </p:txBody>
      </p:sp>
      <p:sp>
        <p:nvSpPr>
          <p:cNvPr id="37891" name="Rectangle 3"/>
          <p:cNvSpPr>
            <a:spLocks noGrp="1" noRot="1" noChangeArrowheads="1"/>
          </p:cNvSpPr>
          <p:nvPr>
            <p:ph type="body" idx="1"/>
          </p:nvPr>
        </p:nvSpPr>
        <p:spPr/>
        <p:txBody>
          <a:bodyPr/>
          <a:lstStyle/>
          <a:p>
            <a:pPr eaLnBrk="1" hangingPunct="1"/>
            <a:r>
              <a:rPr lang="zh-CN" altLang="en-US" sz="2800" b="1" dirty="0" smtClean="0">
                <a:ea typeface="仿宋_GB2312" pitchFamily="49" charset="-122"/>
              </a:rPr>
              <a:t>浓厚的兴趣</a:t>
            </a:r>
          </a:p>
          <a:p>
            <a:pPr eaLnBrk="1" hangingPunct="1"/>
            <a:r>
              <a:rPr lang="zh-CN" altLang="en-US" sz="2800" b="1" dirty="0" smtClean="0">
                <a:ea typeface="仿宋_GB2312" pitchFamily="49" charset="-122"/>
              </a:rPr>
              <a:t>敏锐的洞察力和活跃的思维</a:t>
            </a:r>
          </a:p>
          <a:p>
            <a:pPr eaLnBrk="1" hangingPunct="1"/>
            <a:r>
              <a:rPr lang="zh-CN" altLang="en-US" sz="2800" b="1" dirty="0" smtClean="0">
                <a:ea typeface="仿宋_GB2312" pitchFamily="49" charset="-122"/>
              </a:rPr>
              <a:t>获取新知识的能力</a:t>
            </a:r>
            <a:endParaRPr lang="en-US" altLang="zh-CN" sz="2800" b="1" dirty="0" smtClean="0">
              <a:ea typeface="仿宋_GB2312" pitchFamily="49" charset="-122"/>
            </a:endParaRPr>
          </a:p>
          <a:p>
            <a:pPr eaLnBrk="1" hangingPunct="1"/>
            <a:r>
              <a:rPr lang="zh-CN" altLang="en-US" sz="2800" b="1" dirty="0" smtClean="0">
                <a:ea typeface="仿宋_GB2312" pitchFamily="49" charset="-122"/>
              </a:rPr>
              <a:t>严密逻辑结构</a:t>
            </a:r>
          </a:p>
          <a:p>
            <a:pPr eaLnBrk="1" hangingPunct="1"/>
            <a:r>
              <a:rPr lang="zh-CN" altLang="en-US" sz="2800" b="1" dirty="0" smtClean="0">
                <a:ea typeface="仿宋_GB2312" pitchFamily="49" charset="-122"/>
              </a:rPr>
              <a:t>扎实的数学基础</a:t>
            </a:r>
          </a:p>
          <a:p>
            <a:pPr eaLnBrk="1" hangingPunct="1"/>
            <a:r>
              <a:rPr lang="zh-CN" altLang="en-US" sz="2800" b="1" dirty="0" smtClean="0">
                <a:ea typeface="仿宋_GB2312" pitchFamily="49" charset="-122"/>
              </a:rPr>
              <a:t>熟练的计算机编程或软件使用能力</a:t>
            </a:r>
          </a:p>
          <a:p>
            <a:pPr eaLnBrk="1" hangingPunct="1"/>
            <a:r>
              <a:rPr lang="zh-CN" altLang="en-US" sz="2800" b="1" dirty="0" smtClean="0">
                <a:ea typeface="仿宋_GB2312" pitchFamily="49" charset="-122"/>
              </a:rPr>
              <a:t>清晰的论文表达能力和团队沟通能力</a:t>
            </a:r>
          </a:p>
          <a:p>
            <a:pPr eaLnBrk="1" hangingPunct="1"/>
            <a:endParaRPr lang="zh-CN" altLang="en-US" sz="2800" dirty="0" smtClean="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7891">
                                            <p:txEl>
                                              <p:pRg st="0" end="0"/>
                                            </p:txEl>
                                          </p:spTgt>
                                        </p:tgtEl>
                                        <p:attrNameLst>
                                          <p:attrName>style.visibility</p:attrName>
                                        </p:attrNameLst>
                                      </p:cBhvr>
                                      <p:to>
                                        <p:strVal val="visible"/>
                                      </p:to>
                                    </p:set>
                                    <p:anim to="" calcmode="lin" valueType="num">
                                      <p:cBhvr>
                                        <p:cTn id="7" dur="1" fill="hold"/>
                                        <p:tgtEl>
                                          <p:spTgt spid="3789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7891">
                                            <p:txEl>
                                              <p:pRg st="1" end="1"/>
                                            </p:txEl>
                                          </p:spTgt>
                                        </p:tgtEl>
                                        <p:attrNameLst>
                                          <p:attrName>style.visibility</p:attrName>
                                        </p:attrNameLst>
                                      </p:cBhvr>
                                      <p:to>
                                        <p:strVal val="visible"/>
                                      </p:to>
                                    </p:set>
                                    <p:anim to="" calcmode="lin" valueType="num">
                                      <p:cBhvr>
                                        <p:cTn id="12" dur="1" fill="hold"/>
                                        <p:tgtEl>
                                          <p:spTgt spid="3789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7891">
                                            <p:txEl>
                                              <p:pRg st="2" end="2"/>
                                            </p:txEl>
                                          </p:spTgt>
                                        </p:tgtEl>
                                        <p:attrNameLst>
                                          <p:attrName>style.visibility</p:attrName>
                                        </p:attrNameLst>
                                      </p:cBhvr>
                                      <p:to>
                                        <p:strVal val="visible"/>
                                      </p:to>
                                    </p:set>
                                    <p:anim to="" calcmode="lin" valueType="num">
                                      <p:cBhvr>
                                        <p:cTn id="17" dur="1" fill="hold"/>
                                        <p:tgtEl>
                                          <p:spTgt spid="3789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37891">
                                            <p:txEl>
                                              <p:pRg st="3" end="3"/>
                                            </p:txEl>
                                          </p:spTgt>
                                        </p:tgtEl>
                                        <p:attrNameLst>
                                          <p:attrName>style.visibility</p:attrName>
                                        </p:attrNameLst>
                                      </p:cBhvr>
                                      <p:to>
                                        <p:strVal val="visible"/>
                                      </p:to>
                                    </p:set>
                                    <p:anim to="" calcmode="lin" valueType="num">
                                      <p:cBhvr>
                                        <p:cTn id="22" dur="1" fill="hold"/>
                                        <p:tgtEl>
                                          <p:spTgt spid="37891">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37891">
                                            <p:txEl>
                                              <p:pRg st="4" end="4"/>
                                            </p:txEl>
                                          </p:spTgt>
                                        </p:tgtEl>
                                        <p:attrNameLst>
                                          <p:attrName>style.visibility</p:attrName>
                                        </p:attrNameLst>
                                      </p:cBhvr>
                                      <p:to>
                                        <p:strVal val="visible"/>
                                      </p:to>
                                    </p:set>
                                    <p:anim to="" calcmode="lin" valueType="num">
                                      <p:cBhvr>
                                        <p:cTn id="27" dur="1" fill="hold"/>
                                        <p:tgtEl>
                                          <p:spTgt spid="37891">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37891">
                                            <p:txEl>
                                              <p:pRg st="5" end="5"/>
                                            </p:txEl>
                                          </p:spTgt>
                                        </p:tgtEl>
                                        <p:attrNameLst>
                                          <p:attrName>style.visibility</p:attrName>
                                        </p:attrNameLst>
                                      </p:cBhvr>
                                      <p:to>
                                        <p:strVal val="visible"/>
                                      </p:to>
                                    </p:set>
                                    <p:anim to="" calcmode="lin" valueType="num">
                                      <p:cBhvr>
                                        <p:cTn id="32" dur="1" fill="hold"/>
                                        <p:tgtEl>
                                          <p:spTgt spid="37891">
                                            <p:txEl>
                                              <p:pRg st="5" end="5"/>
                                            </p:txEl>
                                          </p:spTgt>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37891">
                                            <p:txEl>
                                              <p:pRg st="6" end="6"/>
                                            </p:txEl>
                                          </p:spTgt>
                                        </p:tgtEl>
                                        <p:attrNameLst>
                                          <p:attrName>style.visibility</p:attrName>
                                        </p:attrNameLst>
                                      </p:cBhvr>
                                      <p:to>
                                        <p:strVal val="visible"/>
                                      </p:to>
                                    </p:set>
                                    <p:anim to="" calcmode="lin" valueType="num">
                                      <p:cBhvr>
                                        <p:cTn id="37" dur="1" fill="hold"/>
                                        <p:tgtEl>
                                          <p:spTgt spid="37891">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p:txBody>
          <a:bodyPr/>
          <a:lstStyle/>
          <a:p>
            <a:pPr eaLnBrk="1" hangingPunct="1"/>
            <a:r>
              <a:rPr lang="zh-CN" altLang="en-US" smtClean="0"/>
              <a:t>怎样准备</a:t>
            </a:r>
          </a:p>
        </p:txBody>
      </p:sp>
      <p:sp>
        <p:nvSpPr>
          <p:cNvPr id="36867" name="Rectangle 3"/>
          <p:cNvSpPr>
            <a:spLocks noGrp="1" noRot="1" noChangeArrowheads="1"/>
          </p:cNvSpPr>
          <p:nvPr>
            <p:ph type="body" idx="1"/>
          </p:nvPr>
        </p:nvSpPr>
        <p:spPr/>
        <p:txBody>
          <a:bodyPr/>
          <a:lstStyle/>
          <a:p>
            <a:pPr eaLnBrk="1" hangingPunct="1"/>
            <a:r>
              <a:rPr lang="zh-CN" altLang="en-US" sz="2800" b="1" dirty="0" smtClean="0">
                <a:latin typeface="仿宋_GB2312" pitchFamily="49" charset="-122"/>
                <a:ea typeface="仿宋_GB2312" pitchFamily="49" charset="-122"/>
              </a:rPr>
              <a:t>养成勤于思考的习惯</a:t>
            </a:r>
          </a:p>
          <a:p>
            <a:pPr eaLnBrk="1" hangingPunct="1"/>
            <a:endParaRPr lang="zh-CN" altLang="en-US" sz="2800" b="1" dirty="0" smtClean="0">
              <a:latin typeface="仿宋_GB2312" pitchFamily="49" charset="-122"/>
              <a:ea typeface="仿宋_GB2312" pitchFamily="49" charset="-122"/>
            </a:endParaRPr>
          </a:p>
          <a:p>
            <a:pPr eaLnBrk="1" hangingPunct="1"/>
            <a:r>
              <a:rPr lang="zh-CN" altLang="en-US" sz="2800" b="1" dirty="0" smtClean="0">
                <a:latin typeface="仿宋_GB2312" pitchFamily="49" charset="-122"/>
                <a:ea typeface="仿宋_GB2312" pitchFamily="49" charset="-122"/>
              </a:rPr>
              <a:t>相关数学知识：高等数学、线性代数、概率统计，运筹学、数学建模等；</a:t>
            </a:r>
            <a:endParaRPr lang="en-US" altLang="zh-CN" sz="2800" b="1" dirty="0" smtClean="0">
              <a:latin typeface="仿宋_GB2312" pitchFamily="49" charset="-122"/>
              <a:ea typeface="仿宋_GB2312" pitchFamily="49" charset="-122"/>
            </a:endParaRPr>
          </a:p>
          <a:p>
            <a:pPr eaLnBrk="1" hangingPunct="1"/>
            <a:endParaRPr lang="en-US" altLang="zh-CN" sz="2800" b="1" dirty="0" smtClean="0">
              <a:latin typeface="仿宋_GB2312" pitchFamily="49" charset="-122"/>
              <a:ea typeface="仿宋_GB2312" pitchFamily="49" charset="-122"/>
            </a:endParaRPr>
          </a:p>
          <a:p>
            <a:pPr eaLnBrk="1" hangingPunct="1"/>
            <a:r>
              <a:rPr lang="zh-CN" altLang="en-US" sz="2800" b="1" dirty="0" smtClean="0">
                <a:latin typeface="仿宋_GB2312" pitchFamily="49" charset="-122"/>
                <a:ea typeface="仿宋_GB2312" pitchFamily="49" charset="-122"/>
              </a:rPr>
              <a:t>软件能力：</a:t>
            </a:r>
            <a:r>
              <a:rPr lang="en-US" altLang="zh-CN" sz="2800" b="1" dirty="0" err="1" smtClean="0">
                <a:latin typeface="Times New Roman" pitchFamily="18" charset="0"/>
                <a:ea typeface="仿宋_GB2312" pitchFamily="49" charset="-122"/>
              </a:rPr>
              <a:t>malab</a:t>
            </a:r>
            <a:r>
              <a:rPr lang="zh-CN" altLang="en-US" sz="2800" b="1" dirty="0" smtClean="0">
                <a:latin typeface="Times New Roman" pitchFamily="18" charset="0"/>
                <a:ea typeface="仿宋_GB2312" pitchFamily="49" charset="-122"/>
              </a:rPr>
              <a:t>，</a:t>
            </a:r>
            <a:r>
              <a:rPr lang="en-US" altLang="zh-CN" sz="2800" b="1" dirty="0" err="1" smtClean="0">
                <a:latin typeface="Times New Roman" pitchFamily="18" charset="0"/>
                <a:ea typeface="仿宋_GB2312" pitchFamily="49" charset="-122"/>
              </a:rPr>
              <a:t>mathematica</a:t>
            </a:r>
            <a:r>
              <a:rPr lang="en-US" altLang="zh-CN" sz="2800" b="1" dirty="0" smtClean="0">
                <a:latin typeface="Times New Roman" pitchFamily="18" charset="0"/>
                <a:ea typeface="仿宋_GB2312" pitchFamily="49" charset="-122"/>
              </a:rPr>
              <a:t>, excel</a:t>
            </a:r>
            <a:r>
              <a:rPr lang="zh-CN" altLang="en-US" sz="2800" b="1" dirty="0" smtClean="0">
                <a:latin typeface="Times New Roman" pitchFamily="18" charset="0"/>
                <a:ea typeface="仿宋_GB2312" pitchFamily="49" charset="-122"/>
              </a:rPr>
              <a:t>，</a:t>
            </a:r>
            <a:r>
              <a:rPr lang="en-US" altLang="zh-CN" sz="2800" b="1" dirty="0" smtClean="0">
                <a:latin typeface="Times New Roman" pitchFamily="18" charset="0"/>
                <a:ea typeface="仿宋_GB2312" pitchFamily="49" charset="-122"/>
              </a:rPr>
              <a:t>word</a:t>
            </a:r>
            <a:r>
              <a:rPr lang="zh-CN" altLang="en-US" b="1" dirty="0" smtClean="0">
                <a:latin typeface="Times New Roman" pitchFamily="18" charset="0"/>
              </a:rPr>
              <a:t>等</a:t>
            </a:r>
          </a:p>
          <a:p>
            <a:pPr eaLnBrk="1" hangingPunct="1">
              <a:buFont typeface="Wingdings" pitchFamily="2" charset="2"/>
              <a:buNone/>
            </a:pPr>
            <a:endParaRPr lang="zh-CN" altLang="en-US" b="1" dirty="0" smtClean="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6867">
                                            <p:txEl>
                                              <p:pRg st="0" end="0"/>
                                            </p:txEl>
                                          </p:spTgt>
                                        </p:tgtEl>
                                        <p:attrNameLst>
                                          <p:attrName>style.visibility</p:attrName>
                                        </p:attrNameLst>
                                      </p:cBhvr>
                                      <p:to>
                                        <p:strVal val="visible"/>
                                      </p:to>
                                    </p:set>
                                    <p:anim to="" calcmode="lin" valueType="num">
                                      <p:cBhvr>
                                        <p:cTn id="7" dur="1" fill="hold"/>
                                        <p:tgtEl>
                                          <p:spTgt spid="36867">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6867">
                                            <p:txEl>
                                              <p:pRg st="2" end="2"/>
                                            </p:txEl>
                                          </p:spTgt>
                                        </p:tgtEl>
                                        <p:attrNameLst>
                                          <p:attrName>style.visibility</p:attrName>
                                        </p:attrNameLst>
                                      </p:cBhvr>
                                      <p:to>
                                        <p:strVal val="visible"/>
                                      </p:to>
                                    </p:set>
                                    <p:anim to="" calcmode="lin" valueType="num">
                                      <p:cBhvr>
                                        <p:cTn id="12" dur="1" fill="hold"/>
                                        <p:tgtEl>
                                          <p:spTgt spid="36867">
                                            <p:txEl>
                                              <p:pRg st="2" end="2"/>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6867">
                                            <p:txEl>
                                              <p:pRg st="4" end="4"/>
                                            </p:txEl>
                                          </p:spTgt>
                                        </p:tgtEl>
                                        <p:attrNameLst>
                                          <p:attrName>style.visibility</p:attrName>
                                        </p:attrNameLst>
                                      </p:cBhvr>
                                      <p:to>
                                        <p:strVal val="visible"/>
                                      </p:to>
                                    </p:set>
                                    <p:anim to="" calcmode="lin" valueType="num">
                                      <p:cBhvr>
                                        <p:cTn id="17" dur="1" fill="hold"/>
                                        <p:tgtEl>
                                          <p:spTgt spid="36867">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p:txBody>
          <a:bodyPr/>
          <a:lstStyle/>
          <a:p>
            <a:pPr eaLnBrk="1" hangingPunct="1"/>
            <a:r>
              <a:rPr kumimoji="1" lang="zh-CN" altLang="en-US" b="1" smtClean="0">
                <a:solidFill>
                  <a:schemeClr val="tx1"/>
                </a:solidFill>
                <a:ea typeface="仿宋_GB2312" pitchFamily="49" charset="-122"/>
              </a:rPr>
              <a:t>建议：参赛前的准备</a:t>
            </a:r>
          </a:p>
        </p:txBody>
      </p:sp>
      <p:sp>
        <p:nvSpPr>
          <p:cNvPr id="43011" name="Rectangle 3"/>
          <p:cNvSpPr>
            <a:spLocks noGrp="1" noRot="1" noChangeArrowheads="1"/>
          </p:cNvSpPr>
          <p:nvPr>
            <p:ph type="body" idx="1"/>
          </p:nvPr>
        </p:nvSpPr>
        <p:spPr>
          <a:xfrm>
            <a:off x="611188" y="1711325"/>
            <a:ext cx="8153400" cy="5146675"/>
          </a:xfrm>
        </p:spPr>
        <p:txBody>
          <a:bodyPr/>
          <a:lstStyle/>
          <a:p>
            <a:pPr marL="609600" indent="-609600" eaLnBrk="1" hangingPunct="1">
              <a:buFont typeface="Wingdings" pitchFamily="2" charset="2"/>
              <a:buNone/>
            </a:pPr>
            <a:r>
              <a:rPr kumimoji="1" lang="en-US" altLang="zh-CN" sz="2800" b="1" smtClean="0">
                <a:latin typeface="仿宋_GB2312" pitchFamily="49" charset="-122"/>
                <a:ea typeface="仿宋_GB2312" pitchFamily="49" charset="-122"/>
              </a:rPr>
              <a:t>1. </a:t>
            </a:r>
            <a:r>
              <a:rPr kumimoji="1" lang="zh-CN" altLang="en-US" sz="2800" b="1" smtClean="0">
                <a:latin typeface="仿宋_GB2312" pitchFamily="49" charset="-122"/>
                <a:ea typeface="仿宋_GB2312" pitchFamily="49" charset="-122"/>
              </a:rPr>
              <a:t>选修或自学数学模型课</a:t>
            </a:r>
            <a:r>
              <a:rPr kumimoji="1" lang="en-US" altLang="zh-CN" sz="2800" b="1" smtClean="0">
                <a:latin typeface="仿宋_GB2312" pitchFamily="49" charset="-122"/>
                <a:ea typeface="仿宋_GB2312" pitchFamily="49" charset="-122"/>
              </a:rPr>
              <a:t>, </a:t>
            </a:r>
            <a:r>
              <a:rPr kumimoji="1" lang="zh-CN" altLang="en-US" sz="2800" b="1" smtClean="0">
                <a:latin typeface="仿宋_GB2312" pitchFamily="49" charset="-122"/>
                <a:ea typeface="仿宋_GB2312" pitchFamily="49" charset="-122"/>
              </a:rPr>
              <a:t>或参加赛前培训</a:t>
            </a:r>
          </a:p>
          <a:p>
            <a:pPr marL="609600" indent="-609600" eaLnBrk="1" hangingPunct="1">
              <a:buFont typeface="Wingdings" pitchFamily="2" charset="2"/>
              <a:buNone/>
            </a:pPr>
            <a:r>
              <a:rPr kumimoji="1" lang="en-US" altLang="zh-CN" sz="2800" b="1" smtClean="0">
                <a:latin typeface="仿宋_GB2312" pitchFamily="49" charset="-122"/>
                <a:ea typeface="仿宋_GB2312" pitchFamily="49" charset="-122"/>
              </a:rPr>
              <a:t>2. </a:t>
            </a:r>
            <a:r>
              <a:rPr kumimoji="1" lang="zh-CN" altLang="en-US" sz="2800" b="1" smtClean="0">
                <a:latin typeface="仿宋_GB2312" pitchFamily="49" charset="-122"/>
                <a:ea typeface="仿宋_GB2312" pitchFamily="49" charset="-122"/>
              </a:rPr>
              <a:t>了解和掌握常用数学软件的基本用法　　（</a:t>
            </a:r>
            <a:r>
              <a:rPr kumimoji="1" lang="en-US" altLang="zh-CN" sz="2800" b="1" smtClean="0">
                <a:latin typeface="仿宋_GB2312" pitchFamily="49" charset="-122"/>
                <a:ea typeface="仿宋_GB2312" pitchFamily="49" charset="-122"/>
              </a:rPr>
              <a:t>Matlab / Mathematica, Lingo, </a:t>
            </a:r>
            <a:r>
              <a:rPr kumimoji="1" lang="en-US" altLang="zh-CN" sz="2800" b="1" smtClean="0">
                <a:latin typeface="Times New Roman" pitchFamily="18" charset="0"/>
                <a:ea typeface="仿宋_GB2312" pitchFamily="49" charset="-122"/>
              </a:rPr>
              <a:t>…</a:t>
            </a:r>
            <a:r>
              <a:rPr kumimoji="1" lang="zh-CN" altLang="en-US" sz="2800" b="1" smtClean="0">
                <a:latin typeface="仿宋_GB2312" pitchFamily="49" charset="-122"/>
                <a:ea typeface="仿宋_GB2312" pitchFamily="49" charset="-122"/>
              </a:rPr>
              <a:t>）</a:t>
            </a:r>
          </a:p>
          <a:p>
            <a:pPr marL="609600" indent="-609600" eaLnBrk="1" hangingPunct="1">
              <a:buFont typeface="Wingdings" pitchFamily="2" charset="2"/>
              <a:buNone/>
            </a:pPr>
            <a:r>
              <a:rPr kumimoji="1" lang="en-US" altLang="zh-CN" sz="2800" b="1" smtClean="0">
                <a:latin typeface="仿宋_GB2312" pitchFamily="49" charset="-122"/>
                <a:ea typeface="仿宋_GB2312" pitchFamily="49" charset="-122"/>
              </a:rPr>
              <a:t>3. </a:t>
            </a:r>
            <a:r>
              <a:rPr kumimoji="1" lang="zh-CN" altLang="en-US" sz="2800" b="1" smtClean="0">
                <a:latin typeface="仿宋_GB2312" pitchFamily="49" charset="-122"/>
                <a:ea typeface="仿宋_GB2312" pitchFamily="49" charset="-122"/>
              </a:rPr>
              <a:t>了解竞赛基本信息　（竞赛章程，特别是纪律；论文写作规范；</a:t>
            </a:r>
            <a:r>
              <a:rPr kumimoji="1" lang="en-US" altLang="zh-CN" sz="2800" b="1" smtClean="0">
                <a:latin typeface="Times New Roman" pitchFamily="18" charset="0"/>
                <a:ea typeface="仿宋_GB2312" pitchFamily="49" charset="-122"/>
              </a:rPr>
              <a:t>…</a:t>
            </a:r>
            <a:r>
              <a:rPr kumimoji="1" lang="en-US" altLang="zh-CN" sz="2800" b="1" smtClean="0">
                <a:latin typeface="仿宋_GB2312" pitchFamily="49" charset="-122"/>
                <a:ea typeface="仿宋_GB2312" pitchFamily="49" charset="-122"/>
              </a:rPr>
              <a:t>)</a:t>
            </a:r>
          </a:p>
          <a:p>
            <a:pPr marL="609600" indent="-609600" eaLnBrk="1" hangingPunct="1">
              <a:buFont typeface="Wingdings" pitchFamily="2" charset="2"/>
              <a:buNone/>
            </a:pPr>
            <a:r>
              <a:rPr kumimoji="1" lang="en-US" altLang="zh-CN" sz="2800" b="1" smtClean="0">
                <a:latin typeface="仿宋_GB2312" pitchFamily="49" charset="-122"/>
                <a:ea typeface="仿宋_GB2312" pitchFamily="49" charset="-122"/>
              </a:rPr>
              <a:t>4. </a:t>
            </a:r>
            <a:r>
              <a:rPr kumimoji="1" lang="zh-CN" altLang="en-US" sz="2800" b="1" smtClean="0">
                <a:latin typeface="仿宋_GB2312" pitchFamily="49" charset="-122"/>
                <a:ea typeface="仿宋_GB2312" pitchFamily="49" charset="-122"/>
              </a:rPr>
              <a:t>参加各种类型的数学建模竞赛或模拟赛（校内赛，地区赛，全国赛，美国赛</a:t>
            </a:r>
            <a:r>
              <a:rPr kumimoji="1" lang="en-US" altLang="zh-CN" sz="2800" b="1" smtClean="0">
                <a:latin typeface="仿宋_GB2312" pitchFamily="49" charset="-122"/>
                <a:ea typeface="仿宋_GB2312" pitchFamily="49" charset="-122"/>
              </a:rPr>
              <a:t>,</a:t>
            </a:r>
            <a:r>
              <a:rPr kumimoji="1" lang="en-US" altLang="zh-CN" sz="2800" b="1" smtClean="0">
                <a:latin typeface="Times New Roman" pitchFamily="18" charset="0"/>
                <a:ea typeface="仿宋_GB2312" pitchFamily="49" charset="-122"/>
              </a:rPr>
              <a:t>…</a:t>
            </a:r>
            <a:r>
              <a:rPr kumimoji="1" lang="en-US" altLang="zh-CN" sz="2800" b="1" smtClean="0">
                <a:latin typeface="仿宋_GB2312" pitchFamily="49" charset="-122"/>
                <a:ea typeface="仿宋_GB2312" pitchFamily="49" charset="-122"/>
              </a:rPr>
              <a:t>)</a:t>
            </a:r>
          </a:p>
          <a:p>
            <a:pPr marL="609600" indent="-609600" eaLnBrk="1" hangingPunct="1"/>
            <a:endParaRPr lang="zh-CN"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p:txBody>
          <a:bodyPr/>
          <a:lstStyle/>
          <a:p>
            <a:pPr eaLnBrk="1" hangingPunct="1"/>
            <a:r>
              <a:rPr lang="zh-CN" altLang="en-US" dirty="0" smtClean="0"/>
              <a:t>培训及报名费</a:t>
            </a:r>
            <a:endParaRPr lang="zh-CN" altLang="en-US" dirty="0" smtClean="0"/>
          </a:p>
        </p:txBody>
      </p:sp>
      <p:sp>
        <p:nvSpPr>
          <p:cNvPr id="38915" name="Rectangle 3"/>
          <p:cNvSpPr>
            <a:spLocks noGrp="1" noRot="1" noChangeArrowheads="1"/>
          </p:cNvSpPr>
          <p:nvPr>
            <p:ph type="body" idx="1"/>
          </p:nvPr>
        </p:nvSpPr>
        <p:spPr>
          <a:xfrm>
            <a:off x="381000" y="1412875"/>
            <a:ext cx="8763000" cy="4648200"/>
          </a:xfrm>
        </p:spPr>
        <p:txBody>
          <a:bodyPr/>
          <a:lstStyle/>
          <a:p>
            <a:r>
              <a:rPr lang="zh-CN" altLang="en-US" sz="2800" b="1" dirty="0" smtClean="0">
                <a:latin typeface="Times New Roman" pitchFamily="18" charset="0"/>
                <a:ea typeface="仿宋_GB2312" pitchFamily="49" charset="-122"/>
              </a:rPr>
              <a:t>关注：</a:t>
            </a:r>
            <a:r>
              <a:rPr lang="en-US" altLang="zh-CN" sz="2800" b="1" dirty="0" smtClean="0">
                <a:latin typeface="Times New Roman" pitchFamily="18" charset="0"/>
                <a:ea typeface="仿宋_GB2312" pitchFamily="49" charset="-122"/>
                <a:hlinkClick r:id="rId2"/>
              </a:rPr>
              <a:t>http://shumo.hrbeu.edu.cn/</a:t>
            </a:r>
            <a:r>
              <a:rPr lang="en-US" altLang="zh-CN" sz="2800" b="1" dirty="0" smtClean="0">
                <a:latin typeface="Times New Roman" pitchFamily="18" charset="0"/>
                <a:ea typeface="仿宋_GB2312" pitchFamily="49" charset="-122"/>
              </a:rPr>
              <a:t> </a:t>
            </a:r>
            <a:r>
              <a:rPr lang="zh-CN" altLang="en-US" sz="2800" b="1" dirty="0" smtClean="0">
                <a:latin typeface="Times New Roman" pitchFamily="18" charset="0"/>
                <a:ea typeface="仿宋_GB2312" pitchFamily="49" charset="-122"/>
              </a:rPr>
              <a:t>（校内数模网）</a:t>
            </a:r>
            <a:endParaRPr lang="en-US" altLang="zh-CN" sz="2800" b="1" dirty="0" smtClean="0">
              <a:latin typeface="Times New Roman" pitchFamily="18" charset="0"/>
              <a:ea typeface="仿宋_GB2312" pitchFamily="49" charset="-122"/>
            </a:endParaRPr>
          </a:p>
          <a:p>
            <a:r>
              <a:rPr lang="en-US" altLang="zh-CN" sz="2800" b="1" dirty="0" smtClean="0">
                <a:latin typeface="Times New Roman" pitchFamily="18" charset="0"/>
                <a:ea typeface="仿宋_GB2312" pitchFamily="49" charset="-122"/>
              </a:rPr>
              <a:t>MCM/ICM</a:t>
            </a:r>
            <a:r>
              <a:rPr lang="zh-CN" altLang="zh-CN" sz="2800" b="1" dirty="0" smtClean="0">
                <a:latin typeface="Times New Roman" pitchFamily="18" charset="0"/>
                <a:ea typeface="仿宋_GB2312" pitchFamily="49" charset="-122"/>
              </a:rPr>
              <a:t>竞赛将与</a:t>
            </a:r>
            <a:r>
              <a:rPr lang="en-US" altLang="zh-CN" sz="2800" b="1" dirty="0" smtClean="0">
                <a:latin typeface="Times New Roman" pitchFamily="18" charset="0"/>
                <a:ea typeface="仿宋_GB2312" pitchFamily="49" charset="-122"/>
              </a:rPr>
              <a:t>2016.1.29-2016.2.2</a:t>
            </a:r>
            <a:r>
              <a:rPr lang="zh-CN" altLang="zh-CN" sz="2800" b="1" dirty="0" smtClean="0">
                <a:latin typeface="Times New Roman" pitchFamily="18" charset="0"/>
                <a:ea typeface="仿宋_GB2312" pitchFamily="49" charset="-122"/>
              </a:rPr>
              <a:t>举行</a:t>
            </a:r>
            <a:r>
              <a:rPr lang="zh-CN" altLang="zh-CN" sz="2800" b="1" dirty="0" smtClean="0">
                <a:latin typeface="Times New Roman" pitchFamily="18" charset="0"/>
                <a:ea typeface="仿宋_GB2312" pitchFamily="49" charset="-122"/>
              </a:rPr>
              <a:t>。</a:t>
            </a:r>
            <a:endParaRPr lang="en-US" altLang="zh-CN" sz="2800" b="1" dirty="0" smtClean="0">
              <a:latin typeface="Times New Roman" pitchFamily="18" charset="0"/>
              <a:ea typeface="仿宋_GB2312" pitchFamily="49" charset="-122"/>
            </a:endParaRPr>
          </a:p>
          <a:p>
            <a:r>
              <a:rPr lang="zh-CN" altLang="en-US" sz="2800" b="1" dirty="0" smtClean="0">
                <a:latin typeface="Times New Roman" pitchFamily="18" charset="0"/>
                <a:ea typeface="仿宋_GB2312" pitchFamily="49" charset="-122"/>
              </a:rPr>
              <a:t>培训时间：课表制定中，提前公布在网站上，</a:t>
            </a:r>
            <a:r>
              <a:rPr lang="zh-CN" altLang="en-US" sz="2800" b="1" dirty="0" smtClean="0">
                <a:latin typeface="Times New Roman" pitchFamily="18" charset="0"/>
                <a:ea typeface="仿宋_GB2312" pitchFamily="49" charset="-122"/>
              </a:rPr>
              <a:t>大约放假后一周（</a:t>
            </a:r>
            <a:r>
              <a:rPr lang="zh-CN" altLang="en-US" sz="2800" b="1" dirty="0" smtClean="0">
                <a:latin typeface="Times New Roman" pitchFamily="18" charset="0"/>
                <a:ea typeface="仿宋_GB2312" pitchFamily="49" charset="-122"/>
              </a:rPr>
              <a:t>待定）</a:t>
            </a:r>
            <a:endParaRPr lang="en-US" altLang="zh-CN" sz="2800" b="1" dirty="0" smtClean="0">
              <a:latin typeface="Times New Roman" pitchFamily="18" charset="0"/>
              <a:ea typeface="仿宋_GB2312" pitchFamily="49" charset="-122"/>
            </a:endParaRPr>
          </a:p>
          <a:p>
            <a:r>
              <a:rPr lang="zh-CN" altLang="en-US" sz="2800" b="1" dirty="0" smtClean="0">
                <a:latin typeface="Times New Roman" pitchFamily="18" charset="0"/>
                <a:ea typeface="仿宋_GB2312" pitchFamily="49" charset="-122"/>
              </a:rPr>
              <a:t>内容：美国赛介绍，真题讲解，软件简介，外语培训</a:t>
            </a:r>
            <a:endParaRPr lang="en-US" altLang="zh-CN" sz="2800" b="1" dirty="0" smtClean="0">
              <a:latin typeface="Times New Roman" pitchFamily="18" charset="0"/>
              <a:ea typeface="仿宋_GB2312" pitchFamily="49" charset="-122"/>
            </a:endParaRPr>
          </a:p>
          <a:p>
            <a:r>
              <a:rPr lang="en-US" altLang="zh-CN" sz="2800" b="1" dirty="0" smtClean="0">
                <a:latin typeface="Times New Roman" pitchFamily="18" charset="0"/>
                <a:ea typeface="仿宋_GB2312" pitchFamily="49" charset="-122"/>
              </a:rPr>
              <a:t>            </a:t>
            </a:r>
            <a:r>
              <a:rPr lang="zh-CN" altLang="en-US" sz="2800" b="1" dirty="0" smtClean="0">
                <a:latin typeface="Times New Roman" pitchFamily="18" charset="0"/>
                <a:ea typeface="仿宋_GB2312" pitchFamily="49" charset="-122"/>
              </a:rPr>
              <a:t>竞赛须知等</a:t>
            </a:r>
            <a:endParaRPr lang="en-US" altLang="zh-CN" sz="2800" b="1" dirty="0" smtClean="0">
              <a:latin typeface="Times New Roman" pitchFamily="18" charset="0"/>
              <a:ea typeface="仿宋_GB2312" pitchFamily="49" charset="-122"/>
            </a:endParaRPr>
          </a:p>
          <a:p>
            <a:r>
              <a:rPr lang="zh-CN" altLang="en-US" sz="2800" b="1" dirty="0" smtClean="0">
                <a:latin typeface="Times New Roman" pitchFamily="18" charset="0"/>
                <a:ea typeface="仿宋_GB2312" pitchFamily="49" charset="-122"/>
              </a:rPr>
              <a:t>课件：不定期公布</a:t>
            </a:r>
            <a:endParaRPr lang="en-US" altLang="zh-CN" sz="2800" b="1" dirty="0" smtClean="0">
              <a:latin typeface="Times New Roman" pitchFamily="18" charset="0"/>
              <a:ea typeface="仿宋_GB2312" pitchFamily="49" charset="-122"/>
            </a:endParaRPr>
          </a:p>
          <a:p>
            <a:r>
              <a:rPr lang="zh-CN" altLang="en-US" sz="2800" b="1" dirty="0" smtClean="0">
                <a:latin typeface="Times New Roman" pitchFamily="18" charset="0"/>
                <a:ea typeface="仿宋_GB2312" pitchFamily="49" charset="-122"/>
              </a:rPr>
              <a:t>培训资料：逐步上传到网站</a:t>
            </a:r>
            <a:endParaRPr lang="en-US" altLang="zh-CN" sz="2800" b="1" dirty="0" smtClean="0">
              <a:latin typeface="Times New Roman" pitchFamily="18" charset="0"/>
              <a:ea typeface="仿宋_GB2312" pitchFamily="49" charset="-122"/>
            </a:endParaRPr>
          </a:p>
          <a:p>
            <a:r>
              <a:rPr lang="zh-CN" altLang="en-US" sz="2800" b="1" dirty="0" smtClean="0">
                <a:latin typeface="Times New Roman" pitchFamily="18" charset="0"/>
                <a:ea typeface="仿宋_GB2312" pitchFamily="49" charset="-122"/>
              </a:rPr>
              <a:t>费用：</a:t>
            </a:r>
            <a:r>
              <a:rPr lang="en-US" altLang="zh-CN" sz="2800" b="1" dirty="0" smtClean="0">
                <a:latin typeface="Times New Roman" pitchFamily="18" charset="0"/>
                <a:ea typeface="仿宋_GB2312" pitchFamily="49" charset="-122"/>
              </a:rPr>
              <a:t>750</a:t>
            </a:r>
            <a:r>
              <a:rPr lang="zh-CN" altLang="en-US" sz="2800" b="1" dirty="0" smtClean="0">
                <a:latin typeface="Times New Roman" pitchFamily="18" charset="0"/>
                <a:ea typeface="仿宋_GB2312" pitchFamily="49" charset="-122"/>
              </a:rPr>
              <a:t>人民币（官方：</a:t>
            </a:r>
            <a:r>
              <a:rPr lang="en-US" altLang="zh-CN" sz="2800" b="1" dirty="0" smtClean="0">
                <a:latin typeface="Times New Roman" pitchFamily="18" charset="0"/>
                <a:ea typeface="仿宋_GB2312" pitchFamily="49" charset="-122"/>
              </a:rPr>
              <a:t>100$</a:t>
            </a:r>
            <a:r>
              <a:rPr lang="zh-CN" altLang="en-US" sz="2800" b="1" dirty="0" smtClean="0">
                <a:latin typeface="Times New Roman" pitchFamily="18" charset="0"/>
                <a:ea typeface="仿宋_GB2312" pitchFamily="49" charset="-122"/>
              </a:rPr>
              <a:t>，报名费及其他</a:t>
            </a:r>
            <a:r>
              <a:rPr lang="zh-CN" altLang="en-US" sz="2800" b="1" dirty="0" smtClean="0">
                <a:latin typeface="Times New Roman" pitchFamily="18" charset="0"/>
                <a:ea typeface="仿宋_GB2312" pitchFamily="49" charset="-122"/>
              </a:rPr>
              <a:t>）</a:t>
            </a:r>
            <a:endParaRPr lang="zh-CN" altLang="zh-CN" sz="28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8915">
                                            <p:txEl>
                                              <p:pRg st="0" end="0"/>
                                            </p:txEl>
                                          </p:spTgt>
                                        </p:tgtEl>
                                        <p:attrNameLst>
                                          <p:attrName>style.visibility</p:attrName>
                                        </p:attrNameLst>
                                      </p:cBhvr>
                                      <p:to>
                                        <p:strVal val="visible"/>
                                      </p:to>
                                    </p:set>
                                    <p:anim to="" calcmode="lin" valueType="num">
                                      <p:cBhvr>
                                        <p:cTn id="7" dur="1" fill="hold"/>
                                        <p:tgtEl>
                                          <p:spTgt spid="38915">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8915">
                                            <p:txEl>
                                              <p:pRg st="1" end="1"/>
                                            </p:txEl>
                                          </p:spTgt>
                                        </p:tgtEl>
                                        <p:attrNameLst>
                                          <p:attrName>style.visibility</p:attrName>
                                        </p:attrNameLst>
                                      </p:cBhvr>
                                      <p:to>
                                        <p:strVal val="visible"/>
                                      </p:to>
                                    </p:set>
                                    <p:anim to="" calcmode="lin" valueType="num">
                                      <p:cBhvr>
                                        <p:cTn id="12" dur="1" fill="hold"/>
                                        <p:tgtEl>
                                          <p:spTgt spid="38915">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8915">
                                            <p:txEl>
                                              <p:pRg st="2" end="2"/>
                                            </p:txEl>
                                          </p:spTgt>
                                        </p:tgtEl>
                                        <p:attrNameLst>
                                          <p:attrName>style.visibility</p:attrName>
                                        </p:attrNameLst>
                                      </p:cBhvr>
                                      <p:to>
                                        <p:strVal val="visible"/>
                                      </p:to>
                                    </p:set>
                                    <p:anim to="" calcmode="lin" valueType="num">
                                      <p:cBhvr>
                                        <p:cTn id="17" dur="1" fill="hold"/>
                                        <p:tgtEl>
                                          <p:spTgt spid="38915">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38915">
                                            <p:txEl>
                                              <p:pRg st="3" end="3"/>
                                            </p:txEl>
                                          </p:spTgt>
                                        </p:tgtEl>
                                        <p:attrNameLst>
                                          <p:attrName>style.visibility</p:attrName>
                                        </p:attrNameLst>
                                      </p:cBhvr>
                                      <p:to>
                                        <p:strVal val="visible"/>
                                      </p:to>
                                    </p:set>
                                    <p:anim to="" calcmode="lin" valueType="num">
                                      <p:cBhvr>
                                        <p:cTn id="22" dur="1" fill="hold"/>
                                        <p:tgtEl>
                                          <p:spTgt spid="38915">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38915">
                                            <p:txEl>
                                              <p:pRg st="4" end="4"/>
                                            </p:txEl>
                                          </p:spTgt>
                                        </p:tgtEl>
                                        <p:attrNameLst>
                                          <p:attrName>style.visibility</p:attrName>
                                        </p:attrNameLst>
                                      </p:cBhvr>
                                      <p:to>
                                        <p:strVal val="visible"/>
                                      </p:to>
                                    </p:set>
                                    <p:anim to="" calcmode="lin" valueType="num">
                                      <p:cBhvr>
                                        <p:cTn id="27" dur="1" fill="hold"/>
                                        <p:tgtEl>
                                          <p:spTgt spid="38915">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38915">
                                            <p:txEl>
                                              <p:pRg st="5" end="5"/>
                                            </p:txEl>
                                          </p:spTgt>
                                        </p:tgtEl>
                                        <p:attrNameLst>
                                          <p:attrName>style.visibility</p:attrName>
                                        </p:attrNameLst>
                                      </p:cBhvr>
                                      <p:to>
                                        <p:strVal val="visible"/>
                                      </p:to>
                                    </p:set>
                                    <p:anim to="" calcmode="lin" valueType="num">
                                      <p:cBhvr>
                                        <p:cTn id="32" dur="1" fill="hold"/>
                                        <p:tgtEl>
                                          <p:spTgt spid="38915">
                                            <p:txEl>
                                              <p:pRg st="5" end="5"/>
                                            </p:txEl>
                                          </p:spTgt>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38915">
                                            <p:txEl>
                                              <p:pRg st="6" end="6"/>
                                            </p:txEl>
                                          </p:spTgt>
                                        </p:tgtEl>
                                        <p:attrNameLst>
                                          <p:attrName>style.visibility</p:attrName>
                                        </p:attrNameLst>
                                      </p:cBhvr>
                                      <p:to>
                                        <p:strVal val="visible"/>
                                      </p:to>
                                    </p:set>
                                    <p:anim to="" calcmode="lin" valueType="num">
                                      <p:cBhvr>
                                        <p:cTn id="37" dur="1" fill="hold"/>
                                        <p:tgtEl>
                                          <p:spTgt spid="38915">
                                            <p:txEl>
                                              <p:pRg st="6" end="6"/>
                                            </p:txEl>
                                          </p:spTgt>
                                        </p:tgtEl>
                                        <p:attrNameLst>
                                          <p:attrName/>
                                        </p:attrNameLst>
                                      </p:cBhvr>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38915">
                                            <p:txEl>
                                              <p:pRg st="7" end="7"/>
                                            </p:txEl>
                                          </p:spTgt>
                                        </p:tgtEl>
                                        <p:attrNameLst>
                                          <p:attrName>style.visibility</p:attrName>
                                        </p:attrNameLst>
                                      </p:cBhvr>
                                      <p:to>
                                        <p:strVal val="visible"/>
                                      </p:to>
                                    </p:set>
                                    <p:anim to="" calcmode="lin" valueType="num">
                                      <p:cBhvr>
                                        <p:cTn id="42" dur="1" fill="hold"/>
                                        <p:tgtEl>
                                          <p:spTgt spid="38915">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Rot="1" noChangeArrowheads="1"/>
          </p:cNvSpPr>
          <p:nvPr>
            <p:ph type="title"/>
          </p:nvPr>
        </p:nvSpPr>
        <p:spPr>
          <a:xfrm>
            <a:off x="323850" y="0"/>
            <a:ext cx="8540750" cy="1143000"/>
          </a:xfrm>
        </p:spPr>
        <p:txBody>
          <a:bodyPr/>
          <a:lstStyle/>
          <a:p>
            <a:pPr eaLnBrk="1" hangingPunct="1"/>
            <a:r>
              <a:rPr lang="zh-CN" altLang="en-US" smtClean="0"/>
              <a:t>推荐参考书</a:t>
            </a:r>
          </a:p>
        </p:txBody>
      </p:sp>
      <p:sp>
        <p:nvSpPr>
          <p:cNvPr id="46083" name="Rectangle 1027"/>
          <p:cNvSpPr>
            <a:spLocks noGrp="1" noRot="1" noChangeArrowheads="1"/>
          </p:cNvSpPr>
          <p:nvPr>
            <p:ph type="body" idx="1"/>
          </p:nvPr>
        </p:nvSpPr>
        <p:spPr>
          <a:xfrm>
            <a:off x="611188" y="981075"/>
            <a:ext cx="8153400" cy="4498975"/>
          </a:xfrm>
        </p:spPr>
        <p:txBody>
          <a:bodyPr/>
          <a:lstStyle/>
          <a:p>
            <a:pPr eaLnBrk="1" hangingPunct="1">
              <a:lnSpc>
                <a:spcPct val="90000"/>
              </a:lnSpc>
            </a:pPr>
            <a:r>
              <a:rPr lang="zh-CN" altLang="en-US" sz="2800" b="1" dirty="0" smtClean="0">
                <a:latin typeface="Times New Roman" pitchFamily="18" charset="0"/>
                <a:ea typeface="仿宋_GB2312" pitchFamily="49" charset="-122"/>
              </a:rPr>
              <a:t>沈继红主编，数学建模，清华大学出版社</a:t>
            </a:r>
          </a:p>
          <a:p>
            <a:pPr eaLnBrk="1" hangingPunct="1">
              <a:lnSpc>
                <a:spcPct val="90000"/>
              </a:lnSpc>
            </a:pPr>
            <a:r>
              <a:rPr lang="zh-CN" altLang="en-US" sz="2800" b="1" dirty="0" smtClean="0">
                <a:latin typeface="Times New Roman" pitchFamily="18" charset="0"/>
                <a:ea typeface="仿宋_GB2312" pitchFamily="49" charset="-122"/>
              </a:rPr>
              <a:t>叶其孝主编, 大学生数学建模竞赛辅导教材(一、二、三、四), 湖南教育出版社，2001</a:t>
            </a:r>
          </a:p>
          <a:p>
            <a:pPr eaLnBrk="1" hangingPunct="1">
              <a:lnSpc>
                <a:spcPct val="90000"/>
              </a:lnSpc>
            </a:pPr>
            <a:r>
              <a:rPr lang="zh-CN" altLang="en-US" sz="2800" b="1" dirty="0" smtClean="0">
                <a:latin typeface="Times New Roman" pitchFamily="18" charset="0"/>
                <a:ea typeface="仿宋_GB2312" pitchFamily="49" charset="-122"/>
              </a:rPr>
              <a:t>姜启源主编，数学模型，高等教育出版社</a:t>
            </a:r>
            <a:endParaRPr lang="en-US" altLang="zh-CN" sz="2800" b="1" dirty="0" smtClean="0">
              <a:latin typeface="Times New Roman" pitchFamily="18" charset="0"/>
              <a:ea typeface="仿宋_GB2312" pitchFamily="49" charset="-122"/>
            </a:endParaRPr>
          </a:p>
          <a:p>
            <a:pPr eaLnBrk="1" hangingPunct="1">
              <a:lnSpc>
                <a:spcPct val="90000"/>
              </a:lnSpc>
            </a:pPr>
            <a:r>
              <a:rPr lang="zh-CN" altLang="en-US" sz="2800" b="1" dirty="0" smtClean="0">
                <a:latin typeface="Times New Roman" pitchFamily="18" charset="0"/>
                <a:ea typeface="仿宋_GB2312" pitchFamily="49" charset="-122"/>
              </a:rPr>
              <a:t>马丽，</a:t>
            </a:r>
            <a:r>
              <a:rPr lang="en-US" altLang="zh-CN" sz="2800" b="1" dirty="0" err="1" smtClean="0">
                <a:latin typeface="Times New Roman" pitchFamily="18" charset="0"/>
                <a:ea typeface="仿宋_GB2312" pitchFamily="49" charset="-122"/>
              </a:rPr>
              <a:t>Matlab</a:t>
            </a:r>
            <a:r>
              <a:rPr lang="zh-CN" altLang="en-US" sz="2800" b="1" dirty="0" smtClean="0">
                <a:latin typeface="Times New Roman" pitchFamily="18" charset="0"/>
                <a:ea typeface="仿宋_GB2312" pitchFamily="49" charset="-122"/>
              </a:rPr>
              <a:t>数学实验与建模，清华大学出版社</a:t>
            </a:r>
            <a:endParaRPr lang="en-US" altLang="zh-CN" sz="2800" b="1" dirty="0" smtClean="0">
              <a:latin typeface="Times New Roman" pitchFamily="18" charset="0"/>
              <a:ea typeface="仿宋_GB2312" pitchFamily="49" charset="-122"/>
            </a:endParaRPr>
          </a:p>
          <a:p>
            <a:pPr eaLnBrk="1" hangingPunct="1">
              <a:lnSpc>
                <a:spcPct val="90000"/>
              </a:lnSpc>
            </a:pPr>
            <a:r>
              <a:rPr lang="zh-CN" altLang="en-US" sz="2800" b="1" dirty="0">
                <a:latin typeface="Times New Roman" pitchFamily="18" charset="0"/>
                <a:ea typeface="仿宋_GB2312" pitchFamily="49" charset="-122"/>
              </a:rPr>
              <a:t>肖华</a:t>
            </a:r>
            <a:r>
              <a:rPr lang="zh-CN" altLang="en-US" sz="2800" b="1" dirty="0" smtClean="0">
                <a:latin typeface="Times New Roman" pitchFamily="18" charset="0"/>
                <a:ea typeface="仿宋_GB2312" pitchFamily="49" charset="-122"/>
              </a:rPr>
              <a:t>勇，基于</a:t>
            </a:r>
            <a:r>
              <a:rPr lang="en-US" altLang="zh-CN" sz="2800" b="1" dirty="0" err="1" smtClean="0">
                <a:latin typeface="Times New Roman" pitchFamily="18" charset="0"/>
                <a:ea typeface="仿宋_GB2312" pitchFamily="49" charset="-122"/>
              </a:rPr>
              <a:t>matlab</a:t>
            </a:r>
            <a:r>
              <a:rPr lang="zh-CN" altLang="en-US" sz="2800" b="1" dirty="0" smtClean="0">
                <a:latin typeface="Times New Roman" pitchFamily="18" charset="0"/>
                <a:ea typeface="仿宋_GB2312" pitchFamily="49" charset="-122"/>
              </a:rPr>
              <a:t>和</a:t>
            </a:r>
            <a:r>
              <a:rPr lang="en-US" altLang="zh-CN" sz="2800" b="1" dirty="0" smtClean="0">
                <a:latin typeface="Times New Roman" pitchFamily="18" charset="0"/>
                <a:ea typeface="仿宋_GB2312" pitchFamily="49" charset="-122"/>
              </a:rPr>
              <a:t>lingo</a:t>
            </a:r>
            <a:r>
              <a:rPr lang="zh-CN" altLang="en-US" sz="2800" b="1" dirty="0" smtClean="0">
                <a:latin typeface="Times New Roman" pitchFamily="18" charset="0"/>
                <a:ea typeface="仿宋_GB2312" pitchFamily="49" charset="-122"/>
              </a:rPr>
              <a:t>的数学实验，西北工业大学出版社</a:t>
            </a:r>
            <a:endParaRPr lang="en-US" altLang="zh-CN" sz="2800" b="1" dirty="0" smtClean="0">
              <a:latin typeface="Times New Roman" pitchFamily="18" charset="0"/>
              <a:ea typeface="仿宋_GB2312" pitchFamily="49" charset="-122"/>
            </a:endParaRPr>
          </a:p>
          <a:p>
            <a:pPr eaLnBrk="1" hangingPunct="1">
              <a:lnSpc>
                <a:spcPct val="90000"/>
              </a:lnSpc>
            </a:pPr>
            <a:r>
              <a:rPr lang="en-US" altLang="zh-CN" sz="2800" b="1" dirty="0" smtClean="0">
                <a:latin typeface="Times New Roman" pitchFamily="18" charset="0"/>
                <a:ea typeface="仿宋_GB2312" pitchFamily="49" charset="-122"/>
              </a:rPr>
              <a:t>CUMCM</a:t>
            </a:r>
            <a:r>
              <a:rPr lang="zh-CN" altLang="en-US" sz="2800" b="1" dirty="0" smtClean="0">
                <a:latin typeface="Times New Roman" pitchFamily="18" charset="0"/>
                <a:ea typeface="仿宋_GB2312" pitchFamily="49" charset="-122"/>
              </a:rPr>
              <a:t>优秀论文集：《数学的实践与认识》杂志, 每年第一期</a:t>
            </a:r>
            <a:endParaRPr lang="en-US" altLang="zh-CN" sz="2800" b="1" dirty="0" smtClean="0">
              <a:latin typeface="Times New Roman" pitchFamily="18" charset="0"/>
              <a:ea typeface="仿宋_GB2312" pitchFamily="49" charset="-122"/>
            </a:endParaRPr>
          </a:p>
          <a:p>
            <a:pPr eaLnBrk="1" hangingPunct="1">
              <a:lnSpc>
                <a:spcPct val="90000"/>
              </a:lnSpc>
            </a:pPr>
            <a:r>
              <a:rPr lang="en-US" altLang="zh-CN" sz="2800" b="1" dirty="0" err="1" smtClean="0">
                <a:latin typeface="Times New Roman" pitchFamily="18" charset="0"/>
                <a:ea typeface="仿宋_GB2312" pitchFamily="49" charset="-122"/>
              </a:rPr>
              <a:t>Mcm</a:t>
            </a:r>
            <a:r>
              <a:rPr lang="zh-CN" altLang="en-US" sz="2800" b="1" dirty="0" smtClean="0">
                <a:latin typeface="Times New Roman" pitchFamily="18" charset="0"/>
                <a:ea typeface="仿宋_GB2312" pitchFamily="49" charset="-122"/>
              </a:rPr>
              <a:t>历年优秀论文集</a:t>
            </a:r>
            <a:endParaRPr lang="en-US" altLang="zh-CN" sz="2800" b="1" dirty="0" smtClean="0">
              <a:latin typeface="Times New Roman" pitchFamily="18" charset="0"/>
              <a:ea typeface="仿宋_GB2312" pitchFamily="49" charset="-122"/>
            </a:endParaRPr>
          </a:p>
          <a:p>
            <a:pPr eaLnBrk="1" hangingPunct="1">
              <a:lnSpc>
                <a:spcPct val="90000"/>
              </a:lnSpc>
            </a:pPr>
            <a:r>
              <a:rPr lang="zh-CN" altLang="en-US" sz="2800" b="1" dirty="0" smtClean="0">
                <a:latin typeface="Times New Roman" pitchFamily="18" charset="0"/>
                <a:ea typeface="仿宋_GB2312" pitchFamily="49" charset="-122"/>
              </a:rPr>
              <a:t>等等</a:t>
            </a:r>
            <a:endParaRPr lang="en-US" altLang="zh-CN" sz="2800" b="1" dirty="0" smtClean="0">
              <a:latin typeface="Times New Roman" pitchFamily="18" charset="0"/>
              <a:ea typeface="仿宋_GB2312" pitchFamily="49" charset="-122"/>
            </a:endParaRPr>
          </a:p>
          <a:p>
            <a:pPr marL="0" indent="0" eaLnBrk="1" hangingPunct="1">
              <a:lnSpc>
                <a:spcPct val="90000"/>
              </a:lnSpc>
              <a:buNone/>
            </a:pPr>
            <a:endParaRPr lang="zh-CN" altLang="en-US" sz="2800" b="1" dirty="0" smtClean="0">
              <a:latin typeface="Times New Roman" pitchFamily="18" charset="0"/>
              <a:ea typeface="仿宋_GB2312"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a:xfrm>
            <a:off x="298450" y="228600"/>
            <a:ext cx="9026078" cy="1143000"/>
          </a:xfrm>
        </p:spPr>
        <p:txBody>
          <a:bodyPr/>
          <a:lstStyle/>
          <a:p>
            <a:r>
              <a:rPr lang="zh-CN" altLang="en-US" dirty="0" smtClean="0"/>
              <a:t>报名注意事项</a:t>
            </a:r>
            <a:r>
              <a:rPr lang="zh-CN" altLang="en-US" dirty="0" smtClean="0"/>
              <a:t>（</a:t>
            </a:r>
            <a:r>
              <a:rPr lang="zh-CN" altLang="en-US" dirty="0" smtClean="0">
                <a:effectLst>
                  <a:outerShdw blurRad="38100" dist="38100" dir="2700000" algn="tl">
                    <a:srgbClr val="000000">
                      <a:alpha val="43137"/>
                    </a:srgbClr>
                  </a:outerShdw>
                </a:effectLst>
              </a:rPr>
              <a:t>按</a:t>
            </a:r>
            <a:r>
              <a:rPr lang="zh-CN" altLang="en-US" b="1" dirty="0" smtClean="0">
                <a:effectLst>
                  <a:outerShdw blurRad="38100" dist="38100" dir="2700000" algn="tl">
                    <a:srgbClr val="000000">
                      <a:alpha val="43137"/>
                    </a:srgbClr>
                  </a:outerShdw>
                </a:effectLst>
              </a:rPr>
              <a:t>顺序先后</a:t>
            </a:r>
            <a:r>
              <a:rPr lang="zh-CN" altLang="en-US" dirty="0" smtClean="0">
                <a:effectLst>
                  <a:outerShdw blurRad="38100" dist="38100" dir="2700000" algn="tl">
                    <a:srgbClr val="000000">
                      <a:alpha val="43137"/>
                    </a:srgbClr>
                  </a:outerShdw>
                </a:effectLst>
              </a:rPr>
              <a:t>完成</a:t>
            </a:r>
            <a:r>
              <a:rPr lang="zh-CN" altLang="en-US" dirty="0" smtClean="0"/>
              <a:t>）</a:t>
            </a:r>
          </a:p>
        </p:txBody>
      </p:sp>
      <p:sp>
        <p:nvSpPr>
          <p:cNvPr id="3" name="内容占位符 2"/>
          <p:cNvSpPr>
            <a:spLocks noGrp="1"/>
          </p:cNvSpPr>
          <p:nvPr>
            <p:ph idx="1"/>
          </p:nvPr>
        </p:nvSpPr>
        <p:spPr>
          <a:xfrm>
            <a:off x="495300" y="1179513"/>
            <a:ext cx="8757220" cy="4498975"/>
          </a:xfrm>
        </p:spPr>
        <p:txBody>
          <a:bodyPr/>
          <a:lstStyle/>
          <a:p>
            <a:pPr>
              <a:defRPr/>
            </a:pPr>
            <a:r>
              <a:rPr lang="en-US" altLang="zh-CN" dirty="0" smtClean="0"/>
              <a:t>1.</a:t>
            </a:r>
            <a:r>
              <a:rPr lang="zh-CN" altLang="en-US" dirty="0" smtClean="0"/>
              <a:t>网上报名地址：</a:t>
            </a:r>
            <a:r>
              <a:rPr lang="en-US" altLang="zh-CN" dirty="0" smtClean="0"/>
              <a:t>http://shumo.hrbeu.edu.cn/zxbm/zxbm.asp</a:t>
            </a:r>
          </a:p>
          <a:p>
            <a:pPr>
              <a:defRPr/>
            </a:pPr>
            <a:r>
              <a:rPr lang="en-US" altLang="zh-CN" dirty="0" smtClean="0"/>
              <a:t>2.</a:t>
            </a:r>
            <a:r>
              <a:rPr lang="zh-CN" altLang="en-US" dirty="0" smtClean="0"/>
              <a:t>缴报名费</a:t>
            </a:r>
            <a:endParaRPr lang="en-US" altLang="zh-CN" dirty="0" smtClean="0"/>
          </a:p>
          <a:p>
            <a:pPr>
              <a:defRPr/>
            </a:pPr>
            <a:r>
              <a:rPr lang="zh-CN" altLang="en-US" dirty="0" smtClean="0"/>
              <a:t>缴费报名地点：理学楼</a:t>
            </a:r>
            <a:r>
              <a:rPr lang="en-US" altLang="zh-CN" dirty="0" smtClean="0"/>
              <a:t>429</a:t>
            </a:r>
            <a:r>
              <a:rPr lang="zh-CN" altLang="en-US" dirty="0" smtClean="0"/>
              <a:t>房间</a:t>
            </a:r>
            <a:endParaRPr lang="en-US" altLang="zh-CN" dirty="0" smtClean="0"/>
          </a:p>
          <a:p>
            <a:pPr>
              <a:defRPr/>
            </a:pPr>
            <a:r>
              <a:rPr lang="zh-CN" altLang="en-US" dirty="0" smtClean="0"/>
              <a:t>缴费</a:t>
            </a:r>
            <a:r>
              <a:rPr lang="zh-CN" altLang="en-US" dirty="0"/>
              <a:t>报名时间</a:t>
            </a:r>
            <a:r>
              <a:rPr lang="zh-CN" altLang="en-US" dirty="0" smtClean="0"/>
              <a:t>：</a:t>
            </a:r>
            <a:r>
              <a:rPr lang="en-US" altLang="zh-CN" dirty="0" smtClean="0"/>
              <a:t>11</a:t>
            </a:r>
            <a:r>
              <a:rPr lang="zh-CN" altLang="en-US" dirty="0" smtClean="0"/>
              <a:t>月</a:t>
            </a:r>
            <a:r>
              <a:rPr lang="en-US" altLang="zh-CN" dirty="0" smtClean="0"/>
              <a:t>30</a:t>
            </a:r>
            <a:r>
              <a:rPr lang="zh-CN" altLang="en-US" dirty="0" smtClean="0"/>
              <a:t>日</a:t>
            </a:r>
            <a:r>
              <a:rPr lang="en-US" altLang="zh-CN" dirty="0" smtClean="0"/>
              <a:t>—12</a:t>
            </a:r>
            <a:r>
              <a:rPr lang="zh-CN" altLang="en-US" dirty="0" smtClean="0"/>
              <a:t>月</a:t>
            </a:r>
            <a:r>
              <a:rPr lang="en-US" altLang="zh-CN" dirty="0" smtClean="0"/>
              <a:t>4</a:t>
            </a:r>
            <a:r>
              <a:rPr lang="zh-CN" altLang="en-US" dirty="0" smtClean="0"/>
              <a:t>日（每天</a:t>
            </a:r>
            <a:r>
              <a:rPr lang="en-US" altLang="zh-CN" dirty="0" smtClean="0"/>
              <a:t>9</a:t>
            </a:r>
            <a:r>
              <a:rPr lang="en-US" altLang="zh-CN" dirty="0" smtClean="0"/>
              <a:t>:00-15:00</a:t>
            </a:r>
            <a:r>
              <a:rPr lang="zh-CN" altLang="en-US" dirty="0" smtClean="0"/>
              <a:t>）</a:t>
            </a:r>
            <a:endParaRPr lang="en-US" altLang="zh-CN" dirty="0" smtClean="0"/>
          </a:p>
          <a:p>
            <a:pPr>
              <a:defRPr/>
            </a:pPr>
            <a:r>
              <a:rPr lang="zh-CN" altLang="en-US" dirty="0" smtClean="0"/>
              <a:t>注意：</a:t>
            </a:r>
            <a:endParaRPr lang="en-US" altLang="zh-CN" dirty="0" smtClean="0"/>
          </a:p>
          <a:p>
            <a:pPr>
              <a:defRPr/>
            </a:pPr>
            <a:r>
              <a:rPr lang="en-US" altLang="zh-CN" b="1" dirty="0" smtClean="0">
                <a:solidFill>
                  <a:srgbClr val="FF0000"/>
                </a:solidFill>
              </a:rPr>
              <a:t>1.</a:t>
            </a:r>
            <a:r>
              <a:rPr lang="zh-CN" altLang="en-US" b="1" dirty="0" smtClean="0">
                <a:solidFill>
                  <a:srgbClr val="FF0000"/>
                </a:solidFill>
              </a:rPr>
              <a:t>网上报名信息务必正确</a:t>
            </a:r>
            <a:endParaRPr lang="en-US" altLang="zh-CN" b="1" dirty="0">
              <a:solidFill>
                <a:srgbClr val="FF0000"/>
              </a:solidFill>
            </a:endParaRPr>
          </a:p>
          <a:p>
            <a:pPr>
              <a:defRPr/>
            </a:pPr>
            <a:r>
              <a:rPr lang="en-US" altLang="zh-CN" b="1" dirty="0" smtClean="0">
                <a:solidFill>
                  <a:srgbClr val="FF0000"/>
                </a:solidFill>
              </a:rPr>
              <a:t>2.</a:t>
            </a:r>
            <a:r>
              <a:rPr lang="zh-CN" altLang="en-US" b="1" dirty="0" smtClean="0">
                <a:solidFill>
                  <a:srgbClr val="FF0000"/>
                </a:solidFill>
              </a:rPr>
              <a:t>缴费前请一定先网上报名</a:t>
            </a:r>
            <a:r>
              <a:rPr lang="zh-CN" altLang="en-US" b="1" dirty="0" smtClean="0">
                <a:solidFill>
                  <a:srgbClr val="FF0000"/>
                </a:solidFill>
              </a:rPr>
              <a:t>（</a:t>
            </a:r>
            <a:r>
              <a:rPr lang="zh-CN" altLang="en-US" sz="2800" b="1" dirty="0" smtClean="0">
                <a:solidFill>
                  <a:srgbClr val="FF0000"/>
                </a:solidFill>
              </a:rPr>
              <a:t>后续可</a:t>
            </a:r>
            <a:r>
              <a:rPr lang="zh-CN" altLang="en-US" sz="2800" b="1" dirty="0" smtClean="0">
                <a:solidFill>
                  <a:srgbClr val="FF0000"/>
                </a:solidFill>
              </a:rPr>
              <a:t>补充</a:t>
            </a:r>
            <a:r>
              <a:rPr lang="zh-CN" altLang="en-US" sz="2800" b="1" dirty="0" smtClean="0">
                <a:solidFill>
                  <a:srgbClr val="FF0000"/>
                </a:solidFill>
              </a:rPr>
              <a:t>修改</a:t>
            </a:r>
            <a:r>
              <a:rPr lang="zh-CN" altLang="en-US" b="1" dirty="0" smtClean="0">
                <a:solidFill>
                  <a:srgbClr val="FF0000"/>
                </a:solidFill>
              </a:rPr>
              <a:t>）</a:t>
            </a:r>
            <a:endParaRPr lang="en-US" altLang="zh-CN" b="1" dirty="0" smtClean="0">
              <a:solidFill>
                <a:srgbClr val="FF0000"/>
              </a:solidFill>
            </a:endParaRPr>
          </a:p>
          <a:p>
            <a:pPr marL="0" indent="0">
              <a:buFont typeface="Wingdings" pitchFamily="2" charset="2"/>
              <a:buNone/>
              <a:defRPr/>
            </a:pPr>
            <a:endParaRPr lang="zh-CN" altLang="en-US" dirty="0" smtClean="0"/>
          </a:p>
          <a:p>
            <a:pPr>
              <a:defRPr/>
            </a:pPr>
            <a:endParaRPr lang="zh-CN" altLang="en-US" dirty="0"/>
          </a:p>
        </p:txBody>
      </p:sp>
    </p:spTree>
    <p:extLst>
      <p:ext uri="{BB962C8B-B14F-4D97-AF65-F5344CB8AC3E}">
        <p14:creationId xmlns:p14="http://schemas.microsoft.com/office/powerpoint/2010/main" val="27919919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8"/>
          <p:cNvSpPr>
            <a:spLocks noGrp="1" noRot="1" noChangeArrowheads="1"/>
          </p:cNvSpPr>
          <p:nvPr>
            <p:ph type="title"/>
          </p:nvPr>
        </p:nvSpPr>
        <p:spPr>
          <a:xfrm>
            <a:off x="107950" y="-242888"/>
            <a:ext cx="8540750" cy="1503363"/>
          </a:xfrm>
        </p:spPr>
        <p:txBody>
          <a:bodyPr/>
          <a:lstStyle/>
          <a:p>
            <a:pPr algn="l" eaLnBrk="1" hangingPunct="1"/>
            <a:r>
              <a:rPr lang="en-US" altLang="zh-CN" sz="3200" smtClean="0"/>
              <a:t/>
            </a:r>
            <a:br>
              <a:rPr lang="en-US" altLang="zh-CN" sz="3200" smtClean="0"/>
            </a:br>
            <a:r>
              <a:rPr lang="zh-CN" altLang="en-US" sz="3200" smtClean="0"/>
              <a:t>网上报名地址（）：</a:t>
            </a:r>
            <a:r>
              <a:rPr lang="en-US" altLang="zh-CN" sz="3200" smtClean="0"/>
              <a:t>http://shumo.hrbeu.edu.cn/zxbm/zxbm.asp</a:t>
            </a:r>
            <a:r>
              <a:rPr lang="zh-CN" altLang="en-US" sz="4000" smtClean="0"/>
              <a:t/>
            </a:r>
            <a:br>
              <a:rPr lang="zh-CN" altLang="en-US" sz="4000" smtClean="0"/>
            </a:br>
            <a:endParaRPr lang="zh-CN" altLang="en-US" sz="2400" smtClean="0"/>
          </a:p>
        </p:txBody>
      </p:sp>
      <p:sp>
        <p:nvSpPr>
          <p:cNvPr id="39939" name="内容占位符 1"/>
          <p:cNvSpPr>
            <a:spLocks noGrp="1"/>
          </p:cNvSpPr>
          <p:nvPr>
            <p:ph idx="1"/>
          </p:nvPr>
        </p:nvSpPr>
        <p:spPr/>
        <p:txBody>
          <a:bodyPr/>
          <a:lstStyle/>
          <a:p>
            <a:endParaRPr lang="zh-CN" altLang="en-US" smtClean="0"/>
          </a:p>
          <a:p>
            <a:endParaRPr lang="zh-CN" altLang="en-US" smtClean="0"/>
          </a:p>
        </p:txBody>
      </p:sp>
      <p:pic>
        <p:nvPicPr>
          <p:cNvPr id="399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13" y="1196975"/>
            <a:ext cx="10134601" cy="191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213" y="3284538"/>
            <a:ext cx="9779001" cy="332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47910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pPr eaLnBrk="1" hangingPunct="1"/>
            <a:endParaRPr lang="zh-CN" altLang="en-US" smtClean="0"/>
          </a:p>
        </p:txBody>
      </p:sp>
      <p:sp>
        <p:nvSpPr>
          <p:cNvPr id="94212" name="Rectangle 4"/>
          <p:cNvSpPr>
            <a:spLocks noGrp="1" noChangeArrowheads="1"/>
          </p:cNvSpPr>
          <p:nvPr>
            <p:ph type="body" idx="1"/>
          </p:nvPr>
        </p:nvSpPr>
        <p:spPr>
          <a:xfrm>
            <a:off x="609600" y="476250"/>
            <a:ext cx="8153400" cy="5622925"/>
          </a:xfrm>
          <a:extLst>
            <a:ext uri="{909E8E84-426E-40DD-AFC4-6F175D3DCCD1}">
              <a14:hiddenFill xmlns:a14="http://schemas.microsoft.com/office/drawing/2010/main">
                <a:solidFill>
                  <a:srgbClr val="00FF00"/>
                </a:solidFill>
              </a14:hiddenFill>
            </a:ext>
          </a:extLst>
        </p:spPr>
        <p:txBody>
          <a:bodyPr/>
          <a:lstStyle/>
          <a:p>
            <a:pPr eaLnBrk="1" hangingPunct="1">
              <a:defRPr/>
            </a:pPr>
            <a:r>
              <a:rPr lang="zh-CN" altLang="en-US" dirty="0" smtClean="0"/>
              <a:t>    </a:t>
            </a:r>
          </a:p>
          <a:p>
            <a:pPr algn="ctr" eaLnBrk="1" hangingPunct="1">
              <a:lnSpc>
                <a:spcPct val="80000"/>
              </a:lnSpc>
              <a:buFont typeface="Wingdings" pitchFamily="2" charset="2"/>
              <a:buNone/>
              <a:defRPr/>
            </a:pPr>
            <a:r>
              <a:rPr kumimoji="1" lang="en-US" altLang="zh-CN" sz="4800" dirty="0" smtClean="0">
                <a:solidFill>
                  <a:srgbClr val="FF3300"/>
                </a:solidFill>
                <a:latin typeface="Monotype Corsiva" pitchFamily="66" charset="0"/>
                <a:ea typeface="方正舒体" pitchFamily="2" charset="-122"/>
              </a:rPr>
              <a:t>Thank  you  for  your  attendance!</a:t>
            </a:r>
            <a:endParaRPr lang="en-US" altLang="zh-CN" sz="4800" i="1" dirty="0" smtClean="0">
              <a:effectLst>
                <a:outerShdw blurRad="38100" dist="38100" dir="2700000" algn="tl">
                  <a:srgbClr val="C0C0C0"/>
                </a:outerShdw>
              </a:effectLst>
              <a:latin typeface="Times New Roman" pitchFamily="18" charset="0"/>
            </a:endParaRPr>
          </a:p>
          <a:p>
            <a:pPr eaLnBrk="1" hangingPunct="1">
              <a:defRPr/>
            </a:pPr>
            <a:r>
              <a:rPr lang="en-US" altLang="zh-CN" dirty="0" smtClean="0"/>
              <a:t>                                            </a:t>
            </a:r>
          </a:p>
          <a:p>
            <a:pPr eaLnBrk="1" hangingPunct="1">
              <a:defRPr/>
            </a:pPr>
            <a:r>
              <a:rPr lang="zh-CN" altLang="en-US" dirty="0" smtClean="0"/>
              <a:t>最后，祝大家</a:t>
            </a:r>
          </a:p>
          <a:p>
            <a:pPr eaLnBrk="1" hangingPunct="1">
              <a:defRPr/>
            </a:pPr>
            <a:r>
              <a:rPr lang="zh-CN" altLang="en-US" dirty="0" smtClean="0"/>
              <a:t>　　在数学建模活动中</a:t>
            </a:r>
          </a:p>
          <a:p>
            <a:pPr eaLnBrk="1" hangingPunct="1">
              <a:defRPr/>
            </a:pPr>
            <a:r>
              <a:rPr lang="zh-CN" altLang="en-US" dirty="0" smtClean="0"/>
              <a:t>　　　　　　取得优异成绩！</a:t>
            </a:r>
            <a:endParaRPr lang="en-US" altLang="zh-CN" dirty="0" smtClean="0"/>
          </a:p>
          <a:p>
            <a:pPr algn="ctr" eaLnBrk="1" hangingPunct="1">
              <a:defRPr/>
            </a:pPr>
            <a:endParaRPr lang="en-US" altLang="zh-CN" dirty="0" smtClean="0"/>
          </a:p>
        </p:txBody>
      </p:sp>
      <p:sp>
        <p:nvSpPr>
          <p:cNvPr id="2" name="矩形 1"/>
          <p:cNvSpPr/>
          <p:nvPr/>
        </p:nvSpPr>
        <p:spPr>
          <a:xfrm>
            <a:off x="971600" y="5301208"/>
            <a:ext cx="7837403" cy="923330"/>
          </a:xfrm>
          <a:prstGeom prst="rect">
            <a:avLst/>
          </a:prstGeom>
          <a:noFill/>
        </p:spPr>
        <p:txBody>
          <a:bodyPr wrap="none">
            <a:spAutoFit/>
          </a:bodyPr>
          <a:lstStyle/>
          <a:p>
            <a:pPr algn="ctr">
              <a:defRPr/>
            </a:pP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“一次参赛，终生受益”</a:t>
            </a:r>
          </a:p>
        </p:txBody>
      </p:sp>
    </p:spTree>
    <p:extLst>
      <p:ext uri="{BB962C8B-B14F-4D97-AF65-F5344CB8AC3E}">
        <p14:creationId xmlns:p14="http://schemas.microsoft.com/office/powerpoint/2010/main" val="3562311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pPr eaLnBrk="1" hangingPunct="1"/>
            <a:r>
              <a:rPr lang="en-US" altLang="zh-CN" sz="3200" b="1" smtClean="0"/>
              <a:t>Mathematical Contest in Modeling (MCM)</a:t>
            </a:r>
            <a:br>
              <a:rPr lang="en-US" altLang="zh-CN" sz="3200" b="1" smtClean="0"/>
            </a:br>
            <a:r>
              <a:rPr lang="en-US" altLang="zh-CN" sz="3200" b="1" smtClean="0"/>
              <a:t>The Interdisciplinary Contest in Modeling (ICM)</a:t>
            </a:r>
          </a:p>
        </p:txBody>
      </p:sp>
      <p:sp>
        <p:nvSpPr>
          <p:cNvPr id="10243" name="Rectangle 3"/>
          <p:cNvSpPr>
            <a:spLocks noGrp="1" noRot="1" noChangeArrowheads="1"/>
          </p:cNvSpPr>
          <p:nvPr>
            <p:ph type="body" idx="1"/>
          </p:nvPr>
        </p:nvSpPr>
        <p:spPr>
          <a:xfrm>
            <a:off x="395288" y="1341438"/>
            <a:ext cx="8369300" cy="5256212"/>
          </a:xfrm>
        </p:spPr>
        <p:txBody>
          <a:bodyPr/>
          <a:lstStyle/>
          <a:p>
            <a:pPr eaLnBrk="1" hangingPunct="1">
              <a:lnSpc>
                <a:spcPct val="90000"/>
              </a:lnSpc>
            </a:pPr>
            <a:r>
              <a:rPr lang="en-US" altLang="zh-CN" sz="2800" b="1" smtClean="0">
                <a:latin typeface="仿宋_GB2312" pitchFamily="49" charset="-122"/>
                <a:ea typeface="仿宋_GB2312" pitchFamily="49" charset="-122"/>
              </a:rPr>
              <a:t>1985</a:t>
            </a:r>
            <a:r>
              <a:rPr lang="zh-CN" altLang="en-US" sz="2800" b="1" smtClean="0">
                <a:latin typeface="仿宋_GB2312" pitchFamily="49" charset="-122"/>
                <a:ea typeface="仿宋_GB2312" pitchFamily="49" charset="-122"/>
              </a:rPr>
              <a:t>年</a:t>
            </a:r>
            <a:r>
              <a:rPr lang="en-US" altLang="zh-CN" sz="2800" b="1" smtClean="0">
                <a:latin typeface="仿宋_GB2312" pitchFamily="49" charset="-122"/>
                <a:ea typeface="仿宋_GB2312" pitchFamily="49" charset="-122"/>
              </a:rPr>
              <a:t>, </a:t>
            </a:r>
            <a:r>
              <a:rPr lang="zh-CN" altLang="en-US" sz="2800" b="1" smtClean="0">
                <a:latin typeface="仿宋_GB2312" pitchFamily="49" charset="-122"/>
                <a:ea typeface="仿宋_GB2312" pitchFamily="49" charset="-122"/>
              </a:rPr>
              <a:t>美国举办第一届每年一度的国际大学生数学建模竞赛</a:t>
            </a:r>
            <a:r>
              <a:rPr lang="en-US" altLang="zh-CN" sz="2800" b="1" smtClean="0">
                <a:latin typeface="仿宋_GB2312" pitchFamily="49" charset="-122"/>
                <a:ea typeface="仿宋_GB2312" pitchFamily="49" charset="-122"/>
              </a:rPr>
              <a:t>.</a:t>
            </a:r>
          </a:p>
          <a:p>
            <a:pPr eaLnBrk="1" hangingPunct="1">
              <a:lnSpc>
                <a:spcPct val="90000"/>
              </a:lnSpc>
            </a:pPr>
            <a:endParaRPr lang="en-US" altLang="zh-CN" sz="2800" b="1" smtClean="0">
              <a:latin typeface="仿宋_GB2312" pitchFamily="49" charset="-122"/>
              <a:ea typeface="仿宋_GB2312" pitchFamily="49" charset="-122"/>
            </a:endParaRPr>
          </a:p>
          <a:p>
            <a:pPr eaLnBrk="1" hangingPunct="1">
              <a:lnSpc>
                <a:spcPct val="90000"/>
              </a:lnSpc>
            </a:pPr>
            <a:r>
              <a:rPr lang="zh-CN" altLang="en-US" sz="2800" b="1" smtClean="0">
                <a:latin typeface="仿宋_GB2312" pitchFamily="49" charset="-122"/>
                <a:ea typeface="仿宋_GB2312" pitchFamily="49" charset="-122"/>
              </a:rPr>
              <a:t>在美国不仅受到政府的重视（如：美国国家安全局、美国国家基金会一直是它的固定资助单位）</a:t>
            </a:r>
            <a:r>
              <a:rPr lang="en-US" altLang="zh-CN" sz="2800" b="1" smtClean="0">
                <a:latin typeface="仿宋_GB2312" pitchFamily="49" charset="-122"/>
                <a:ea typeface="仿宋_GB2312" pitchFamily="49" charset="-122"/>
              </a:rPr>
              <a:t>.</a:t>
            </a:r>
          </a:p>
          <a:p>
            <a:pPr eaLnBrk="1" hangingPunct="1">
              <a:lnSpc>
                <a:spcPct val="90000"/>
              </a:lnSpc>
            </a:pPr>
            <a:endParaRPr lang="zh-CN" altLang="en-US" sz="2800" b="1" smtClean="0">
              <a:latin typeface="仿宋_GB2312" pitchFamily="49" charset="-122"/>
              <a:ea typeface="仿宋_GB2312" pitchFamily="49" charset="-122"/>
            </a:endParaRPr>
          </a:p>
          <a:p>
            <a:pPr eaLnBrk="1" hangingPunct="1">
              <a:lnSpc>
                <a:spcPct val="90000"/>
              </a:lnSpc>
            </a:pPr>
            <a:r>
              <a:rPr lang="zh-CN" altLang="en-US" sz="2800" b="1" smtClean="0">
                <a:latin typeface="仿宋_GB2312" pitchFamily="49" charset="-122"/>
                <a:ea typeface="仿宋_GB2312" pitchFamily="49" charset="-122"/>
              </a:rPr>
              <a:t>而且受到社会各界的重视（如：美国运筹学和管理科学学会、美国工业和应用数学学会、美国数学协会不仅给予资助，而且还派专家参加竞赛论文的评阅）</a:t>
            </a:r>
            <a:r>
              <a:rPr lang="en-US" altLang="zh-CN" sz="2800" b="1" smtClean="0">
                <a:latin typeface="仿宋_GB2312" pitchFamily="49" charset="-122"/>
                <a:ea typeface="仿宋_GB2312" pitchFamily="49" charset="-122"/>
              </a:rPr>
              <a:t>.</a:t>
            </a:r>
          </a:p>
        </p:txBody>
      </p:sp>
      <p:pic>
        <p:nvPicPr>
          <p:cNvPr id="81921" name="Picture 1" descr="C:\Users\zhulei\AppData\Roaming\Tencent\Users\386598890\QQ\WinTemp\RichOle\MFB(}QR]H71Y2I%M$4$A]I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544" y="1844824"/>
            <a:ext cx="10029825" cy="4895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endParaRPr lang="zh-CN" altLang="en-US" smtClean="0"/>
          </a:p>
        </p:txBody>
      </p:sp>
      <p:sp>
        <p:nvSpPr>
          <p:cNvPr id="11267" name="Rectangle 3"/>
          <p:cNvSpPr>
            <a:spLocks noGrp="1" noRot="1" noChangeArrowheads="1"/>
          </p:cNvSpPr>
          <p:nvPr>
            <p:ph type="body" idx="1"/>
          </p:nvPr>
        </p:nvSpPr>
        <p:spPr>
          <a:xfrm>
            <a:off x="609600" y="1125538"/>
            <a:ext cx="8153400" cy="4973637"/>
          </a:xfrm>
        </p:spPr>
        <p:txBody>
          <a:bodyPr/>
          <a:lstStyle/>
          <a:p>
            <a:pPr eaLnBrk="1" hangingPunct="1"/>
            <a:r>
              <a:rPr lang="zh-CN" altLang="en-US" sz="2800" b="1" smtClean="0">
                <a:latin typeface="仿宋_GB2312" pitchFamily="49" charset="-122"/>
                <a:ea typeface="仿宋_GB2312" pitchFamily="49" charset="-122"/>
              </a:rPr>
              <a:t>国际大学生建模竞赛从问题到解答全部使用英语</a:t>
            </a:r>
            <a:r>
              <a:rPr lang="en-US" altLang="zh-CN" sz="2800" b="1" smtClean="0">
                <a:latin typeface="仿宋_GB2312" pitchFamily="49" charset="-122"/>
                <a:ea typeface="仿宋_GB2312" pitchFamily="49" charset="-122"/>
              </a:rPr>
              <a:t>.</a:t>
            </a:r>
          </a:p>
          <a:p>
            <a:pPr eaLnBrk="1" hangingPunct="1"/>
            <a:endParaRPr lang="en-US" altLang="zh-CN" sz="2800" b="1" smtClean="0">
              <a:latin typeface="仿宋_GB2312" pitchFamily="49" charset="-122"/>
              <a:ea typeface="仿宋_GB2312" pitchFamily="49" charset="-122"/>
            </a:endParaRPr>
          </a:p>
          <a:p>
            <a:pPr eaLnBrk="1" hangingPunct="1"/>
            <a:r>
              <a:rPr lang="zh-CN" altLang="en-US" sz="2800" b="1" smtClean="0">
                <a:latin typeface="仿宋_GB2312" pitchFamily="49" charset="-122"/>
                <a:ea typeface="仿宋_GB2312" pitchFamily="49" charset="-122"/>
              </a:rPr>
              <a:t>这样的竞赛对参赛学生是一个较大的挑战：</a:t>
            </a:r>
          </a:p>
          <a:p>
            <a:pPr eaLnBrk="1" hangingPunct="1">
              <a:buFont typeface="Wingdings" pitchFamily="2" charset="2"/>
              <a:buNone/>
            </a:pPr>
            <a:r>
              <a:rPr lang="zh-CN" altLang="en-US" sz="2800" b="1" smtClean="0">
                <a:latin typeface="仿宋_GB2312" pitchFamily="49" charset="-122"/>
                <a:ea typeface="仿宋_GB2312" pitchFamily="49" charset="-122"/>
              </a:rPr>
              <a:t>   既要有数学建模方面的知识和能力；</a:t>
            </a:r>
          </a:p>
          <a:p>
            <a:pPr eaLnBrk="1" hangingPunct="1">
              <a:buFont typeface="Wingdings" pitchFamily="2" charset="2"/>
              <a:buNone/>
            </a:pPr>
            <a:r>
              <a:rPr lang="zh-CN" altLang="en-US" sz="2800" b="1" smtClean="0">
                <a:latin typeface="仿宋_GB2312" pitchFamily="49" charset="-122"/>
                <a:ea typeface="仿宋_GB2312" pitchFamily="49" charset="-122"/>
              </a:rPr>
              <a:t>   又要有较强的用英语写作科技论文的能力。</a:t>
            </a:r>
          </a:p>
          <a:p>
            <a:pPr eaLnBrk="1" hangingPunct="1">
              <a:buFont typeface="Wingdings" pitchFamily="2" charset="2"/>
              <a:buNone/>
            </a:pPr>
            <a:r>
              <a:rPr lang="zh-CN" altLang="en-US" sz="2800" b="1" smtClean="0">
                <a:latin typeface="仿宋_GB2312" pitchFamily="49" charset="-122"/>
                <a:ea typeface="仿宋_GB2312" pitchFamily="49" charset="-122"/>
              </a:rPr>
              <a:t> </a:t>
            </a:r>
          </a:p>
          <a:p>
            <a:pPr eaLnBrk="1" hangingPunct="1"/>
            <a:r>
              <a:rPr lang="zh-CN" altLang="en-US" sz="2800" b="1" smtClean="0">
                <a:latin typeface="仿宋_GB2312" pitchFamily="49" charset="-122"/>
                <a:ea typeface="仿宋_GB2312" pitchFamily="49" charset="-122"/>
              </a:rPr>
              <a:t>网址 ：</a:t>
            </a:r>
            <a:r>
              <a:rPr lang="en-US" altLang="en-US" sz="2800" b="1" smtClean="0">
                <a:hlinkClick r:id="rId2"/>
              </a:rPr>
              <a:t>http://www.comap.com/undergraduate/contests/</a:t>
            </a:r>
            <a:endParaRPr lang="zh-CN" altLang="en-US" sz="2800" b="1" smtClean="0"/>
          </a:p>
          <a:p>
            <a:endParaRPr lang="zh-CN" altLang="en-US" sz="28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endParaRPr lang="zh-CN" altLang="en-US" smtClean="0"/>
          </a:p>
        </p:txBody>
      </p:sp>
      <p:sp>
        <p:nvSpPr>
          <p:cNvPr id="12291" name="内容占位符 2"/>
          <p:cNvSpPr>
            <a:spLocks noGrp="1"/>
          </p:cNvSpPr>
          <p:nvPr>
            <p:ph idx="1"/>
          </p:nvPr>
        </p:nvSpPr>
        <p:spPr/>
        <p:txBody>
          <a:bodyPr/>
          <a:lstStyle/>
          <a:p>
            <a:pPr eaLnBrk="1" hangingPunct="1"/>
            <a:endParaRPr lang="zh-CN" altLang="en-US" smtClean="0"/>
          </a:p>
        </p:txBody>
      </p:sp>
      <p:pic>
        <p:nvPicPr>
          <p:cNvPr id="82945" name="Picture 1" descr="C:\Users\zhulei\AppData\Roaming\Tencent\Users\386598890\QQ\WinTemp\RichOle\OD]L1H[OQX`$TTI94Y{ZW{J.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836712"/>
            <a:ext cx="10416183" cy="5145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pPr eaLnBrk="1" hangingPunct="1"/>
            <a:endParaRPr lang="zh-CN" altLang="en-US" smtClean="0"/>
          </a:p>
        </p:txBody>
      </p:sp>
      <p:pic>
        <p:nvPicPr>
          <p:cNvPr id="17411" name="Picture 8" descr="MCM_ICM-Fly2010-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0" y="0"/>
            <a:ext cx="3071812"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10" descr="http://www.comap.com/undergraduate/contests/mcm/flyer/MCM_ICM-2011.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3305208"/>
            <a:ext cx="3000375"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6" descr="http://www.comap.com/undergraduate/contests/mcm/flyer/MCM-ICM-2012.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5687" y="15020"/>
            <a:ext cx="3230091"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39303" y="0"/>
            <a:ext cx="33337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6125" y="2924944"/>
            <a:ext cx="3182663"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898" name="Picture 2" descr="http://www.comap.com/undergraduate/contests/mcm/flyer/2015-MCM-ICM-Cover.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60184" y="3058294"/>
            <a:ext cx="3073977" cy="40576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55208" y="260648"/>
            <a:ext cx="3333750"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7414"/>
                                        </p:tgtEl>
                                        <p:attrNameLst>
                                          <p:attrName>style.visibility</p:attrName>
                                        </p:attrNameLst>
                                      </p:cBhvr>
                                      <p:to>
                                        <p:strVal val="visible"/>
                                      </p:to>
                                    </p:set>
                                    <p:animEffect transition="in" filter="fade">
                                      <p:cBhvr>
                                        <p:cTn id="15" dur="1000"/>
                                        <p:tgtEl>
                                          <p:spTgt spid="17414"/>
                                        </p:tgtEl>
                                      </p:cBhvr>
                                    </p:animEffect>
                                    <p:anim calcmode="lin" valueType="num">
                                      <p:cBhvr>
                                        <p:cTn id="16" dur="1000" fill="hold"/>
                                        <p:tgtEl>
                                          <p:spTgt spid="17414"/>
                                        </p:tgtEl>
                                        <p:attrNameLst>
                                          <p:attrName>ppt_x</p:attrName>
                                        </p:attrNameLst>
                                      </p:cBhvr>
                                      <p:tavLst>
                                        <p:tav tm="0">
                                          <p:val>
                                            <p:strVal val="#ppt_x"/>
                                          </p:val>
                                        </p:tav>
                                        <p:tav tm="100000">
                                          <p:val>
                                            <p:strVal val="#ppt_x"/>
                                          </p:val>
                                        </p:tav>
                                      </p:tavLst>
                                    </p:anim>
                                    <p:anim calcmode="lin" valueType="num">
                                      <p:cBhvr>
                                        <p:cTn id="17" dur="1000" fill="hold"/>
                                        <p:tgtEl>
                                          <p:spTgt spid="174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barn(inVertical)">
                                      <p:cBhvr>
                                        <p:cTn id="22" dur="500"/>
                                        <p:tgtEl>
                                          <p:spTgt spid="174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1922"/>
                                        </p:tgtEl>
                                        <p:attrNameLst>
                                          <p:attrName>style.visibility</p:attrName>
                                        </p:attrNameLst>
                                      </p:cBhvr>
                                      <p:to>
                                        <p:strVal val="visible"/>
                                      </p:to>
                                    </p:set>
                                    <p:animEffect transition="in" filter="wipe(down)">
                                      <p:cBhvr>
                                        <p:cTn id="27" dur="500"/>
                                        <p:tgtEl>
                                          <p:spTgt spid="81922"/>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80898"/>
                                        </p:tgtEl>
                                        <p:attrNameLst>
                                          <p:attrName>style.visibility</p:attrName>
                                        </p:attrNameLst>
                                      </p:cBhvr>
                                      <p:to>
                                        <p:strVal val="visible"/>
                                      </p:to>
                                    </p:set>
                                    <p:animEffect transition="in" filter="wheel(1)">
                                      <p:cBhvr>
                                        <p:cTn id="32" dur="2000"/>
                                        <p:tgtEl>
                                          <p:spTgt spid="80898"/>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eaLnBrk="1" hangingPunct="1"/>
            <a:r>
              <a:rPr lang="zh-CN" altLang="en-US" smtClean="0"/>
              <a:t>什么是数学建模</a:t>
            </a:r>
          </a:p>
        </p:txBody>
      </p:sp>
      <p:sp>
        <p:nvSpPr>
          <p:cNvPr id="19459" name="Rectangle 3"/>
          <p:cNvSpPr>
            <a:spLocks noGrp="1" noRot="1" noChangeArrowheads="1"/>
          </p:cNvSpPr>
          <p:nvPr>
            <p:ph type="body" idx="1"/>
          </p:nvPr>
        </p:nvSpPr>
        <p:spPr/>
        <p:txBody>
          <a:bodyPr/>
          <a:lstStyle/>
          <a:p>
            <a:pPr eaLnBrk="1" hangingPunct="1">
              <a:lnSpc>
                <a:spcPct val="90000"/>
              </a:lnSpc>
            </a:pPr>
            <a:r>
              <a:rPr lang="zh-CN" altLang="en-US" sz="2800" b="1" u="sng" smtClean="0">
                <a:ea typeface="仿宋_GB2312" pitchFamily="49" charset="-122"/>
              </a:rPr>
              <a:t>模型</a:t>
            </a:r>
            <a:r>
              <a:rPr lang="zh-CN" altLang="en-US" sz="2800" b="1" smtClean="0">
                <a:ea typeface="仿宋_GB2312" pitchFamily="49" charset="-122"/>
              </a:rPr>
              <a:t>：实际原型主要特征的抽象和简化、一个低代价近似。</a:t>
            </a:r>
          </a:p>
          <a:p>
            <a:pPr eaLnBrk="1" hangingPunct="1">
              <a:lnSpc>
                <a:spcPct val="90000"/>
              </a:lnSpc>
            </a:pPr>
            <a:endParaRPr lang="zh-CN" altLang="en-US" sz="2800" b="1" smtClean="0">
              <a:ea typeface="仿宋_GB2312" pitchFamily="49" charset="-122"/>
            </a:endParaRPr>
          </a:p>
          <a:p>
            <a:pPr eaLnBrk="1" hangingPunct="1">
              <a:lnSpc>
                <a:spcPct val="90000"/>
              </a:lnSpc>
            </a:pPr>
            <a:r>
              <a:rPr lang="zh-CN" altLang="en-US" sz="2800" b="1" u="sng" smtClean="0">
                <a:ea typeface="仿宋_GB2312" pitchFamily="49" charset="-122"/>
              </a:rPr>
              <a:t>数学模型</a:t>
            </a:r>
            <a:r>
              <a:rPr lang="zh-CN" altLang="en-US" sz="2800" b="1" smtClean="0">
                <a:ea typeface="仿宋_GB2312" pitchFamily="49" charset="-122"/>
              </a:rPr>
              <a:t>：通过抽象和简化，使用数学语言对实际对象的一个刻画，以便于人们更简明更深刻地认识所研究的对象。</a:t>
            </a:r>
          </a:p>
          <a:p>
            <a:pPr eaLnBrk="1" hangingPunct="1">
              <a:lnSpc>
                <a:spcPct val="90000"/>
              </a:lnSpc>
            </a:pPr>
            <a:endParaRPr lang="zh-CN" altLang="en-US" sz="2800" b="1" smtClean="0">
              <a:ea typeface="仿宋_GB2312" pitchFamily="49" charset="-122"/>
            </a:endParaRPr>
          </a:p>
          <a:p>
            <a:pPr eaLnBrk="1" hangingPunct="1">
              <a:lnSpc>
                <a:spcPct val="90000"/>
              </a:lnSpc>
            </a:pPr>
            <a:r>
              <a:rPr lang="zh-CN" altLang="en-US" sz="2800" b="1" u="sng" smtClean="0">
                <a:ea typeface="仿宋_GB2312" pitchFamily="49" charset="-122"/>
              </a:rPr>
              <a:t>数学建模</a:t>
            </a:r>
            <a:r>
              <a:rPr lang="zh-CN" altLang="en-US" sz="2800" b="1" smtClean="0">
                <a:ea typeface="仿宋_GB2312" pitchFamily="49" charset="-122"/>
              </a:rPr>
              <a:t>：根据要求针对实际问题组建数学模型的过程。</a:t>
            </a:r>
          </a:p>
          <a:p>
            <a:pPr eaLnBrk="1" hangingPunct="1">
              <a:lnSpc>
                <a:spcPct val="90000"/>
              </a:lnSpc>
            </a:pP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anim to="" calcmode="lin" valueType="num">
                                      <p:cBhvr>
                                        <p:cTn id="7" dur="1" fill="hold"/>
                                        <p:tgtEl>
                                          <p:spTgt spid="1945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9459">
                                            <p:txEl>
                                              <p:pRg st="2" end="2"/>
                                            </p:txEl>
                                          </p:spTgt>
                                        </p:tgtEl>
                                        <p:attrNameLst>
                                          <p:attrName>style.visibility</p:attrName>
                                        </p:attrNameLst>
                                      </p:cBhvr>
                                      <p:to>
                                        <p:strVal val="visible"/>
                                      </p:to>
                                    </p:set>
                                    <p:anim to="" calcmode="lin" valueType="num">
                                      <p:cBhvr>
                                        <p:cTn id="12" dur="1" fill="hold"/>
                                        <p:tgtEl>
                                          <p:spTgt spid="19459">
                                            <p:txEl>
                                              <p:pRg st="2" end="2"/>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9459">
                                            <p:txEl>
                                              <p:pRg st="4" end="4"/>
                                            </p:txEl>
                                          </p:spTgt>
                                        </p:tgtEl>
                                        <p:attrNameLst>
                                          <p:attrName>style.visibility</p:attrName>
                                        </p:attrNameLst>
                                      </p:cBhvr>
                                      <p:to>
                                        <p:strVal val="visible"/>
                                      </p:to>
                                    </p:set>
                                    <p:anim to="" calcmode="lin" valueType="num">
                                      <p:cBhvr>
                                        <p:cTn id="17" dur="1" fill="hold"/>
                                        <p:tgtEl>
                                          <p:spTgt spid="19459">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美国 </a:t>
            </a:r>
            <a:r>
              <a:rPr lang="en-US" altLang="zh-CN" b="1" dirty="0"/>
              <a:t>MCM/</a:t>
            </a:r>
            <a:r>
              <a:rPr lang="en-US" altLang="zh-CN" b="1" dirty="0" err="1"/>
              <a:t>ICM</a:t>
            </a:r>
            <a:r>
              <a:rPr lang="en-US" altLang="zh-CN" b="1" dirty="0"/>
              <a:t> </a:t>
            </a:r>
            <a:r>
              <a:rPr lang="zh-CN" altLang="en-US" b="1" dirty="0"/>
              <a:t>竞赛</a:t>
            </a:r>
            <a:r>
              <a:rPr lang="zh-CN" altLang="en-US" b="1" dirty="0" smtClean="0"/>
              <a:t>简介</a:t>
            </a:r>
            <a:endParaRPr lang="zh-CN" altLang="en-US" dirty="0"/>
          </a:p>
        </p:txBody>
      </p:sp>
      <p:sp>
        <p:nvSpPr>
          <p:cNvPr id="3" name="内容占位符 2"/>
          <p:cNvSpPr>
            <a:spLocks noGrp="1"/>
          </p:cNvSpPr>
          <p:nvPr>
            <p:ph idx="1"/>
          </p:nvPr>
        </p:nvSpPr>
        <p:spPr>
          <a:xfrm>
            <a:off x="539552" y="1196752"/>
            <a:ext cx="8153400" cy="4498975"/>
          </a:xfrm>
        </p:spPr>
        <p:txBody>
          <a:bodyPr/>
          <a:lstStyle/>
          <a:p>
            <a:r>
              <a:rPr lang="en-US" altLang="zh-CN" sz="2400" dirty="0"/>
              <a:t>1985 </a:t>
            </a:r>
            <a:r>
              <a:rPr lang="zh-CN" altLang="en-US" sz="2400" dirty="0"/>
              <a:t>年，在美国教育部的资助下，在美国针对在校大学生创办了一个名为“数学建模竞赛”的竞赛，其宗旨是鼓励大学师生对不同领域的各种实际问题进行阐明、分析并 提出解决方案。它是一种完全公开的竞赛，参赛形式为学生三人组成一队，</a:t>
            </a:r>
            <a:r>
              <a:rPr lang="zh-CN" altLang="en-US" sz="2400" dirty="0" smtClean="0"/>
              <a:t>在四天</a:t>
            </a:r>
            <a:r>
              <a:rPr lang="zh-CN" altLang="en-US" sz="2400" dirty="0"/>
              <a:t>，即 </a:t>
            </a:r>
            <a:r>
              <a:rPr lang="en-US" altLang="zh-CN" sz="2400" dirty="0"/>
              <a:t>96 </a:t>
            </a:r>
            <a:r>
              <a:rPr lang="zh-CN" altLang="en-US" sz="2400" dirty="0" smtClean="0"/>
              <a:t>小时</a:t>
            </a:r>
            <a:r>
              <a:rPr lang="en-US" altLang="zh-CN" sz="2400" dirty="0" smtClean="0"/>
              <a:t> </a:t>
            </a:r>
            <a:r>
              <a:rPr lang="zh-CN" altLang="en-US" sz="2400" dirty="0"/>
              <a:t>内任选一题，完成数学建模的全过程，并就问题的重述、简化和假设及其合理性的论述、数学模型的建立和求解 </a:t>
            </a:r>
            <a:r>
              <a:rPr lang="en-US" altLang="zh-CN" sz="2400" dirty="0"/>
              <a:t>(</a:t>
            </a:r>
            <a:r>
              <a:rPr lang="zh-CN" altLang="en-US" sz="2400" dirty="0"/>
              <a:t>及软件</a:t>
            </a:r>
            <a:r>
              <a:rPr lang="en-US" altLang="zh-CN" sz="2400" dirty="0"/>
              <a:t>)</a:t>
            </a:r>
            <a:r>
              <a:rPr lang="zh-CN" altLang="en-US" sz="2400" dirty="0"/>
              <a:t>、检验和改进、模型的优缺点及其可能的应用范围与自我评价等内容写出论文。</a:t>
            </a:r>
          </a:p>
          <a:p>
            <a:r>
              <a:rPr lang="en-US" altLang="zh-CN" sz="2400" dirty="0"/>
              <a:t>MCM/</a:t>
            </a:r>
            <a:r>
              <a:rPr lang="en-US" altLang="zh-CN" sz="2400" dirty="0" err="1"/>
              <a:t>ICM</a:t>
            </a:r>
            <a:r>
              <a:rPr lang="en-US" altLang="zh-CN" sz="2400" dirty="0"/>
              <a:t> </a:t>
            </a:r>
            <a:r>
              <a:rPr lang="zh-CN" altLang="en-US" sz="2400" dirty="0"/>
              <a:t>非常重视解决方案的原创性、团队合作与交流以及结果的合理性。由专家组成的评阅组进行评阅，评出优秀论文。除了不允许在竞赛期间与团队外的任何人 </a:t>
            </a:r>
            <a:r>
              <a:rPr lang="en-US" altLang="zh-CN" sz="2400" dirty="0"/>
              <a:t>(</a:t>
            </a:r>
            <a:r>
              <a:rPr lang="zh-CN" altLang="en-US" sz="2400" dirty="0"/>
              <a:t>包括指导教师</a:t>
            </a:r>
            <a:r>
              <a:rPr lang="en-US" altLang="zh-CN" sz="2400" dirty="0"/>
              <a:t>) </a:t>
            </a:r>
            <a:r>
              <a:rPr lang="zh-CN" altLang="en-US" sz="2400" dirty="0"/>
              <a:t>讨论赛题之外，允许使用图书资料、互联网上的资料、任何类型的计算机程序和软件等各种资料和途径，从而为参赛学生提供了广阔的创作空间</a:t>
            </a:r>
            <a:r>
              <a:rPr lang="zh-CN" altLang="en-US" sz="2400" dirty="0" smtClean="0"/>
              <a:t>。</a:t>
            </a:r>
            <a:endParaRPr lang="zh-CN" altLang="en-US" sz="2400" dirty="0"/>
          </a:p>
        </p:txBody>
      </p:sp>
    </p:spTree>
    <p:extLst>
      <p:ext uri="{BB962C8B-B14F-4D97-AF65-F5344CB8AC3E}">
        <p14:creationId xmlns:p14="http://schemas.microsoft.com/office/powerpoint/2010/main" val="998924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57"/>
</p:tagLst>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CDESIGNN</Template>
  <TotalTime>1027</TotalTime>
  <Words>2129</Words>
  <Application>Microsoft Office PowerPoint</Application>
  <PresentationFormat>全屏显示(4:3)</PresentationFormat>
  <Paragraphs>308</Paragraphs>
  <Slides>38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吉祥如意</vt:lpstr>
      <vt:lpstr>Document</vt:lpstr>
      <vt:lpstr>欢迎您参加 数学建模竞赛 </vt:lpstr>
      <vt:lpstr>数学建模竞赛的由来</vt:lpstr>
      <vt:lpstr>PowerPoint 演示文稿</vt:lpstr>
      <vt:lpstr>Mathematical Contest in Modeling (MCM) The Interdisciplinary Contest in Modeling (ICM)</vt:lpstr>
      <vt:lpstr>PowerPoint 演示文稿</vt:lpstr>
      <vt:lpstr>PowerPoint 演示文稿</vt:lpstr>
      <vt:lpstr>PowerPoint 演示文稿</vt:lpstr>
      <vt:lpstr>什么是数学建模</vt:lpstr>
      <vt:lpstr>美国 MCM/ICM 竞赛简介</vt:lpstr>
      <vt:lpstr>数学建模竞赛的竞赛题</vt:lpstr>
      <vt:lpstr>美国赛类型</vt:lpstr>
      <vt:lpstr>MCM/ICM Media Contest</vt:lpstr>
      <vt:lpstr>PowerPoint 演示文稿</vt:lpstr>
      <vt:lpstr>PowerPoint 演示文稿</vt:lpstr>
      <vt:lpstr>PowerPoint 演示文稿</vt:lpstr>
      <vt:lpstr>数学建模竞赛的参赛形式</vt:lpstr>
      <vt:lpstr>PowerPoint 演示文稿</vt:lpstr>
      <vt:lpstr>PowerPoint 演示文稿</vt:lpstr>
      <vt:lpstr>PowerPoint 演示文稿</vt:lpstr>
      <vt:lpstr>PowerPoint 演示文稿</vt:lpstr>
      <vt:lpstr>PowerPoint 演示文稿</vt:lpstr>
      <vt:lpstr>PowerPoint 演示文稿</vt:lpstr>
      <vt:lpstr>                                领导关怀</vt:lpstr>
      <vt:lpstr>PowerPoint 演示文稿</vt:lpstr>
      <vt:lpstr>http://www.comap.com/undergraduate/contests/mcm/previous-contests.php</vt:lpstr>
      <vt:lpstr>数学建模竞赛的意义</vt:lpstr>
      <vt:lpstr>参赛同学的话</vt:lpstr>
      <vt:lpstr>参赛同学的话</vt:lpstr>
      <vt:lpstr>参赛同学的话</vt:lpstr>
      <vt:lpstr>参赛同学的话</vt:lpstr>
      <vt:lpstr>成功参赛的要素</vt:lpstr>
      <vt:lpstr>怎样准备</vt:lpstr>
      <vt:lpstr>建议：参赛前的准备</vt:lpstr>
      <vt:lpstr>培训及报名费</vt:lpstr>
      <vt:lpstr>推荐参考书</vt:lpstr>
      <vt:lpstr>报名注意事项（按顺序先后完成）</vt:lpstr>
      <vt:lpstr> 网上报名地址（）：http://shumo.hrbeu.edu.cn/zxbm/zxbm.asp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[站点名称]</dc:title>
  <dc:creator>hu</dc:creator>
  <cp:lastModifiedBy>zhulei</cp:lastModifiedBy>
  <cp:revision>134</cp:revision>
  <cp:lastPrinted>2001-12-04T05:47:31Z</cp:lastPrinted>
  <dcterms:created xsi:type="dcterms:W3CDTF">2001-11-30T00:24:25Z</dcterms:created>
  <dcterms:modified xsi:type="dcterms:W3CDTF">2015-11-26T09:32:17Z</dcterms:modified>
</cp:coreProperties>
</file>