
<file path=[Content_Types].xml><?xml version="1.0" encoding="utf-8"?>
<Types xmlns="http://schemas.openxmlformats.org/package/2006/content-types">
  <Default Extension="png" ContentType="image/png"/>
  <Default Extension="jpeg" ContentType="image/jpeg"/>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44"/>
  </p:notesMasterIdLst>
  <p:handoutMasterIdLst>
    <p:handoutMasterId r:id="rId45"/>
  </p:handoutMasterIdLst>
  <p:sldIdLst>
    <p:sldId id="256" r:id="rId2"/>
    <p:sldId id="293" r:id="rId3"/>
    <p:sldId id="262" r:id="rId4"/>
    <p:sldId id="263" r:id="rId5"/>
    <p:sldId id="296" r:id="rId6"/>
    <p:sldId id="295" r:id="rId7"/>
    <p:sldId id="329" r:id="rId8"/>
    <p:sldId id="322" r:id="rId9"/>
    <p:sldId id="318" r:id="rId10"/>
    <p:sldId id="324" r:id="rId11"/>
    <p:sldId id="325" r:id="rId12"/>
    <p:sldId id="319" r:id="rId13"/>
    <p:sldId id="320" r:id="rId14"/>
    <p:sldId id="321" r:id="rId15"/>
    <p:sldId id="331" r:id="rId16"/>
    <p:sldId id="298" r:id="rId17"/>
    <p:sldId id="299" r:id="rId18"/>
    <p:sldId id="300" r:id="rId19"/>
    <p:sldId id="301" r:id="rId20"/>
    <p:sldId id="302" r:id="rId21"/>
    <p:sldId id="303" r:id="rId22"/>
    <p:sldId id="326" r:id="rId23"/>
    <p:sldId id="308" r:id="rId24"/>
    <p:sldId id="333" r:id="rId25"/>
    <p:sldId id="309" r:id="rId26"/>
    <p:sldId id="334" r:id="rId27"/>
    <p:sldId id="335" r:id="rId28"/>
    <p:sldId id="265" r:id="rId29"/>
    <p:sldId id="278" r:id="rId30"/>
    <p:sldId id="282" r:id="rId31"/>
    <p:sldId id="277" r:id="rId32"/>
    <p:sldId id="280" r:id="rId33"/>
    <p:sldId id="312" r:id="rId34"/>
    <p:sldId id="292" r:id="rId35"/>
    <p:sldId id="260" r:id="rId36"/>
    <p:sldId id="291" r:id="rId37"/>
    <p:sldId id="315" r:id="rId38"/>
    <p:sldId id="330" r:id="rId39"/>
    <p:sldId id="332" r:id="rId40"/>
    <p:sldId id="316" r:id="rId41"/>
    <p:sldId id="314" r:id="rId42"/>
    <p:sldId id="323" r:id="rId43"/>
  </p:sldIdLst>
  <p:sldSz cx="9144000" cy="6858000" type="screen4x3"/>
  <p:notesSz cx="6934200" cy="9398000"/>
  <p:custDataLst>
    <p:tags r:id="rId46"/>
  </p:custDataLst>
  <p:defaultTextStyle>
    <a:defPPr>
      <a:defRPr lang="en-US"/>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CCECFF"/>
    <a:srgbClr val="CCCCFF"/>
    <a:srgbClr val="CC99FF"/>
    <a:srgbClr val="DFC0FF"/>
    <a:srgbClr val="90DBFF"/>
    <a:srgbClr val="66CCFF"/>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深色样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276"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6" d="100"/>
          <a:sy n="36" d="100"/>
        </p:scale>
        <p:origin x="-1104" y="-58"/>
      </p:cViewPr>
      <p:guideLst>
        <p:guide orient="horz" pos="2960"/>
        <p:guide pos="218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pitchFamily="18" charset="0"/>
              </a:defRPr>
            </a:lvl1pPr>
          </a:lstStyle>
          <a:p>
            <a:pPr>
              <a:defRPr/>
            </a:pPr>
            <a:endParaRPr lang="zh-CN" altLang="en-US"/>
          </a:p>
        </p:txBody>
      </p:sp>
      <p:sp>
        <p:nvSpPr>
          <p:cNvPr id="13315" name="Rectangle 3"/>
          <p:cNvSpPr>
            <a:spLocks noGrp="1" noChangeArrowheads="1"/>
          </p:cNvSpPr>
          <p:nvPr>
            <p:ph type="dt" sz="quarter" idx="1"/>
          </p:nvPr>
        </p:nvSpPr>
        <p:spPr bwMode="auto">
          <a:xfrm>
            <a:off x="39624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a:defRPr kumimoji="1" sz="1200">
                <a:latin typeface="Times New Roman" pitchFamily="18" charset="0"/>
              </a:defRPr>
            </a:lvl1pPr>
          </a:lstStyle>
          <a:p>
            <a:pPr>
              <a:defRPr/>
            </a:pPr>
            <a:endParaRPr lang="en-US" altLang="zh-CN"/>
          </a:p>
        </p:txBody>
      </p:sp>
      <p:sp>
        <p:nvSpPr>
          <p:cNvPr id="13316" name="Rectangle 4"/>
          <p:cNvSpPr>
            <a:spLocks noGrp="1" noChangeArrowheads="1"/>
          </p:cNvSpPr>
          <p:nvPr>
            <p:ph type="ftr" sz="quarter" idx="2"/>
          </p:nvPr>
        </p:nvSpPr>
        <p:spPr bwMode="auto">
          <a:xfrm>
            <a:off x="0" y="8915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itchFamily="18" charset="0"/>
              </a:defRPr>
            </a:lvl1pPr>
          </a:lstStyle>
          <a:p>
            <a:pPr>
              <a:defRPr/>
            </a:pPr>
            <a:endParaRPr lang="en-US" altLang="zh-CN"/>
          </a:p>
        </p:txBody>
      </p:sp>
      <p:sp>
        <p:nvSpPr>
          <p:cNvPr id="13317" name="Rectangle 5"/>
          <p:cNvSpPr>
            <a:spLocks noGrp="1" noChangeArrowheads="1"/>
          </p:cNvSpPr>
          <p:nvPr>
            <p:ph type="sldNum" sz="quarter" idx="3"/>
          </p:nvPr>
        </p:nvSpPr>
        <p:spPr bwMode="auto">
          <a:xfrm>
            <a:off x="3962400" y="8915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a:defRPr kumimoji="1" sz="1200">
                <a:latin typeface="Times New Roman" pitchFamily="18" charset="0"/>
              </a:defRPr>
            </a:lvl1pPr>
          </a:lstStyle>
          <a:p>
            <a:pPr>
              <a:defRPr/>
            </a:pPr>
            <a:fld id="{312C9F00-0FBF-4AAC-AF57-CE5157BDDCA6}" type="slidenum">
              <a:rPr lang="zh-CN" altLang="en-US"/>
              <a:pPr>
                <a:defRPr/>
              </a:pPr>
              <a:t>‹#›</a:t>
            </a:fld>
            <a:endParaRPr lang="en-US" altLang="zh-CN"/>
          </a:p>
        </p:txBody>
      </p:sp>
    </p:spTree>
    <p:extLst>
      <p:ext uri="{BB962C8B-B14F-4D97-AF65-F5344CB8AC3E}">
        <p14:creationId xmlns:p14="http://schemas.microsoft.com/office/powerpoint/2010/main" val="2917579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zh-CN" altLang="en-US"/>
          </a:p>
        </p:txBody>
      </p:sp>
      <p:sp>
        <p:nvSpPr>
          <p:cNvPr id="41987" name="Rectangle 3"/>
          <p:cNvSpPr>
            <a:spLocks noChangeArrowheads="1"/>
          </p:cNvSpPr>
          <p:nvPr>
            <p:ph type="sldImg" idx="2"/>
          </p:nvPr>
        </p:nvSpPr>
        <p:spPr bwMode="auto">
          <a:xfrm>
            <a:off x="1079500" y="685800"/>
            <a:ext cx="4775200" cy="3581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495800"/>
            <a:ext cx="51054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3" name="Rectangle 5"/>
          <p:cNvSpPr>
            <a:spLocks noGrp="1" noChangeArrowheads="1"/>
          </p:cNvSpPr>
          <p:nvPr>
            <p:ph type="dt" idx="1"/>
          </p:nvPr>
        </p:nvSpPr>
        <p:spPr bwMode="auto">
          <a:xfrm>
            <a:off x="39624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ltLang="zh-CN"/>
          </a:p>
        </p:txBody>
      </p:sp>
      <p:sp>
        <p:nvSpPr>
          <p:cNvPr id="2054" name="Rectangle 6"/>
          <p:cNvSpPr>
            <a:spLocks noGrp="1" noChangeArrowheads="1"/>
          </p:cNvSpPr>
          <p:nvPr>
            <p:ph type="ftr" sz="quarter" idx="4"/>
          </p:nvPr>
        </p:nvSpPr>
        <p:spPr bwMode="auto">
          <a:xfrm>
            <a:off x="0" y="8915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ltLang="zh-CN"/>
          </a:p>
        </p:txBody>
      </p:sp>
      <p:sp>
        <p:nvSpPr>
          <p:cNvPr id="2055" name="Rectangle 7"/>
          <p:cNvSpPr>
            <a:spLocks noGrp="1" noChangeArrowheads="1"/>
          </p:cNvSpPr>
          <p:nvPr>
            <p:ph type="sldNum" sz="quarter" idx="5"/>
          </p:nvPr>
        </p:nvSpPr>
        <p:spPr bwMode="auto">
          <a:xfrm>
            <a:off x="3962400" y="8915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9D509B74-D549-4F61-B9C9-66A33EB6274C}" type="slidenum">
              <a:rPr lang="zh-CN" altLang="en-US"/>
              <a:pPr>
                <a:defRPr/>
              </a:pPr>
              <a:t>‹#›</a:t>
            </a:fld>
            <a:endParaRPr lang="en-US" altLang="zh-CN"/>
          </a:p>
        </p:txBody>
      </p:sp>
    </p:spTree>
    <p:extLst>
      <p:ext uri="{BB962C8B-B14F-4D97-AF65-F5344CB8AC3E}">
        <p14:creationId xmlns:p14="http://schemas.microsoft.com/office/powerpoint/2010/main" val="27429321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CF9F8B7-56AC-42B6-8CA0-4C9C19AD9EC6}" type="slidenum">
              <a:rPr lang="zh-CN" altLang="en-US" smtClean="0">
                <a:latin typeface="Times New Roman" pitchFamily="18" charset="0"/>
              </a:rPr>
              <a:pPr eaLnBrk="1" hangingPunct="1"/>
              <a:t>1</a:t>
            </a:fld>
            <a:endParaRPr lang="en-US" altLang="zh-CN" smtClean="0">
              <a:latin typeface="Times New Roman" pitchFamily="18" charset="0"/>
            </a:endParaRPr>
          </a:p>
        </p:txBody>
      </p:sp>
      <p:sp>
        <p:nvSpPr>
          <p:cNvPr id="43011" name="Rectangle 2"/>
          <p:cNvSpPr>
            <a:spLocks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1C3AFEB-AD19-4592-9FCD-26ABA7B1E6C2}" type="slidenum">
              <a:rPr lang="zh-CN" altLang="en-US" smtClean="0">
                <a:latin typeface="Times New Roman" pitchFamily="18" charset="0"/>
              </a:rPr>
              <a:pPr eaLnBrk="1" hangingPunct="1"/>
              <a:t>2</a:t>
            </a:fld>
            <a:endParaRPr lang="en-US" altLang="zh-CN" smtClean="0">
              <a:latin typeface="Times New Roman" pitchFamily="18" charset="0"/>
            </a:endParaRPr>
          </a:p>
        </p:txBody>
      </p:sp>
      <p:sp>
        <p:nvSpPr>
          <p:cNvPr id="44035" name="Rectangle 2"/>
          <p:cNvSpPr>
            <a:spLocks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D509B74-D549-4F61-B9C9-66A33EB6274C}" type="slidenum">
              <a:rPr lang="zh-CN" altLang="en-US" smtClean="0"/>
              <a:pPr>
                <a:defRPr/>
              </a:pPr>
              <a:t>4</a:t>
            </a:fld>
            <a:endParaRPr lang="en-US" altLang="zh-CN"/>
          </a:p>
        </p:txBody>
      </p:sp>
    </p:spTree>
    <p:extLst>
      <p:ext uri="{BB962C8B-B14F-4D97-AF65-F5344CB8AC3E}">
        <p14:creationId xmlns:p14="http://schemas.microsoft.com/office/powerpoint/2010/main" val="2887636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auto">
          <a:xfrm>
            <a:off x="4760913" y="20638"/>
            <a:ext cx="4438650" cy="4038600"/>
          </a:xfrm>
          <a:custGeom>
            <a:avLst/>
            <a:gdLst>
              <a:gd name="T0" fmla="*/ 2147483647 w 546"/>
              <a:gd name="T1" fmla="*/ 2147483647 h 497"/>
              <a:gd name="T2" fmla="*/ 2147483647 w 546"/>
              <a:gd name="T3" fmla="*/ 2147483647 h 497"/>
              <a:gd name="T4" fmla="*/ 2147483647 w 546"/>
              <a:gd name="T5" fmla="*/ 2147483647 h 497"/>
              <a:gd name="T6" fmla="*/ 2147483647 w 546"/>
              <a:gd name="T7" fmla="*/ 2147483647 h 497"/>
              <a:gd name="T8" fmla="*/ 2147483647 w 546"/>
              <a:gd name="T9" fmla="*/ 2147483647 h 497"/>
              <a:gd name="T10" fmla="*/ 2147483647 w 546"/>
              <a:gd name="T11" fmla="*/ 2147483647 h 497"/>
              <a:gd name="T12" fmla="*/ 2147483647 w 546"/>
              <a:gd name="T13" fmla="*/ 2147483647 h 497"/>
              <a:gd name="T14" fmla="*/ 2147483647 w 546"/>
              <a:gd name="T15" fmla="*/ 2147483647 h 497"/>
              <a:gd name="T16" fmla="*/ 2147483647 w 546"/>
              <a:gd name="T17" fmla="*/ 2147483647 h 497"/>
              <a:gd name="T18" fmla="*/ 2147483647 w 546"/>
              <a:gd name="T19" fmla="*/ 2147483647 h 497"/>
              <a:gd name="T20" fmla="*/ 2147483647 w 546"/>
              <a:gd name="T21" fmla="*/ 2147483647 h 497"/>
              <a:gd name="T22" fmla="*/ 2147483647 w 546"/>
              <a:gd name="T23" fmla="*/ 2147483647 h 497"/>
              <a:gd name="T24" fmla="*/ 2147483647 w 546"/>
              <a:gd name="T25" fmla="*/ 2147483647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nvGrpSpPr>
          <p:cNvPr id="5" name="Group 3"/>
          <p:cNvGrpSpPr>
            <a:grpSpLocks/>
          </p:cNvGrpSpPr>
          <p:nvPr/>
        </p:nvGrpSpPr>
        <p:grpSpPr bwMode="auto">
          <a:xfrm>
            <a:off x="4572000" y="28575"/>
            <a:ext cx="4756150" cy="4338638"/>
            <a:chOff x="2918" y="18"/>
            <a:chExt cx="2958" cy="2699"/>
          </a:xfrm>
        </p:grpSpPr>
        <p:sp>
          <p:nvSpPr>
            <p:cNvPr id="6" name="Freeform 4"/>
            <p:cNvSpPr>
              <a:spLocks/>
            </p:cNvSpPr>
            <p:nvPr/>
          </p:nvSpPr>
          <p:spPr bwMode="auto">
            <a:xfrm>
              <a:off x="3060" y="18"/>
              <a:ext cx="490" cy="187"/>
            </a:xfrm>
            <a:custGeom>
              <a:avLst/>
              <a:gdLst>
                <a:gd name="T0" fmla="*/ 9164 w 97"/>
                <a:gd name="T1" fmla="*/ 3219 h 37"/>
                <a:gd name="T2" fmla="*/ 11740 w 97"/>
                <a:gd name="T3" fmla="*/ 2578 h 37"/>
                <a:gd name="T4" fmla="*/ 11866 w 97"/>
                <a:gd name="T5" fmla="*/ 2199 h 37"/>
                <a:gd name="T6" fmla="*/ 11356 w 97"/>
                <a:gd name="T7" fmla="*/ 0 h 37"/>
                <a:gd name="T8" fmla="*/ 3213 w 97"/>
                <a:gd name="T9" fmla="*/ 0 h 37"/>
                <a:gd name="T10" fmla="*/ 1303 w 97"/>
                <a:gd name="T11" fmla="*/ 2835 h 37"/>
                <a:gd name="T12" fmla="*/ 9164 w 97"/>
                <a:gd name="T13" fmla="*/ 321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 name="Freeform 5"/>
            <p:cNvSpPr>
              <a:spLocks noEditPoints="1"/>
            </p:cNvSpPr>
            <p:nvPr/>
          </p:nvSpPr>
          <p:spPr bwMode="auto">
            <a:xfrm>
              <a:off x="2918" y="18"/>
              <a:ext cx="2958" cy="2699"/>
            </a:xfrm>
            <a:custGeom>
              <a:avLst/>
              <a:gdLst>
                <a:gd name="T0" fmla="*/ 65147 w 585"/>
                <a:gd name="T1" fmla="*/ 126 h 534"/>
                <a:gd name="T2" fmla="*/ 20301 w 585"/>
                <a:gd name="T3" fmla="*/ 0 h 534"/>
                <a:gd name="T4" fmla="*/ 29095 w 585"/>
                <a:gd name="T5" fmla="*/ 2709 h 534"/>
                <a:gd name="T6" fmla="*/ 22501 w 585"/>
                <a:gd name="T7" fmla="*/ 5034 h 534"/>
                <a:gd name="T8" fmla="*/ 26769 w 585"/>
                <a:gd name="T9" fmla="*/ 9169 h 534"/>
                <a:gd name="T10" fmla="*/ 9562 w 585"/>
                <a:gd name="T11" fmla="*/ 7738 h 534"/>
                <a:gd name="T12" fmla="*/ 3347 w 585"/>
                <a:gd name="T13" fmla="*/ 8122 h 534"/>
                <a:gd name="T14" fmla="*/ 25722 w 585"/>
                <a:gd name="T15" fmla="*/ 62871 h 534"/>
                <a:gd name="T16" fmla="*/ 18613 w 585"/>
                <a:gd name="T17" fmla="*/ 44043 h 534"/>
                <a:gd name="T18" fmla="*/ 13576 w 585"/>
                <a:gd name="T19" fmla="*/ 48537 h 534"/>
                <a:gd name="T20" fmla="*/ 12145 w 585"/>
                <a:gd name="T21" fmla="*/ 56174 h 534"/>
                <a:gd name="T22" fmla="*/ 16029 w 585"/>
                <a:gd name="T23" fmla="*/ 34208 h 534"/>
                <a:gd name="T24" fmla="*/ 19791 w 585"/>
                <a:gd name="T25" fmla="*/ 29431 h 534"/>
                <a:gd name="T26" fmla="*/ 27027 w 585"/>
                <a:gd name="T27" fmla="*/ 30604 h 534"/>
                <a:gd name="T28" fmla="*/ 24316 w 585"/>
                <a:gd name="T29" fmla="*/ 39520 h 534"/>
                <a:gd name="T30" fmla="*/ 24827 w 585"/>
                <a:gd name="T31" fmla="*/ 50988 h 534"/>
                <a:gd name="T32" fmla="*/ 66578 w 585"/>
                <a:gd name="T33" fmla="*/ 62360 h 534"/>
                <a:gd name="T34" fmla="*/ 58705 w 585"/>
                <a:gd name="T35" fmla="*/ 55127 h 534"/>
                <a:gd name="T36" fmla="*/ 54943 w 585"/>
                <a:gd name="T37" fmla="*/ 44554 h 534"/>
                <a:gd name="T38" fmla="*/ 51186 w 585"/>
                <a:gd name="T39" fmla="*/ 34870 h 534"/>
                <a:gd name="T40" fmla="*/ 59468 w 585"/>
                <a:gd name="T41" fmla="*/ 33055 h 534"/>
                <a:gd name="T42" fmla="*/ 52617 w 585"/>
                <a:gd name="T43" fmla="*/ 28789 h 534"/>
                <a:gd name="T44" fmla="*/ 56758 w 585"/>
                <a:gd name="T45" fmla="*/ 29173 h 534"/>
                <a:gd name="T46" fmla="*/ 56632 w 585"/>
                <a:gd name="T47" fmla="*/ 26975 h 534"/>
                <a:gd name="T48" fmla="*/ 48602 w 585"/>
                <a:gd name="T49" fmla="*/ 27233 h 534"/>
                <a:gd name="T50" fmla="*/ 46150 w 585"/>
                <a:gd name="T51" fmla="*/ 44296 h 534"/>
                <a:gd name="T52" fmla="*/ 44871 w 585"/>
                <a:gd name="T53" fmla="*/ 29684 h 534"/>
                <a:gd name="T54" fmla="*/ 42797 w 585"/>
                <a:gd name="T55" fmla="*/ 23503 h 534"/>
                <a:gd name="T56" fmla="*/ 44871 w 585"/>
                <a:gd name="T57" fmla="*/ 17549 h 534"/>
                <a:gd name="T58" fmla="*/ 43824 w 585"/>
                <a:gd name="T59" fmla="*/ 12772 h 534"/>
                <a:gd name="T60" fmla="*/ 42797 w 585"/>
                <a:gd name="T61" fmla="*/ 7996 h 534"/>
                <a:gd name="T62" fmla="*/ 47707 w 585"/>
                <a:gd name="T63" fmla="*/ 13308 h 534"/>
                <a:gd name="T64" fmla="*/ 53638 w 585"/>
                <a:gd name="T65" fmla="*/ 6080 h 534"/>
                <a:gd name="T66" fmla="*/ 52875 w 585"/>
                <a:gd name="T67" fmla="*/ 12262 h 534"/>
                <a:gd name="T68" fmla="*/ 51848 w 585"/>
                <a:gd name="T69" fmla="*/ 16785 h 534"/>
                <a:gd name="T70" fmla="*/ 51848 w 585"/>
                <a:gd name="T71" fmla="*/ 23376 h 534"/>
                <a:gd name="T72" fmla="*/ 72125 w 585"/>
                <a:gd name="T73" fmla="*/ 23376 h 534"/>
                <a:gd name="T74" fmla="*/ 71614 w 585"/>
                <a:gd name="T75" fmla="*/ 9810 h 534"/>
                <a:gd name="T76" fmla="*/ 32189 w 585"/>
                <a:gd name="T77" fmla="*/ 8916 h 534"/>
                <a:gd name="T78" fmla="*/ 37893 w 585"/>
                <a:gd name="T79" fmla="*/ 12009 h 534"/>
                <a:gd name="T80" fmla="*/ 22117 w 585"/>
                <a:gd name="T81" fmla="*/ 25191 h 534"/>
                <a:gd name="T82" fmla="*/ 8925 w 585"/>
                <a:gd name="T83" fmla="*/ 12646 h 534"/>
                <a:gd name="T84" fmla="*/ 24696 w 585"/>
                <a:gd name="T85" fmla="*/ 13692 h 534"/>
                <a:gd name="T86" fmla="*/ 28432 w 585"/>
                <a:gd name="T87" fmla="*/ 13566 h 534"/>
                <a:gd name="T88" fmla="*/ 39041 w 585"/>
                <a:gd name="T89" fmla="*/ 15633 h 534"/>
                <a:gd name="T90" fmla="*/ 35693 w 585"/>
                <a:gd name="T91" fmla="*/ 33055 h 534"/>
                <a:gd name="T92" fmla="*/ 33620 w 585"/>
                <a:gd name="T93" fmla="*/ 17680 h 534"/>
                <a:gd name="T94" fmla="*/ 22117 w 585"/>
                <a:gd name="T95" fmla="*/ 25191 h 534"/>
                <a:gd name="T96" fmla="*/ 28842 w 585"/>
                <a:gd name="T97" fmla="*/ 29047 h 534"/>
                <a:gd name="T98" fmla="*/ 31931 w 585"/>
                <a:gd name="T99" fmla="*/ 20409 h 534"/>
                <a:gd name="T100" fmla="*/ 42135 w 585"/>
                <a:gd name="T101" fmla="*/ 37705 h 534"/>
                <a:gd name="T102" fmla="*/ 27790 w 585"/>
                <a:gd name="T103" fmla="*/ 41435 h 534"/>
                <a:gd name="T104" fmla="*/ 39936 w 585"/>
                <a:gd name="T105" fmla="*/ 35764 h 534"/>
                <a:gd name="T106" fmla="*/ 41114 w 585"/>
                <a:gd name="T107" fmla="*/ 17164 h 534"/>
                <a:gd name="T108" fmla="*/ 40472 w 585"/>
                <a:gd name="T109" fmla="*/ 27511 h 534"/>
                <a:gd name="T110" fmla="*/ 38656 w 585"/>
                <a:gd name="T111" fmla="*/ 18600 h 534"/>
                <a:gd name="T112" fmla="*/ 65556 w 585"/>
                <a:gd name="T113" fmla="*/ 23118 h 534"/>
                <a:gd name="T114" fmla="*/ 59595 w 585"/>
                <a:gd name="T115" fmla="*/ 20920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 name="Freeform 6"/>
            <p:cNvSpPr>
              <a:spLocks/>
            </p:cNvSpPr>
            <p:nvPr/>
          </p:nvSpPr>
          <p:spPr bwMode="auto">
            <a:xfrm>
              <a:off x="3621" y="1287"/>
              <a:ext cx="238" cy="283"/>
            </a:xfrm>
            <a:custGeom>
              <a:avLst/>
              <a:gdLst>
                <a:gd name="T0" fmla="*/ 5206 w 47"/>
                <a:gd name="T1" fmla="*/ 1941 h 56"/>
                <a:gd name="T2" fmla="*/ 3514 w 47"/>
                <a:gd name="T3" fmla="*/ 7227 h 56"/>
                <a:gd name="T4" fmla="*/ 5206 w 47"/>
                <a:gd name="T5" fmla="*/ 1941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 name="Freeform 7"/>
            <p:cNvSpPr>
              <a:spLocks/>
            </p:cNvSpPr>
            <p:nvPr/>
          </p:nvSpPr>
          <p:spPr bwMode="auto">
            <a:xfrm>
              <a:off x="3403" y="1403"/>
              <a:ext cx="208" cy="379"/>
            </a:xfrm>
            <a:custGeom>
              <a:avLst/>
              <a:gdLst>
                <a:gd name="T0" fmla="*/ 2471 w 41"/>
                <a:gd name="T1" fmla="*/ 3472 h 75"/>
                <a:gd name="T2" fmla="*/ 1568 w 41"/>
                <a:gd name="T3" fmla="*/ 8914 h 75"/>
                <a:gd name="T4" fmla="*/ 5225 w 41"/>
                <a:gd name="T5" fmla="*/ 5796 h 75"/>
                <a:gd name="T6" fmla="*/ 4840 w 41"/>
                <a:gd name="T7" fmla="*/ 3088 h 75"/>
                <a:gd name="T8" fmla="*/ 2471 w 41"/>
                <a:gd name="T9" fmla="*/ 3472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 name="Freeform 8"/>
            <p:cNvSpPr>
              <a:spLocks/>
            </p:cNvSpPr>
            <p:nvPr/>
          </p:nvSpPr>
          <p:spPr bwMode="auto">
            <a:xfrm>
              <a:off x="3272" y="645"/>
              <a:ext cx="683" cy="318"/>
            </a:xfrm>
            <a:custGeom>
              <a:avLst/>
              <a:gdLst>
                <a:gd name="T0" fmla="*/ 14515 w 135"/>
                <a:gd name="T1" fmla="*/ 510 h 63"/>
                <a:gd name="T2" fmla="*/ 3096 w 135"/>
                <a:gd name="T3" fmla="*/ 510 h 63"/>
                <a:gd name="T4" fmla="*/ 258 w 135"/>
                <a:gd name="T5" fmla="*/ 3210 h 63"/>
                <a:gd name="T6" fmla="*/ 7781 w 135"/>
                <a:gd name="T7" fmla="*/ 7465 h 63"/>
                <a:gd name="T8" fmla="*/ 12441 w 135"/>
                <a:gd name="T9" fmla="*/ 6956 h 63"/>
                <a:gd name="T10" fmla="*/ 14641 w 135"/>
                <a:gd name="T11" fmla="*/ 6829 h 63"/>
                <a:gd name="T12" fmla="*/ 14515 w 135"/>
                <a:gd name="T13" fmla="*/ 51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 name="Freeform 9"/>
            <p:cNvSpPr>
              <a:spLocks/>
            </p:cNvSpPr>
            <p:nvPr/>
          </p:nvSpPr>
          <p:spPr bwMode="auto">
            <a:xfrm>
              <a:off x="4046" y="1545"/>
              <a:ext cx="490" cy="515"/>
            </a:xfrm>
            <a:custGeom>
              <a:avLst/>
              <a:gdLst>
                <a:gd name="T0" fmla="*/ 8623 w 97"/>
                <a:gd name="T1" fmla="*/ 636 h 102"/>
                <a:gd name="T2" fmla="*/ 4006 w 97"/>
                <a:gd name="T3" fmla="*/ 636 h 102"/>
                <a:gd name="T4" fmla="*/ 1556 w 97"/>
                <a:gd name="T5" fmla="*/ 7341 h 102"/>
                <a:gd name="T6" fmla="*/ 10184 w 97"/>
                <a:gd name="T7" fmla="*/ 7977 h 102"/>
                <a:gd name="T8" fmla="*/ 8623 w 97"/>
                <a:gd name="T9" fmla="*/ 636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 name="Freeform 10"/>
            <p:cNvSpPr>
              <a:spLocks/>
            </p:cNvSpPr>
            <p:nvPr/>
          </p:nvSpPr>
          <p:spPr bwMode="auto">
            <a:xfrm>
              <a:off x="5173" y="1024"/>
              <a:ext cx="501" cy="96"/>
            </a:xfrm>
            <a:custGeom>
              <a:avLst/>
              <a:gdLst>
                <a:gd name="T0" fmla="*/ 1948 w 99"/>
                <a:gd name="T1" fmla="*/ 0 h 19"/>
                <a:gd name="T2" fmla="*/ 5172 w 99"/>
                <a:gd name="T3" fmla="*/ 1940 h 19"/>
                <a:gd name="T4" fmla="*/ 1948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 name="Freeform 11"/>
            <p:cNvSpPr>
              <a:spLocks/>
            </p:cNvSpPr>
            <p:nvPr/>
          </p:nvSpPr>
          <p:spPr bwMode="auto">
            <a:xfrm>
              <a:off x="5340" y="1004"/>
              <a:ext cx="385" cy="237"/>
            </a:xfrm>
            <a:custGeom>
              <a:avLst/>
              <a:gdLst>
                <a:gd name="T0" fmla="*/ 2720 w 76"/>
                <a:gd name="T1" fmla="*/ 4755 h 47"/>
                <a:gd name="T2" fmla="*/ 9108 w 76"/>
                <a:gd name="T3" fmla="*/ 2188 h 47"/>
                <a:gd name="T4" fmla="*/ 6236 w 76"/>
                <a:gd name="T5" fmla="*/ 383 h 47"/>
                <a:gd name="T6" fmla="*/ 2462 w 76"/>
                <a:gd name="T7" fmla="*/ 4095 h 47"/>
                <a:gd name="T8" fmla="*/ 2720 w 76"/>
                <a:gd name="T9" fmla="*/ 475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 name="Freeform 12"/>
            <p:cNvSpPr>
              <a:spLocks/>
            </p:cNvSpPr>
            <p:nvPr/>
          </p:nvSpPr>
          <p:spPr bwMode="auto">
            <a:xfrm>
              <a:off x="5325" y="1201"/>
              <a:ext cx="415" cy="187"/>
            </a:xfrm>
            <a:custGeom>
              <a:avLst/>
              <a:gdLst>
                <a:gd name="T0" fmla="*/ 9322 w 82"/>
                <a:gd name="T1" fmla="*/ 768 h 37"/>
                <a:gd name="T2" fmla="*/ 3097 w 82"/>
                <a:gd name="T3" fmla="*/ 2199 h 37"/>
                <a:gd name="T4" fmla="*/ 2202 w 82"/>
                <a:gd name="T5" fmla="*/ 3346 h 37"/>
                <a:gd name="T6" fmla="*/ 9859 w 82"/>
                <a:gd name="T7" fmla="*/ 2962 h 37"/>
                <a:gd name="T8" fmla="*/ 10628 w 82"/>
                <a:gd name="T9" fmla="*/ 2578 h 37"/>
                <a:gd name="T10" fmla="*/ 10628 w 82"/>
                <a:gd name="T11" fmla="*/ 0 h 37"/>
                <a:gd name="T12" fmla="*/ 9322 w 82"/>
                <a:gd name="T13" fmla="*/ 768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 name="Freeform 13"/>
            <p:cNvSpPr>
              <a:spLocks/>
            </p:cNvSpPr>
            <p:nvPr/>
          </p:nvSpPr>
          <p:spPr bwMode="auto">
            <a:xfrm>
              <a:off x="5001" y="1378"/>
              <a:ext cx="698" cy="167"/>
            </a:xfrm>
            <a:custGeom>
              <a:avLst/>
              <a:gdLst>
                <a:gd name="T0" fmla="*/ 2711 w 138"/>
                <a:gd name="T1" fmla="*/ 127 h 33"/>
                <a:gd name="T2" fmla="*/ 1022 w 138"/>
                <a:gd name="T3" fmla="*/ 1817 h 33"/>
                <a:gd name="T4" fmla="*/ 7369 w 138"/>
                <a:gd name="T5" fmla="*/ 2844 h 33"/>
                <a:gd name="T6" fmla="*/ 15144 w 138"/>
                <a:gd name="T7" fmla="*/ 2971 h 33"/>
                <a:gd name="T8" fmla="*/ 14759 w 138"/>
                <a:gd name="T9" fmla="*/ 1022 h 33"/>
                <a:gd name="T10" fmla="*/ 10617 w 138"/>
                <a:gd name="T11" fmla="*/ 385 h 33"/>
                <a:gd name="T12" fmla="*/ 2711 w 138"/>
                <a:gd name="T13" fmla="*/ 127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 name="Freeform 14"/>
            <p:cNvSpPr>
              <a:spLocks/>
            </p:cNvSpPr>
            <p:nvPr/>
          </p:nvSpPr>
          <p:spPr bwMode="auto">
            <a:xfrm>
              <a:off x="5077" y="1540"/>
              <a:ext cx="567" cy="146"/>
            </a:xfrm>
            <a:custGeom>
              <a:avLst/>
              <a:gdLst>
                <a:gd name="T0" fmla="*/ 12712 w 112"/>
                <a:gd name="T1" fmla="*/ 2432 h 29"/>
                <a:gd name="T2" fmla="*/ 13355 w 112"/>
                <a:gd name="T3" fmla="*/ 508 h 29"/>
                <a:gd name="T4" fmla="*/ 9609 w 112"/>
                <a:gd name="T5" fmla="*/ 1269 h 29"/>
                <a:gd name="T6" fmla="*/ 4663 w 112"/>
                <a:gd name="T7" fmla="*/ 760 h 29"/>
                <a:gd name="T8" fmla="*/ 258 w 112"/>
                <a:gd name="T9" fmla="*/ 508 h 29"/>
                <a:gd name="T10" fmla="*/ 12712 w 112"/>
                <a:gd name="T11" fmla="*/ 2432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 name="Freeform 15"/>
            <p:cNvSpPr>
              <a:spLocks/>
            </p:cNvSpPr>
            <p:nvPr/>
          </p:nvSpPr>
          <p:spPr bwMode="auto">
            <a:xfrm>
              <a:off x="5042" y="1656"/>
              <a:ext cx="581" cy="480"/>
            </a:xfrm>
            <a:custGeom>
              <a:avLst/>
              <a:gdLst>
                <a:gd name="T0" fmla="*/ 384 w 115"/>
                <a:gd name="T1" fmla="*/ 6841 h 95"/>
                <a:gd name="T2" fmla="*/ 3345 w 115"/>
                <a:gd name="T3" fmla="*/ 6968 h 95"/>
                <a:gd name="T4" fmla="*/ 6457 w 115"/>
                <a:gd name="T5" fmla="*/ 9928 h 95"/>
                <a:gd name="T6" fmla="*/ 7609 w 115"/>
                <a:gd name="T7" fmla="*/ 10823 h 95"/>
                <a:gd name="T8" fmla="*/ 10438 w 115"/>
                <a:gd name="T9" fmla="*/ 6715 h 95"/>
                <a:gd name="T10" fmla="*/ 14318 w 115"/>
                <a:gd name="T11" fmla="*/ 6715 h 95"/>
                <a:gd name="T12" fmla="*/ 10185 w 115"/>
                <a:gd name="T13" fmla="*/ 3471 h 95"/>
                <a:gd name="T14" fmla="*/ 4774 w 115"/>
                <a:gd name="T15" fmla="*/ 2067 h 95"/>
                <a:gd name="T16" fmla="*/ 1556 w 115"/>
                <a:gd name="T17" fmla="*/ 5285 h 95"/>
                <a:gd name="T18" fmla="*/ 384 w 115"/>
                <a:gd name="T19" fmla="*/ 6841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8" name="Freeform 16"/>
            <p:cNvSpPr>
              <a:spLocks/>
            </p:cNvSpPr>
            <p:nvPr/>
          </p:nvSpPr>
          <p:spPr bwMode="auto">
            <a:xfrm>
              <a:off x="5421" y="1464"/>
              <a:ext cx="329" cy="854"/>
            </a:xfrm>
            <a:custGeom>
              <a:avLst/>
              <a:gdLst>
                <a:gd name="T0" fmla="*/ 6610 w 65"/>
                <a:gd name="T1" fmla="*/ 5159 h 169"/>
                <a:gd name="T2" fmla="*/ 2845 w 65"/>
                <a:gd name="T3" fmla="*/ 6332 h 169"/>
                <a:gd name="T4" fmla="*/ 2845 w 65"/>
                <a:gd name="T5" fmla="*/ 7610 h 169"/>
                <a:gd name="T6" fmla="*/ 6484 w 65"/>
                <a:gd name="T7" fmla="*/ 11617 h 169"/>
                <a:gd name="T8" fmla="*/ 4409 w 65"/>
                <a:gd name="T9" fmla="*/ 15220 h 169"/>
                <a:gd name="T10" fmla="*/ 0 w 65"/>
                <a:gd name="T11" fmla="*/ 19101 h 169"/>
                <a:gd name="T12" fmla="*/ 2202 w 65"/>
                <a:gd name="T13" fmla="*/ 19996 h 169"/>
                <a:gd name="T14" fmla="*/ 6099 w 65"/>
                <a:gd name="T15" fmla="*/ 21426 h 169"/>
                <a:gd name="T16" fmla="*/ 8174 w 65"/>
                <a:gd name="T17" fmla="*/ 20915 h 169"/>
                <a:gd name="T18" fmla="*/ 8427 w 65"/>
                <a:gd name="T19" fmla="*/ 0 h 169"/>
                <a:gd name="T20" fmla="*/ 6610 w 65"/>
                <a:gd name="T21" fmla="*/ 5159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9" name="Group 17"/>
          <p:cNvGrpSpPr>
            <a:grpSpLocks/>
          </p:cNvGrpSpPr>
          <p:nvPr/>
        </p:nvGrpSpPr>
        <p:grpSpPr bwMode="auto">
          <a:xfrm>
            <a:off x="554038" y="36513"/>
            <a:ext cx="7891462" cy="6821487"/>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21" name="Freeform 19"/>
            <p:cNvSpPr>
              <a:spLocks noEditPoints="1"/>
            </p:cNvSpPr>
            <p:nvPr/>
          </p:nvSpPr>
          <p:spPr bwMode="auto">
            <a:xfrm>
              <a:off x="384"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2" name="Freeform 20"/>
            <p:cNvSpPr>
              <a:spLocks noEditPoints="1"/>
            </p:cNvSpPr>
            <p:nvPr/>
          </p:nvSpPr>
          <p:spPr bwMode="auto">
            <a:xfrm>
              <a:off x="384"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3" name="Freeform 21"/>
            <p:cNvSpPr>
              <a:spLocks noEditPoints="1"/>
            </p:cNvSpPr>
            <p:nvPr/>
          </p:nvSpPr>
          <p:spPr bwMode="auto">
            <a:xfrm>
              <a:off x="384"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4" name="Freeform 22"/>
            <p:cNvSpPr>
              <a:spLocks noEditPoints="1"/>
            </p:cNvSpPr>
            <p:nvPr/>
          </p:nvSpPr>
          <p:spPr bwMode="auto">
            <a:xfrm>
              <a:off x="384"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5" name="Freeform 23"/>
            <p:cNvSpPr>
              <a:spLocks noEditPoints="1"/>
            </p:cNvSpPr>
            <p:nvPr/>
          </p:nvSpPr>
          <p:spPr bwMode="auto">
            <a:xfrm>
              <a:off x="384"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6" name="Freeform 24"/>
            <p:cNvSpPr>
              <a:spLocks noEditPoints="1"/>
            </p:cNvSpPr>
            <p:nvPr/>
          </p:nvSpPr>
          <p:spPr bwMode="auto">
            <a:xfrm>
              <a:off x="384"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7" name="Freeform 25"/>
            <p:cNvSpPr>
              <a:spLocks noEditPoints="1"/>
            </p:cNvSpPr>
            <p:nvPr/>
          </p:nvSpPr>
          <p:spPr bwMode="auto">
            <a:xfrm>
              <a:off x="384"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8" name="Freeform 26"/>
            <p:cNvSpPr>
              <a:spLocks noEditPoints="1"/>
            </p:cNvSpPr>
            <p:nvPr/>
          </p:nvSpPr>
          <p:spPr bwMode="auto">
            <a:xfrm>
              <a:off x="384"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9" name="Freeform 27"/>
            <p:cNvSpPr>
              <a:spLocks noEditPoints="1"/>
            </p:cNvSpPr>
            <p:nvPr/>
          </p:nvSpPr>
          <p:spPr bwMode="auto">
            <a:xfrm>
              <a:off x="384"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 name="Freeform 28"/>
            <p:cNvSpPr>
              <a:spLocks noEditPoints="1"/>
            </p:cNvSpPr>
            <p:nvPr/>
          </p:nvSpPr>
          <p:spPr bwMode="auto">
            <a:xfrm>
              <a:off x="384"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1"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32"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33" name="Freeform 31"/>
            <p:cNvSpPr>
              <a:spLocks noEditPoints="1"/>
            </p:cNvSpPr>
            <p:nvPr/>
          </p:nvSpPr>
          <p:spPr bwMode="auto">
            <a:xfrm>
              <a:off x="82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4" name="Freeform 32"/>
            <p:cNvSpPr>
              <a:spLocks noEditPoints="1"/>
            </p:cNvSpPr>
            <p:nvPr/>
          </p:nvSpPr>
          <p:spPr bwMode="auto">
            <a:xfrm>
              <a:off x="82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5" name="Freeform 33"/>
            <p:cNvSpPr>
              <a:spLocks noEditPoints="1"/>
            </p:cNvSpPr>
            <p:nvPr/>
          </p:nvSpPr>
          <p:spPr bwMode="auto">
            <a:xfrm>
              <a:off x="82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6" name="Freeform 34"/>
            <p:cNvSpPr>
              <a:spLocks noEditPoints="1"/>
            </p:cNvSpPr>
            <p:nvPr/>
          </p:nvSpPr>
          <p:spPr bwMode="auto">
            <a:xfrm>
              <a:off x="82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7" name="Freeform 35"/>
            <p:cNvSpPr>
              <a:spLocks noEditPoints="1"/>
            </p:cNvSpPr>
            <p:nvPr/>
          </p:nvSpPr>
          <p:spPr bwMode="auto">
            <a:xfrm>
              <a:off x="82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8" name="Freeform 36"/>
            <p:cNvSpPr>
              <a:spLocks noEditPoints="1"/>
            </p:cNvSpPr>
            <p:nvPr/>
          </p:nvSpPr>
          <p:spPr bwMode="auto">
            <a:xfrm>
              <a:off x="82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9" name="Freeform 37"/>
            <p:cNvSpPr>
              <a:spLocks noEditPoints="1"/>
            </p:cNvSpPr>
            <p:nvPr/>
          </p:nvSpPr>
          <p:spPr bwMode="auto">
            <a:xfrm>
              <a:off x="82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0" name="Freeform 38"/>
            <p:cNvSpPr>
              <a:spLocks noEditPoints="1"/>
            </p:cNvSpPr>
            <p:nvPr/>
          </p:nvSpPr>
          <p:spPr bwMode="auto">
            <a:xfrm>
              <a:off x="82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1" name="Freeform 39"/>
            <p:cNvSpPr>
              <a:spLocks noEditPoints="1"/>
            </p:cNvSpPr>
            <p:nvPr/>
          </p:nvSpPr>
          <p:spPr bwMode="auto">
            <a:xfrm>
              <a:off x="82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2" name="Freeform 40"/>
            <p:cNvSpPr>
              <a:spLocks noEditPoints="1"/>
            </p:cNvSpPr>
            <p:nvPr/>
          </p:nvSpPr>
          <p:spPr bwMode="auto">
            <a:xfrm>
              <a:off x="82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3"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44"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45" name="Freeform 43"/>
            <p:cNvSpPr>
              <a:spLocks noEditPoints="1"/>
            </p:cNvSpPr>
            <p:nvPr/>
          </p:nvSpPr>
          <p:spPr bwMode="auto">
            <a:xfrm>
              <a:off x="127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6" name="Freeform 44"/>
            <p:cNvSpPr>
              <a:spLocks noEditPoints="1"/>
            </p:cNvSpPr>
            <p:nvPr/>
          </p:nvSpPr>
          <p:spPr bwMode="auto">
            <a:xfrm>
              <a:off x="127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7" name="Freeform 45"/>
            <p:cNvSpPr>
              <a:spLocks noEditPoints="1"/>
            </p:cNvSpPr>
            <p:nvPr/>
          </p:nvSpPr>
          <p:spPr bwMode="auto">
            <a:xfrm>
              <a:off x="127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8" name="Freeform 46"/>
            <p:cNvSpPr>
              <a:spLocks noEditPoints="1"/>
            </p:cNvSpPr>
            <p:nvPr/>
          </p:nvSpPr>
          <p:spPr bwMode="auto">
            <a:xfrm>
              <a:off x="127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 name="Freeform 47"/>
            <p:cNvSpPr>
              <a:spLocks noEditPoints="1"/>
            </p:cNvSpPr>
            <p:nvPr/>
          </p:nvSpPr>
          <p:spPr bwMode="auto">
            <a:xfrm>
              <a:off x="127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0" name="Freeform 48"/>
            <p:cNvSpPr>
              <a:spLocks noEditPoints="1"/>
            </p:cNvSpPr>
            <p:nvPr/>
          </p:nvSpPr>
          <p:spPr bwMode="auto">
            <a:xfrm>
              <a:off x="127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1" name="Freeform 49"/>
            <p:cNvSpPr>
              <a:spLocks noEditPoints="1"/>
            </p:cNvSpPr>
            <p:nvPr/>
          </p:nvSpPr>
          <p:spPr bwMode="auto">
            <a:xfrm>
              <a:off x="127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2" name="Freeform 50"/>
            <p:cNvSpPr>
              <a:spLocks noEditPoints="1"/>
            </p:cNvSpPr>
            <p:nvPr/>
          </p:nvSpPr>
          <p:spPr bwMode="auto">
            <a:xfrm>
              <a:off x="127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3" name="Freeform 51"/>
            <p:cNvSpPr>
              <a:spLocks noEditPoints="1"/>
            </p:cNvSpPr>
            <p:nvPr/>
          </p:nvSpPr>
          <p:spPr bwMode="auto">
            <a:xfrm>
              <a:off x="127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4" name="Freeform 52"/>
            <p:cNvSpPr>
              <a:spLocks noEditPoints="1"/>
            </p:cNvSpPr>
            <p:nvPr/>
          </p:nvSpPr>
          <p:spPr bwMode="auto">
            <a:xfrm>
              <a:off x="127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5"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56"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57" name="Freeform 55"/>
            <p:cNvSpPr>
              <a:spLocks noEditPoints="1"/>
            </p:cNvSpPr>
            <p:nvPr/>
          </p:nvSpPr>
          <p:spPr bwMode="auto">
            <a:xfrm>
              <a:off x="1724"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8" name="Freeform 56"/>
            <p:cNvSpPr>
              <a:spLocks noEditPoints="1"/>
            </p:cNvSpPr>
            <p:nvPr/>
          </p:nvSpPr>
          <p:spPr bwMode="auto">
            <a:xfrm>
              <a:off x="1724"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59" name="Freeform 57"/>
            <p:cNvSpPr>
              <a:spLocks noEditPoints="1"/>
            </p:cNvSpPr>
            <p:nvPr/>
          </p:nvSpPr>
          <p:spPr bwMode="auto">
            <a:xfrm>
              <a:off x="1724"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0" name="Freeform 58"/>
            <p:cNvSpPr>
              <a:spLocks noEditPoints="1"/>
            </p:cNvSpPr>
            <p:nvPr/>
          </p:nvSpPr>
          <p:spPr bwMode="auto">
            <a:xfrm>
              <a:off x="1724"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1" name="Freeform 59"/>
            <p:cNvSpPr>
              <a:spLocks noEditPoints="1"/>
            </p:cNvSpPr>
            <p:nvPr/>
          </p:nvSpPr>
          <p:spPr bwMode="auto">
            <a:xfrm>
              <a:off x="1724"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2" name="Freeform 60"/>
            <p:cNvSpPr>
              <a:spLocks noEditPoints="1"/>
            </p:cNvSpPr>
            <p:nvPr/>
          </p:nvSpPr>
          <p:spPr bwMode="auto">
            <a:xfrm>
              <a:off x="1724"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3" name="Freeform 61"/>
            <p:cNvSpPr>
              <a:spLocks noEditPoints="1"/>
            </p:cNvSpPr>
            <p:nvPr/>
          </p:nvSpPr>
          <p:spPr bwMode="auto">
            <a:xfrm>
              <a:off x="1724"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4" name="Freeform 62"/>
            <p:cNvSpPr>
              <a:spLocks noEditPoints="1"/>
            </p:cNvSpPr>
            <p:nvPr/>
          </p:nvSpPr>
          <p:spPr bwMode="auto">
            <a:xfrm>
              <a:off x="1724"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5" name="Freeform 63"/>
            <p:cNvSpPr>
              <a:spLocks noEditPoints="1"/>
            </p:cNvSpPr>
            <p:nvPr/>
          </p:nvSpPr>
          <p:spPr bwMode="auto">
            <a:xfrm>
              <a:off x="1724"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6" name="Freeform 64"/>
            <p:cNvSpPr>
              <a:spLocks noEditPoints="1"/>
            </p:cNvSpPr>
            <p:nvPr/>
          </p:nvSpPr>
          <p:spPr bwMode="auto">
            <a:xfrm>
              <a:off x="1724"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67"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68"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69" name="Freeform 67"/>
            <p:cNvSpPr>
              <a:spLocks noEditPoints="1"/>
            </p:cNvSpPr>
            <p:nvPr/>
          </p:nvSpPr>
          <p:spPr bwMode="auto">
            <a:xfrm>
              <a:off x="216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0" name="Freeform 68"/>
            <p:cNvSpPr>
              <a:spLocks noEditPoints="1"/>
            </p:cNvSpPr>
            <p:nvPr/>
          </p:nvSpPr>
          <p:spPr bwMode="auto">
            <a:xfrm>
              <a:off x="216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1" name="Freeform 69"/>
            <p:cNvSpPr>
              <a:spLocks noEditPoints="1"/>
            </p:cNvSpPr>
            <p:nvPr/>
          </p:nvSpPr>
          <p:spPr bwMode="auto">
            <a:xfrm>
              <a:off x="216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2" name="Freeform 70"/>
            <p:cNvSpPr>
              <a:spLocks noEditPoints="1"/>
            </p:cNvSpPr>
            <p:nvPr/>
          </p:nvSpPr>
          <p:spPr bwMode="auto">
            <a:xfrm>
              <a:off x="216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3" name="Freeform 71"/>
            <p:cNvSpPr>
              <a:spLocks noEditPoints="1"/>
            </p:cNvSpPr>
            <p:nvPr/>
          </p:nvSpPr>
          <p:spPr bwMode="auto">
            <a:xfrm>
              <a:off x="216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4" name="Freeform 72"/>
            <p:cNvSpPr>
              <a:spLocks noEditPoints="1"/>
            </p:cNvSpPr>
            <p:nvPr/>
          </p:nvSpPr>
          <p:spPr bwMode="auto">
            <a:xfrm>
              <a:off x="216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5" name="Freeform 73"/>
            <p:cNvSpPr>
              <a:spLocks noEditPoints="1"/>
            </p:cNvSpPr>
            <p:nvPr/>
          </p:nvSpPr>
          <p:spPr bwMode="auto">
            <a:xfrm>
              <a:off x="216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6" name="Freeform 74"/>
            <p:cNvSpPr>
              <a:spLocks noEditPoints="1"/>
            </p:cNvSpPr>
            <p:nvPr/>
          </p:nvSpPr>
          <p:spPr bwMode="auto">
            <a:xfrm>
              <a:off x="216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7" name="Freeform 75"/>
            <p:cNvSpPr>
              <a:spLocks noEditPoints="1"/>
            </p:cNvSpPr>
            <p:nvPr/>
          </p:nvSpPr>
          <p:spPr bwMode="auto">
            <a:xfrm>
              <a:off x="216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8" name="Freeform 76"/>
            <p:cNvSpPr>
              <a:spLocks noEditPoints="1"/>
            </p:cNvSpPr>
            <p:nvPr/>
          </p:nvSpPr>
          <p:spPr bwMode="auto">
            <a:xfrm>
              <a:off x="216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79"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80"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81" name="Freeform 79"/>
            <p:cNvSpPr>
              <a:spLocks noEditPoints="1"/>
            </p:cNvSpPr>
            <p:nvPr/>
          </p:nvSpPr>
          <p:spPr bwMode="auto">
            <a:xfrm>
              <a:off x="262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2" name="Freeform 80"/>
            <p:cNvSpPr>
              <a:spLocks noEditPoints="1"/>
            </p:cNvSpPr>
            <p:nvPr/>
          </p:nvSpPr>
          <p:spPr bwMode="auto">
            <a:xfrm>
              <a:off x="262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3" name="Freeform 81"/>
            <p:cNvSpPr>
              <a:spLocks noEditPoints="1"/>
            </p:cNvSpPr>
            <p:nvPr/>
          </p:nvSpPr>
          <p:spPr bwMode="auto">
            <a:xfrm>
              <a:off x="262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4" name="Freeform 82"/>
            <p:cNvSpPr>
              <a:spLocks noEditPoints="1"/>
            </p:cNvSpPr>
            <p:nvPr/>
          </p:nvSpPr>
          <p:spPr bwMode="auto">
            <a:xfrm>
              <a:off x="262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5" name="Freeform 83"/>
            <p:cNvSpPr>
              <a:spLocks noEditPoints="1"/>
            </p:cNvSpPr>
            <p:nvPr/>
          </p:nvSpPr>
          <p:spPr bwMode="auto">
            <a:xfrm>
              <a:off x="262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6" name="Freeform 84"/>
            <p:cNvSpPr>
              <a:spLocks noEditPoints="1"/>
            </p:cNvSpPr>
            <p:nvPr/>
          </p:nvSpPr>
          <p:spPr bwMode="auto">
            <a:xfrm>
              <a:off x="262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7" name="Freeform 85"/>
            <p:cNvSpPr>
              <a:spLocks noEditPoints="1"/>
            </p:cNvSpPr>
            <p:nvPr/>
          </p:nvSpPr>
          <p:spPr bwMode="auto">
            <a:xfrm>
              <a:off x="262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8" name="Freeform 86"/>
            <p:cNvSpPr>
              <a:spLocks noEditPoints="1"/>
            </p:cNvSpPr>
            <p:nvPr/>
          </p:nvSpPr>
          <p:spPr bwMode="auto">
            <a:xfrm>
              <a:off x="262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9" name="Freeform 87"/>
            <p:cNvSpPr>
              <a:spLocks noEditPoints="1"/>
            </p:cNvSpPr>
            <p:nvPr/>
          </p:nvSpPr>
          <p:spPr bwMode="auto">
            <a:xfrm>
              <a:off x="262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0" name="Freeform 88"/>
            <p:cNvSpPr>
              <a:spLocks noEditPoints="1"/>
            </p:cNvSpPr>
            <p:nvPr/>
          </p:nvSpPr>
          <p:spPr bwMode="auto">
            <a:xfrm>
              <a:off x="262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1"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92"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93" name="Freeform 91"/>
            <p:cNvSpPr>
              <a:spLocks noEditPoints="1"/>
            </p:cNvSpPr>
            <p:nvPr/>
          </p:nvSpPr>
          <p:spPr bwMode="auto">
            <a:xfrm>
              <a:off x="3065"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4" name="Freeform 92"/>
            <p:cNvSpPr>
              <a:spLocks noEditPoints="1"/>
            </p:cNvSpPr>
            <p:nvPr/>
          </p:nvSpPr>
          <p:spPr bwMode="auto">
            <a:xfrm>
              <a:off x="3065"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5" name="Freeform 93"/>
            <p:cNvSpPr>
              <a:spLocks noEditPoints="1"/>
            </p:cNvSpPr>
            <p:nvPr/>
          </p:nvSpPr>
          <p:spPr bwMode="auto">
            <a:xfrm>
              <a:off x="3065"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6" name="Freeform 94"/>
            <p:cNvSpPr>
              <a:spLocks noEditPoints="1"/>
            </p:cNvSpPr>
            <p:nvPr/>
          </p:nvSpPr>
          <p:spPr bwMode="auto">
            <a:xfrm>
              <a:off x="3065"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7" name="Freeform 95"/>
            <p:cNvSpPr>
              <a:spLocks noEditPoints="1"/>
            </p:cNvSpPr>
            <p:nvPr/>
          </p:nvSpPr>
          <p:spPr bwMode="auto">
            <a:xfrm>
              <a:off x="3065"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8" name="Freeform 96"/>
            <p:cNvSpPr>
              <a:spLocks noEditPoints="1"/>
            </p:cNvSpPr>
            <p:nvPr/>
          </p:nvSpPr>
          <p:spPr bwMode="auto">
            <a:xfrm>
              <a:off x="3065"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99" name="Freeform 97"/>
            <p:cNvSpPr>
              <a:spLocks noEditPoints="1"/>
            </p:cNvSpPr>
            <p:nvPr/>
          </p:nvSpPr>
          <p:spPr bwMode="auto">
            <a:xfrm>
              <a:off x="3065"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0" name="Freeform 98"/>
            <p:cNvSpPr>
              <a:spLocks noEditPoints="1"/>
            </p:cNvSpPr>
            <p:nvPr/>
          </p:nvSpPr>
          <p:spPr bwMode="auto">
            <a:xfrm>
              <a:off x="3065"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1" name="Freeform 99"/>
            <p:cNvSpPr>
              <a:spLocks noEditPoints="1"/>
            </p:cNvSpPr>
            <p:nvPr/>
          </p:nvSpPr>
          <p:spPr bwMode="auto">
            <a:xfrm>
              <a:off x="3065"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2" name="Freeform 100"/>
            <p:cNvSpPr>
              <a:spLocks noEditPoints="1"/>
            </p:cNvSpPr>
            <p:nvPr/>
          </p:nvSpPr>
          <p:spPr bwMode="auto">
            <a:xfrm>
              <a:off x="3065"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3"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04"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05" name="Freeform 103"/>
            <p:cNvSpPr>
              <a:spLocks noEditPoints="1"/>
            </p:cNvSpPr>
            <p:nvPr/>
          </p:nvSpPr>
          <p:spPr bwMode="auto">
            <a:xfrm>
              <a:off x="351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 name="Freeform 104"/>
            <p:cNvSpPr>
              <a:spLocks noEditPoints="1"/>
            </p:cNvSpPr>
            <p:nvPr/>
          </p:nvSpPr>
          <p:spPr bwMode="auto">
            <a:xfrm>
              <a:off x="351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 name="Freeform 105"/>
            <p:cNvSpPr>
              <a:spLocks noEditPoints="1"/>
            </p:cNvSpPr>
            <p:nvPr/>
          </p:nvSpPr>
          <p:spPr bwMode="auto">
            <a:xfrm>
              <a:off x="351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 name="Freeform 106"/>
            <p:cNvSpPr>
              <a:spLocks noEditPoints="1"/>
            </p:cNvSpPr>
            <p:nvPr/>
          </p:nvSpPr>
          <p:spPr bwMode="auto">
            <a:xfrm>
              <a:off x="351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 name="Freeform 107"/>
            <p:cNvSpPr>
              <a:spLocks noEditPoints="1"/>
            </p:cNvSpPr>
            <p:nvPr/>
          </p:nvSpPr>
          <p:spPr bwMode="auto">
            <a:xfrm>
              <a:off x="351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 name="Freeform 108"/>
            <p:cNvSpPr>
              <a:spLocks noEditPoints="1"/>
            </p:cNvSpPr>
            <p:nvPr/>
          </p:nvSpPr>
          <p:spPr bwMode="auto">
            <a:xfrm>
              <a:off x="351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 name="Freeform 109"/>
            <p:cNvSpPr>
              <a:spLocks noEditPoints="1"/>
            </p:cNvSpPr>
            <p:nvPr/>
          </p:nvSpPr>
          <p:spPr bwMode="auto">
            <a:xfrm>
              <a:off x="351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 name="Freeform 110"/>
            <p:cNvSpPr>
              <a:spLocks noEditPoints="1"/>
            </p:cNvSpPr>
            <p:nvPr/>
          </p:nvSpPr>
          <p:spPr bwMode="auto">
            <a:xfrm>
              <a:off x="351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 name="Freeform 111"/>
            <p:cNvSpPr>
              <a:spLocks noEditPoints="1"/>
            </p:cNvSpPr>
            <p:nvPr/>
          </p:nvSpPr>
          <p:spPr bwMode="auto">
            <a:xfrm>
              <a:off x="351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 name="Freeform 112"/>
            <p:cNvSpPr>
              <a:spLocks noEditPoints="1"/>
            </p:cNvSpPr>
            <p:nvPr/>
          </p:nvSpPr>
          <p:spPr bwMode="auto">
            <a:xfrm>
              <a:off x="351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7" name="Freeform 115"/>
            <p:cNvSpPr>
              <a:spLocks noEditPoints="1"/>
            </p:cNvSpPr>
            <p:nvPr/>
          </p:nvSpPr>
          <p:spPr bwMode="auto">
            <a:xfrm>
              <a:off x="396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 name="Freeform 116"/>
            <p:cNvSpPr>
              <a:spLocks noEditPoints="1"/>
            </p:cNvSpPr>
            <p:nvPr/>
          </p:nvSpPr>
          <p:spPr bwMode="auto">
            <a:xfrm>
              <a:off x="396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 name="Freeform 117"/>
            <p:cNvSpPr>
              <a:spLocks noEditPoints="1"/>
            </p:cNvSpPr>
            <p:nvPr/>
          </p:nvSpPr>
          <p:spPr bwMode="auto">
            <a:xfrm>
              <a:off x="396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 name="Freeform 118"/>
            <p:cNvSpPr>
              <a:spLocks noEditPoints="1"/>
            </p:cNvSpPr>
            <p:nvPr/>
          </p:nvSpPr>
          <p:spPr bwMode="auto">
            <a:xfrm>
              <a:off x="396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 name="Freeform 119"/>
            <p:cNvSpPr>
              <a:spLocks noEditPoints="1"/>
            </p:cNvSpPr>
            <p:nvPr/>
          </p:nvSpPr>
          <p:spPr bwMode="auto">
            <a:xfrm>
              <a:off x="396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 name="Freeform 120"/>
            <p:cNvSpPr>
              <a:spLocks noEditPoints="1"/>
            </p:cNvSpPr>
            <p:nvPr/>
          </p:nvSpPr>
          <p:spPr bwMode="auto">
            <a:xfrm>
              <a:off x="396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 name="Freeform 121"/>
            <p:cNvSpPr>
              <a:spLocks noEditPoints="1"/>
            </p:cNvSpPr>
            <p:nvPr/>
          </p:nvSpPr>
          <p:spPr bwMode="auto">
            <a:xfrm>
              <a:off x="396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 name="Freeform 122"/>
            <p:cNvSpPr>
              <a:spLocks noEditPoints="1"/>
            </p:cNvSpPr>
            <p:nvPr/>
          </p:nvSpPr>
          <p:spPr bwMode="auto">
            <a:xfrm>
              <a:off x="396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 name="Freeform 123"/>
            <p:cNvSpPr>
              <a:spLocks noEditPoints="1"/>
            </p:cNvSpPr>
            <p:nvPr/>
          </p:nvSpPr>
          <p:spPr bwMode="auto">
            <a:xfrm>
              <a:off x="396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 name="Freeform 124"/>
            <p:cNvSpPr>
              <a:spLocks noEditPoints="1"/>
            </p:cNvSpPr>
            <p:nvPr/>
          </p:nvSpPr>
          <p:spPr bwMode="auto">
            <a:xfrm>
              <a:off x="396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8"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9" name="Freeform 127"/>
            <p:cNvSpPr>
              <a:spLocks noEditPoints="1"/>
            </p:cNvSpPr>
            <p:nvPr/>
          </p:nvSpPr>
          <p:spPr bwMode="auto">
            <a:xfrm>
              <a:off x="4405"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0" name="Freeform 128"/>
            <p:cNvSpPr>
              <a:spLocks noEditPoints="1"/>
            </p:cNvSpPr>
            <p:nvPr/>
          </p:nvSpPr>
          <p:spPr bwMode="auto">
            <a:xfrm>
              <a:off x="4405"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1" name="Freeform 129"/>
            <p:cNvSpPr>
              <a:spLocks noEditPoints="1"/>
            </p:cNvSpPr>
            <p:nvPr/>
          </p:nvSpPr>
          <p:spPr bwMode="auto">
            <a:xfrm>
              <a:off x="4405"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2" name="Freeform 130"/>
            <p:cNvSpPr>
              <a:spLocks noEditPoints="1"/>
            </p:cNvSpPr>
            <p:nvPr/>
          </p:nvSpPr>
          <p:spPr bwMode="auto">
            <a:xfrm>
              <a:off x="4405"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3" name="Freeform 131"/>
            <p:cNvSpPr>
              <a:spLocks noEditPoints="1"/>
            </p:cNvSpPr>
            <p:nvPr/>
          </p:nvSpPr>
          <p:spPr bwMode="auto">
            <a:xfrm>
              <a:off x="4405"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4" name="Freeform 132"/>
            <p:cNvSpPr>
              <a:spLocks noEditPoints="1"/>
            </p:cNvSpPr>
            <p:nvPr/>
          </p:nvSpPr>
          <p:spPr bwMode="auto">
            <a:xfrm>
              <a:off x="4405"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5" name="Freeform 133"/>
            <p:cNvSpPr>
              <a:spLocks noEditPoints="1"/>
            </p:cNvSpPr>
            <p:nvPr/>
          </p:nvSpPr>
          <p:spPr bwMode="auto">
            <a:xfrm>
              <a:off x="4405"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6" name="Freeform 134"/>
            <p:cNvSpPr>
              <a:spLocks noEditPoints="1"/>
            </p:cNvSpPr>
            <p:nvPr/>
          </p:nvSpPr>
          <p:spPr bwMode="auto">
            <a:xfrm>
              <a:off x="4405"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7" name="Freeform 135"/>
            <p:cNvSpPr>
              <a:spLocks noEditPoints="1"/>
            </p:cNvSpPr>
            <p:nvPr/>
          </p:nvSpPr>
          <p:spPr bwMode="auto">
            <a:xfrm>
              <a:off x="4405"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8" name="Freeform 136"/>
            <p:cNvSpPr>
              <a:spLocks noEditPoints="1"/>
            </p:cNvSpPr>
            <p:nvPr/>
          </p:nvSpPr>
          <p:spPr bwMode="auto">
            <a:xfrm>
              <a:off x="4405"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39"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40"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41" name="Freeform 139"/>
            <p:cNvSpPr>
              <a:spLocks noEditPoints="1"/>
            </p:cNvSpPr>
            <p:nvPr/>
          </p:nvSpPr>
          <p:spPr bwMode="auto">
            <a:xfrm>
              <a:off x="485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2" name="Freeform 140"/>
            <p:cNvSpPr>
              <a:spLocks noEditPoints="1"/>
            </p:cNvSpPr>
            <p:nvPr/>
          </p:nvSpPr>
          <p:spPr bwMode="auto">
            <a:xfrm>
              <a:off x="485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3" name="Freeform 141"/>
            <p:cNvSpPr>
              <a:spLocks noEditPoints="1"/>
            </p:cNvSpPr>
            <p:nvPr/>
          </p:nvSpPr>
          <p:spPr bwMode="auto">
            <a:xfrm>
              <a:off x="485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4" name="Freeform 142"/>
            <p:cNvSpPr>
              <a:spLocks noEditPoints="1"/>
            </p:cNvSpPr>
            <p:nvPr/>
          </p:nvSpPr>
          <p:spPr bwMode="auto">
            <a:xfrm>
              <a:off x="485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5" name="Freeform 143"/>
            <p:cNvSpPr>
              <a:spLocks noEditPoints="1"/>
            </p:cNvSpPr>
            <p:nvPr/>
          </p:nvSpPr>
          <p:spPr bwMode="auto">
            <a:xfrm>
              <a:off x="485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6" name="Freeform 144"/>
            <p:cNvSpPr>
              <a:spLocks noEditPoints="1"/>
            </p:cNvSpPr>
            <p:nvPr/>
          </p:nvSpPr>
          <p:spPr bwMode="auto">
            <a:xfrm>
              <a:off x="485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7" name="Freeform 145"/>
            <p:cNvSpPr>
              <a:spLocks noEditPoints="1"/>
            </p:cNvSpPr>
            <p:nvPr/>
          </p:nvSpPr>
          <p:spPr bwMode="auto">
            <a:xfrm>
              <a:off x="485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8" name="Freeform 146"/>
            <p:cNvSpPr>
              <a:spLocks noEditPoints="1"/>
            </p:cNvSpPr>
            <p:nvPr/>
          </p:nvSpPr>
          <p:spPr bwMode="auto">
            <a:xfrm>
              <a:off x="485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49" name="Freeform 147"/>
            <p:cNvSpPr>
              <a:spLocks noEditPoints="1"/>
            </p:cNvSpPr>
            <p:nvPr/>
          </p:nvSpPr>
          <p:spPr bwMode="auto">
            <a:xfrm>
              <a:off x="485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0" name="Freeform 148"/>
            <p:cNvSpPr>
              <a:spLocks noEditPoints="1"/>
            </p:cNvSpPr>
            <p:nvPr/>
          </p:nvSpPr>
          <p:spPr bwMode="auto">
            <a:xfrm>
              <a:off x="485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1"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52"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53" name="Freeform 151"/>
            <p:cNvSpPr>
              <a:spLocks noEditPoints="1"/>
            </p:cNvSpPr>
            <p:nvPr/>
          </p:nvSpPr>
          <p:spPr bwMode="auto">
            <a:xfrm>
              <a:off x="530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4" name="Freeform 152"/>
            <p:cNvSpPr>
              <a:spLocks noEditPoints="1"/>
            </p:cNvSpPr>
            <p:nvPr/>
          </p:nvSpPr>
          <p:spPr bwMode="auto">
            <a:xfrm>
              <a:off x="530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5" name="Freeform 153"/>
            <p:cNvSpPr>
              <a:spLocks noEditPoints="1"/>
            </p:cNvSpPr>
            <p:nvPr/>
          </p:nvSpPr>
          <p:spPr bwMode="auto">
            <a:xfrm>
              <a:off x="530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6" name="Freeform 154"/>
            <p:cNvSpPr>
              <a:spLocks noEditPoints="1"/>
            </p:cNvSpPr>
            <p:nvPr/>
          </p:nvSpPr>
          <p:spPr bwMode="auto">
            <a:xfrm>
              <a:off x="530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7" name="Freeform 155"/>
            <p:cNvSpPr>
              <a:spLocks noEditPoints="1"/>
            </p:cNvSpPr>
            <p:nvPr/>
          </p:nvSpPr>
          <p:spPr bwMode="auto">
            <a:xfrm>
              <a:off x="530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8" name="Freeform 156"/>
            <p:cNvSpPr>
              <a:spLocks noEditPoints="1"/>
            </p:cNvSpPr>
            <p:nvPr/>
          </p:nvSpPr>
          <p:spPr bwMode="auto">
            <a:xfrm>
              <a:off x="530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59" name="Freeform 157"/>
            <p:cNvSpPr>
              <a:spLocks noEditPoints="1"/>
            </p:cNvSpPr>
            <p:nvPr/>
          </p:nvSpPr>
          <p:spPr bwMode="auto">
            <a:xfrm>
              <a:off x="530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0" name="Freeform 158"/>
            <p:cNvSpPr>
              <a:spLocks noEditPoints="1"/>
            </p:cNvSpPr>
            <p:nvPr/>
          </p:nvSpPr>
          <p:spPr bwMode="auto">
            <a:xfrm>
              <a:off x="530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1" name="Freeform 159"/>
            <p:cNvSpPr>
              <a:spLocks noEditPoints="1"/>
            </p:cNvSpPr>
            <p:nvPr/>
          </p:nvSpPr>
          <p:spPr bwMode="auto">
            <a:xfrm>
              <a:off x="530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2" name="Freeform 160"/>
            <p:cNvSpPr>
              <a:spLocks noEditPoints="1"/>
            </p:cNvSpPr>
            <p:nvPr/>
          </p:nvSpPr>
          <p:spPr bwMode="auto">
            <a:xfrm>
              <a:off x="530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3"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64" name="Freeform 162"/>
            <p:cNvSpPr>
              <a:spLocks/>
            </p:cNvSpPr>
            <p:nvPr/>
          </p:nvSpPr>
          <p:spPr bwMode="auto">
            <a:xfrm>
              <a:off x="349" y="3304"/>
              <a:ext cx="20" cy="10"/>
            </a:xfrm>
            <a:custGeom>
              <a:avLst/>
              <a:gdLst>
                <a:gd name="T0" fmla="*/ 0 w 4"/>
                <a:gd name="T1" fmla="*/ 125 h 2"/>
                <a:gd name="T2" fmla="*/ 0 w 4"/>
                <a:gd name="T3" fmla="*/ 1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65" name="Group 168"/>
          <p:cNvGrpSpPr>
            <a:grpSpLocks/>
          </p:cNvGrpSpPr>
          <p:nvPr/>
        </p:nvGrpSpPr>
        <p:grpSpPr bwMode="auto">
          <a:xfrm>
            <a:off x="152400" y="4724400"/>
            <a:ext cx="1685925" cy="1557338"/>
            <a:chOff x="96" y="2784"/>
            <a:chExt cx="1062" cy="981"/>
          </a:xfrm>
        </p:grpSpPr>
        <p:sp>
          <p:nvSpPr>
            <p:cNvPr id="166" name="Freeform 169"/>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7" name="Freeform 170"/>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8" name="Freeform 171"/>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69" name="Freeform 172"/>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0" name="Freeform 173"/>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1" name="Freeform 174"/>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2" name="Freeform 175"/>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3" name="Freeform 176"/>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4" name="Freeform 177"/>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5" name="Freeform 178"/>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6" name="Freeform 179"/>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7" name="Freeform 180"/>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78" name="Freeform 181"/>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sp>
        <p:nvSpPr>
          <p:cNvPr id="63651" name="Rectangle 163"/>
          <p:cNvSpPr>
            <a:spLocks noGrp="1" noRot="1" noChangeArrowheads="1"/>
          </p:cNvSpPr>
          <p:nvPr>
            <p:ph type="ctrTitle"/>
          </p:nvPr>
        </p:nvSpPr>
        <p:spPr>
          <a:xfrm>
            <a:off x="685800" y="2057400"/>
            <a:ext cx="7772400" cy="1143000"/>
          </a:xfrm>
        </p:spPr>
        <p:txBody>
          <a:bodyPr/>
          <a:lstStyle>
            <a:lvl1pPr>
              <a:defRPr/>
            </a:lvl1pPr>
          </a:lstStyle>
          <a:p>
            <a:pPr lvl="0"/>
            <a:r>
              <a:rPr lang="zh-CN" altLang="en-US" noProof="0" smtClean="0"/>
              <a:t>单击此处编辑母版标题样式</a:t>
            </a:r>
          </a:p>
        </p:txBody>
      </p:sp>
      <p:sp>
        <p:nvSpPr>
          <p:cNvPr id="63655"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179" name="Rectangle 164"/>
          <p:cNvSpPr>
            <a:spLocks noGrp="1" noChangeArrowheads="1"/>
          </p:cNvSpPr>
          <p:nvPr>
            <p:ph type="dt" sz="half" idx="10"/>
          </p:nvPr>
        </p:nvSpPr>
        <p:spPr>
          <a:xfrm>
            <a:off x="301625" y="6248400"/>
            <a:ext cx="2289175" cy="476250"/>
          </a:xfrm>
        </p:spPr>
        <p:txBody>
          <a:bodyPr/>
          <a:lstStyle>
            <a:lvl1pPr>
              <a:defRPr/>
            </a:lvl1pPr>
          </a:lstStyle>
          <a:p>
            <a:pPr>
              <a:defRPr/>
            </a:pPr>
            <a:endParaRPr lang="en-US" altLang="zh-CN"/>
          </a:p>
        </p:txBody>
      </p:sp>
      <p:sp>
        <p:nvSpPr>
          <p:cNvPr id="180" name="Rectangle 165"/>
          <p:cNvSpPr>
            <a:spLocks noGrp="1" noChangeArrowheads="1"/>
          </p:cNvSpPr>
          <p:nvPr>
            <p:ph type="ftr" sz="quarter" idx="11"/>
          </p:nvPr>
        </p:nvSpPr>
        <p:spPr>
          <a:xfrm>
            <a:off x="3124200" y="6248400"/>
            <a:ext cx="2895600" cy="476250"/>
          </a:xfrm>
        </p:spPr>
        <p:txBody>
          <a:bodyPr/>
          <a:lstStyle>
            <a:lvl1pPr>
              <a:defRPr/>
            </a:lvl1pPr>
          </a:lstStyle>
          <a:p>
            <a:pPr>
              <a:defRPr/>
            </a:pPr>
            <a:endParaRPr lang="en-US" altLang="zh-CN"/>
          </a:p>
        </p:txBody>
      </p:sp>
      <p:sp>
        <p:nvSpPr>
          <p:cNvPr id="181" name="Rectangle 166"/>
          <p:cNvSpPr>
            <a:spLocks noGrp="1" noChangeArrowheads="1"/>
          </p:cNvSpPr>
          <p:nvPr>
            <p:ph type="sldNum" sz="quarter" idx="12"/>
          </p:nvPr>
        </p:nvSpPr>
        <p:spPr>
          <a:xfrm>
            <a:off x="6553200" y="6248400"/>
            <a:ext cx="2289175" cy="476250"/>
          </a:xfrm>
        </p:spPr>
        <p:txBody>
          <a:bodyPr/>
          <a:lstStyle>
            <a:lvl1pPr>
              <a:defRPr/>
            </a:lvl1pPr>
          </a:lstStyle>
          <a:p>
            <a:pPr>
              <a:defRPr/>
            </a:pPr>
            <a:fld id="{F1355C34-A736-436F-9815-725F76EFC94D}" type="slidenum">
              <a:rPr lang="zh-CN" altLang="en-US"/>
              <a:pPr>
                <a:defRPr/>
              </a:pPr>
              <a:t>‹#›</a:t>
            </a:fld>
            <a:endParaRPr lang="en-US" altLang="zh-CN"/>
          </a:p>
        </p:txBody>
      </p:sp>
    </p:spTree>
    <p:extLst>
      <p:ext uri="{BB962C8B-B14F-4D97-AF65-F5344CB8AC3E}">
        <p14:creationId xmlns:p14="http://schemas.microsoft.com/office/powerpoint/2010/main" val="7123975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5F223CD7-8A9F-4237-8AFE-0AB43EEF7BAF}" type="slidenum">
              <a:rPr lang="zh-CN" altLang="en-US"/>
              <a:pPr>
                <a:defRPr/>
              </a:pPr>
              <a:t>‹#›</a:t>
            </a:fld>
            <a:endParaRPr lang="en-US" altLang="zh-CN"/>
          </a:p>
        </p:txBody>
      </p:sp>
    </p:spTree>
    <p:extLst>
      <p:ext uri="{BB962C8B-B14F-4D97-AF65-F5344CB8AC3E}">
        <p14:creationId xmlns:p14="http://schemas.microsoft.com/office/powerpoint/2010/main" val="40057606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CCD2F2B3-0201-4D87-A015-4CADD14E56B8}" type="slidenum">
              <a:rPr lang="zh-CN" altLang="en-US"/>
              <a:pPr>
                <a:defRPr/>
              </a:pPr>
              <a:t>‹#›</a:t>
            </a:fld>
            <a:endParaRPr lang="en-US" altLang="zh-CN"/>
          </a:p>
        </p:txBody>
      </p:sp>
    </p:spTree>
    <p:extLst>
      <p:ext uri="{BB962C8B-B14F-4D97-AF65-F5344CB8AC3E}">
        <p14:creationId xmlns:p14="http://schemas.microsoft.com/office/powerpoint/2010/main" val="26517136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62500" y="1600200"/>
            <a:ext cx="4000500" cy="2173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762500" y="3925888"/>
            <a:ext cx="4000500" cy="217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252"/>
          <p:cNvSpPr>
            <a:spLocks noGrp="1" noChangeArrowheads="1"/>
          </p:cNvSpPr>
          <p:nvPr>
            <p:ph type="sldNum" sz="quarter" idx="12"/>
          </p:nvPr>
        </p:nvSpPr>
        <p:spPr>
          <a:ln/>
        </p:spPr>
        <p:txBody>
          <a:bodyPr/>
          <a:lstStyle>
            <a:lvl1pPr>
              <a:defRPr/>
            </a:lvl1pPr>
          </a:lstStyle>
          <a:p>
            <a:pPr>
              <a:defRPr/>
            </a:pPr>
            <a:fld id="{7C37B57B-4F25-475B-B5C0-781131549EF5}" type="slidenum">
              <a:rPr lang="zh-CN" altLang="en-US"/>
              <a:pPr>
                <a:defRPr/>
              </a:pPr>
              <a:t>‹#›</a:t>
            </a:fld>
            <a:endParaRPr lang="en-US" altLang="zh-CN"/>
          </a:p>
        </p:txBody>
      </p:sp>
    </p:spTree>
    <p:extLst>
      <p:ext uri="{BB962C8B-B14F-4D97-AF65-F5344CB8AC3E}">
        <p14:creationId xmlns:p14="http://schemas.microsoft.com/office/powerpoint/2010/main" val="27173163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33CEB26B-C474-403E-86C3-EB33E8CD3A2E}" type="slidenum">
              <a:rPr lang="zh-CN" altLang="en-US"/>
              <a:pPr>
                <a:defRPr/>
              </a:pPr>
              <a:t>‹#›</a:t>
            </a:fld>
            <a:endParaRPr lang="en-US" altLang="zh-CN"/>
          </a:p>
        </p:txBody>
      </p:sp>
    </p:spTree>
    <p:extLst>
      <p:ext uri="{BB962C8B-B14F-4D97-AF65-F5344CB8AC3E}">
        <p14:creationId xmlns:p14="http://schemas.microsoft.com/office/powerpoint/2010/main" val="31477075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5E7AEA30-EA71-47E0-BEDF-532FB0C923EC}" type="slidenum">
              <a:rPr lang="zh-CN" altLang="en-US"/>
              <a:pPr>
                <a:defRPr/>
              </a:pPr>
              <a:t>‹#›</a:t>
            </a:fld>
            <a:endParaRPr lang="en-US" altLang="zh-CN"/>
          </a:p>
        </p:txBody>
      </p:sp>
    </p:spTree>
    <p:extLst>
      <p:ext uri="{BB962C8B-B14F-4D97-AF65-F5344CB8AC3E}">
        <p14:creationId xmlns:p14="http://schemas.microsoft.com/office/powerpoint/2010/main" val="17523843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7A655710-C864-4995-9388-EF3008060E11}" type="slidenum">
              <a:rPr lang="zh-CN" altLang="en-US"/>
              <a:pPr>
                <a:defRPr/>
              </a:pPr>
              <a:t>‹#›</a:t>
            </a:fld>
            <a:endParaRPr lang="en-US" altLang="zh-CN"/>
          </a:p>
        </p:txBody>
      </p:sp>
    </p:spTree>
    <p:extLst>
      <p:ext uri="{BB962C8B-B14F-4D97-AF65-F5344CB8AC3E}">
        <p14:creationId xmlns:p14="http://schemas.microsoft.com/office/powerpoint/2010/main" val="22247337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a:ln/>
        </p:spPr>
        <p:txBody>
          <a:bodyPr/>
          <a:lstStyle>
            <a:lvl1pPr>
              <a:defRPr/>
            </a:lvl1pPr>
          </a:lstStyle>
          <a:p>
            <a:pPr>
              <a:defRPr/>
            </a:pPr>
            <a:fld id="{AFB06B81-F8D6-4080-BBAD-781E08DEC98A}" type="slidenum">
              <a:rPr lang="zh-CN" altLang="en-US"/>
              <a:pPr>
                <a:defRPr/>
              </a:pPr>
              <a:t>‹#›</a:t>
            </a:fld>
            <a:endParaRPr lang="en-US" altLang="zh-CN"/>
          </a:p>
        </p:txBody>
      </p:sp>
    </p:spTree>
    <p:extLst>
      <p:ext uri="{BB962C8B-B14F-4D97-AF65-F5344CB8AC3E}">
        <p14:creationId xmlns:p14="http://schemas.microsoft.com/office/powerpoint/2010/main" val="38217615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BB93CA63-600D-41E8-9CE8-825290947617}" type="slidenum">
              <a:rPr lang="zh-CN" altLang="en-US"/>
              <a:pPr>
                <a:defRPr/>
              </a:pPr>
              <a:t>‹#›</a:t>
            </a:fld>
            <a:endParaRPr lang="en-US" altLang="zh-CN"/>
          </a:p>
        </p:txBody>
      </p:sp>
    </p:spTree>
    <p:extLst>
      <p:ext uri="{BB962C8B-B14F-4D97-AF65-F5344CB8AC3E}">
        <p14:creationId xmlns:p14="http://schemas.microsoft.com/office/powerpoint/2010/main" val="31967759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a:ln/>
        </p:spPr>
        <p:txBody>
          <a:bodyPr/>
          <a:lstStyle>
            <a:lvl1pPr>
              <a:defRPr/>
            </a:lvl1pPr>
          </a:lstStyle>
          <a:p>
            <a:pPr>
              <a:defRPr/>
            </a:pPr>
            <a:fld id="{0EC64863-A64D-4147-A728-28368CC7AA55}" type="slidenum">
              <a:rPr lang="zh-CN" altLang="en-US"/>
              <a:pPr>
                <a:defRPr/>
              </a:pPr>
              <a:t>‹#›</a:t>
            </a:fld>
            <a:endParaRPr lang="en-US" altLang="zh-CN"/>
          </a:p>
        </p:txBody>
      </p:sp>
    </p:spTree>
    <p:extLst>
      <p:ext uri="{BB962C8B-B14F-4D97-AF65-F5344CB8AC3E}">
        <p14:creationId xmlns:p14="http://schemas.microsoft.com/office/powerpoint/2010/main" val="21326575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30052E0E-409C-4640-9FEF-D2BE9A7FD713}" type="slidenum">
              <a:rPr lang="zh-CN" altLang="en-US"/>
              <a:pPr>
                <a:defRPr/>
              </a:pPr>
              <a:t>‹#›</a:t>
            </a:fld>
            <a:endParaRPr lang="en-US" altLang="zh-CN"/>
          </a:p>
        </p:txBody>
      </p:sp>
    </p:spTree>
    <p:extLst>
      <p:ext uri="{BB962C8B-B14F-4D97-AF65-F5344CB8AC3E}">
        <p14:creationId xmlns:p14="http://schemas.microsoft.com/office/powerpoint/2010/main" val="3508024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CC6B4936-D5E8-460D-BE03-F7E171992795}" type="slidenum">
              <a:rPr lang="zh-CN" altLang="en-US"/>
              <a:pPr>
                <a:defRPr/>
              </a:pPr>
              <a:t>‹#›</a:t>
            </a:fld>
            <a:endParaRPr lang="en-US" altLang="zh-CN"/>
          </a:p>
        </p:txBody>
      </p:sp>
    </p:spTree>
    <p:extLst>
      <p:ext uri="{BB962C8B-B14F-4D97-AF65-F5344CB8AC3E}">
        <p14:creationId xmlns:p14="http://schemas.microsoft.com/office/powerpoint/2010/main" val="27224783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566738" y="0"/>
            <a:ext cx="7891462" cy="6821488"/>
            <a:chOff x="349" y="23"/>
            <a:chExt cx="4971" cy="4297"/>
          </a:xfrm>
        </p:grpSpPr>
        <p:sp>
          <p:nvSpPr>
            <p:cNvPr id="11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33" name="Freeform 4"/>
            <p:cNvSpPr>
              <a:spLocks noEditPoints="1"/>
            </p:cNvSpPr>
            <p:nvPr/>
          </p:nvSpPr>
          <p:spPr bwMode="auto">
            <a:xfrm>
              <a:off x="384"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4" name="Freeform 5"/>
            <p:cNvSpPr>
              <a:spLocks noEditPoints="1"/>
            </p:cNvSpPr>
            <p:nvPr/>
          </p:nvSpPr>
          <p:spPr bwMode="auto">
            <a:xfrm>
              <a:off x="384"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5" name="Freeform 6"/>
            <p:cNvSpPr>
              <a:spLocks noEditPoints="1"/>
            </p:cNvSpPr>
            <p:nvPr/>
          </p:nvSpPr>
          <p:spPr bwMode="auto">
            <a:xfrm>
              <a:off x="384"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6" name="Freeform 7"/>
            <p:cNvSpPr>
              <a:spLocks noEditPoints="1"/>
            </p:cNvSpPr>
            <p:nvPr/>
          </p:nvSpPr>
          <p:spPr bwMode="auto">
            <a:xfrm>
              <a:off x="384"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7" name="Freeform 8"/>
            <p:cNvSpPr>
              <a:spLocks noEditPoints="1"/>
            </p:cNvSpPr>
            <p:nvPr/>
          </p:nvSpPr>
          <p:spPr bwMode="auto">
            <a:xfrm>
              <a:off x="384"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8" name="Freeform 9"/>
            <p:cNvSpPr>
              <a:spLocks noEditPoints="1"/>
            </p:cNvSpPr>
            <p:nvPr/>
          </p:nvSpPr>
          <p:spPr bwMode="auto">
            <a:xfrm>
              <a:off x="384"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9" name="Freeform 10"/>
            <p:cNvSpPr>
              <a:spLocks noEditPoints="1"/>
            </p:cNvSpPr>
            <p:nvPr/>
          </p:nvSpPr>
          <p:spPr bwMode="auto">
            <a:xfrm>
              <a:off x="384"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0" name="Freeform 11"/>
            <p:cNvSpPr>
              <a:spLocks noEditPoints="1"/>
            </p:cNvSpPr>
            <p:nvPr/>
          </p:nvSpPr>
          <p:spPr bwMode="auto">
            <a:xfrm>
              <a:off x="384"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1" name="Freeform 12"/>
            <p:cNvSpPr>
              <a:spLocks noEditPoints="1"/>
            </p:cNvSpPr>
            <p:nvPr/>
          </p:nvSpPr>
          <p:spPr bwMode="auto">
            <a:xfrm>
              <a:off x="384"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2" name="Freeform 13"/>
            <p:cNvSpPr>
              <a:spLocks noEditPoints="1"/>
            </p:cNvSpPr>
            <p:nvPr/>
          </p:nvSpPr>
          <p:spPr bwMode="auto">
            <a:xfrm>
              <a:off x="384"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45" name="Freeform 16"/>
            <p:cNvSpPr>
              <a:spLocks noEditPoints="1"/>
            </p:cNvSpPr>
            <p:nvPr/>
          </p:nvSpPr>
          <p:spPr bwMode="auto">
            <a:xfrm>
              <a:off x="82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6" name="Freeform 17"/>
            <p:cNvSpPr>
              <a:spLocks noEditPoints="1"/>
            </p:cNvSpPr>
            <p:nvPr/>
          </p:nvSpPr>
          <p:spPr bwMode="auto">
            <a:xfrm>
              <a:off x="82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7" name="Freeform 18"/>
            <p:cNvSpPr>
              <a:spLocks noEditPoints="1"/>
            </p:cNvSpPr>
            <p:nvPr/>
          </p:nvSpPr>
          <p:spPr bwMode="auto">
            <a:xfrm>
              <a:off x="82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8" name="Freeform 19"/>
            <p:cNvSpPr>
              <a:spLocks noEditPoints="1"/>
            </p:cNvSpPr>
            <p:nvPr/>
          </p:nvSpPr>
          <p:spPr bwMode="auto">
            <a:xfrm>
              <a:off x="82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49" name="Freeform 20"/>
            <p:cNvSpPr>
              <a:spLocks noEditPoints="1"/>
            </p:cNvSpPr>
            <p:nvPr/>
          </p:nvSpPr>
          <p:spPr bwMode="auto">
            <a:xfrm>
              <a:off x="82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0" name="Freeform 21"/>
            <p:cNvSpPr>
              <a:spLocks noEditPoints="1"/>
            </p:cNvSpPr>
            <p:nvPr/>
          </p:nvSpPr>
          <p:spPr bwMode="auto">
            <a:xfrm>
              <a:off x="82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1" name="Freeform 22"/>
            <p:cNvSpPr>
              <a:spLocks noEditPoints="1"/>
            </p:cNvSpPr>
            <p:nvPr/>
          </p:nvSpPr>
          <p:spPr bwMode="auto">
            <a:xfrm>
              <a:off x="82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2" name="Freeform 23"/>
            <p:cNvSpPr>
              <a:spLocks noEditPoints="1"/>
            </p:cNvSpPr>
            <p:nvPr/>
          </p:nvSpPr>
          <p:spPr bwMode="auto">
            <a:xfrm>
              <a:off x="82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3" name="Freeform 24"/>
            <p:cNvSpPr>
              <a:spLocks noEditPoints="1"/>
            </p:cNvSpPr>
            <p:nvPr/>
          </p:nvSpPr>
          <p:spPr bwMode="auto">
            <a:xfrm>
              <a:off x="82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4" name="Freeform 25"/>
            <p:cNvSpPr>
              <a:spLocks noEditPoints="1"/>
            </p:cNvSpPr>
            <p:nvPr/>
          </p:nvSpPr>
          <p:spPr bwMode="auto">
            <a:xfrm>
              <a:off x="82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57" name="Freeform 28"/>
            <p:cNvSpPr>
              <a:spLocks noEditPoints="1"/>
            </p:cNvSpPr>
            <p:nvPr/>
          </p:nvSpPr>
          <p:spPr bwMode="auto">
            <a:xfrm>
              <a:off x="127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8" name="Freeform 29"/>
            <p:cNvSpPr>
              <a:spLocks noEditPoints="1"/>
            </p:cNvSpPr>
            <p:nvPr/>
          </p:nvSpPr>
          <p:spPr bwMode="auto">
            <a:xfrm>
              <a:off x="127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59" name="Freeform 30"/>
            <p:cNvSpPr>
              <a:spLocks noEditPoints="1"/>
            </p:cNvSpPr>
            <p:nvPr/>
          </p:nvSpPr>
          <p:spPr bwMode="auto">
            <a:xfrm>
              <a:off x="127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0" name="Freeform 31"/>
            <p:cNvSpPr>
              <a:spLocks noEditPoints="1"/>
            </p:cNvSpPr>
            <p:nvPr/>
          </p:nvSpPr>
          <p:spPr bwMode="auto">
            <a:xfrm>
              <a:off x="127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1" name="Freeform 32"/>
            <p:cNvSpPr>
              <a:spLocks noEditPoints="1"/>
            </p:cNvSpPr>
            <p:nvPr/>
          </p:nvSpPr>
          <p:spPr bwMode="auto">
            <a:xfrm>
              <a:off x="127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2" name="Freeform 33"/>
            <p:cNvSpPr>
              <a:spLocks noEditPoints="1"/>
            </p:cNvSpPr>
            <p:nvPr/>
          </p:nvSpPr>
          <p:spPr bwMode="auto">
            <a:xfrm>
              <a:off x="127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3" name="Freeform 34"/>
            <p:cNvSpPr>
              <a:spLocks noEditPoints="1"/>
            </p:cNvSpPr>
            <p:nvPr/>
          </p:nvSpPr>
          <p:spPr bwMode="auto">
            <a:xfrm>
              <a:off x="127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4" name="Freeform 35"/>
            <p:cNvSpPr>
              <a:spLocks noEditPoints="1"/>
            </p:cNvSpPr>
            <p:nvPr/>
          </p:nvSpPr>
          <p:spPr bwMode="auto">
            <a:xfrm>
              <a:off x="127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5" name="Freeform 36"/>
            <p:cNvSpPr>
              <a:spLocks noEditPoints="1"/>
            </p:cNvSpPr>
            <p:nvPr/>
          </p:nvSpPr>
          <p:spPr bwMode="auto">
            <a:xfrm>
              <a:off x="127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6" name="Freeform 37"/>
            <p:cNvSpPr>
              <a:spLocks noEditPoints="1"/>
            </p:cNvSpPr>
            <p:nvPr/>
          </p:nvSpPr>
          <p:spPr bwMode="auto">
            <a:xfrm>
              <a:off x="127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69" name="Freeform 40"/>
            <p:cNvSpPr>
              <a:spLocks noEditPoints="1"/>
            </p:cNvSpPr>
            <p:nvPr/>
          </p:nvSpPr>
          <p:spPr bwMode="auto">
            <a:xfrm>
              <a:off x="1724"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0" name="Freeform 41"/>
            <p:cNvSpPr>
              <a:spLocks noEditPoints="1"/>
            </p:cNvSpPr>
            <p:nvPr/>
          </p:nvSpPr>
          <p:spPr bwMode="auto">
            <a:xfrm>
              <a:off x="1724"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1" name="Freeform 42"/>
            <p:cNvSpPr>
              <a:spLocks noEditPoints="1"/>
            </p:cNvSpPr>
            <p:nvPr/>
          </p:nvSpPr>
          <p:spPr bwMode="auto">
            <a:xfrm>
              <a:off x="1724"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2" name="Freeform 43"/>
            <p:cNvSpPr>
              <a:spLocks noEditPoints="1"/>
            </p:cNvSpPr>
            <p:nvPr/>
          </p:nvSpPr>
          <p:spPr bwMode="auto">
            <a:xfrm>
              <a:off x="1724"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3" name="Freeform 44"/>
            <p:cNvSpPr>
              <a:spLocks noEditPoints="1"/>
            </p:cNvSpPr>
            <p:nvPr/>
          </p:nvSpPr>
          <p:spPr bwMode="auto">
            <a:xfrm>
              <a:off x="1724"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4" name="Freeform 45"/>
            <p:cNvSpPr>
              <a:spLocks noEditPoints="1"/>
            </p:cNvSpPr>
            <p:nvPr/>
          </p:nvSpPr>
          <p:spPr bwMode="auto">
            <a:xfrm>
              <a:off x="1724"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5" name="Freeform 46"/>
            <p:cNvSpPr>
              <a:spLocks noEditPoints="1"/>
            </p:cNvSpPr>
            <p:nvPr/>
          </p:nvSpPr>
          <p:spPr bwMode="auto">
            <a:xfrm>
              <a:off x="1724"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6" name="Freeform 47"/>
            <p:cNvSpPr>
              <a:spLocks noEditPoints="1"/>
            </p:cNvSpPr>
            <p:nvPr/>
          </p:nvSpPr>
          <p:spPr bwMode="auto">
            <a:xfrm>
              <a:off x="1724"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7" name="Freeform 48"/>
            <p:cNvSpPr>
              <a:spLocks noEditPoints="1"/>
            </p:cNvSpPr>
            <p:nvPr/>
          </p:nvSpPr>
          <p:spPr bwMode="auto">
            <a:xfrm>
              <a:off x="1724"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8" name="Freeform 49"/>
            <p:cNvSpPr>
              <a:spLocks noEditPoints="1"/>
            </p:cNvSpPr>
            <p:nvPr/>
          </p:nvSpPr>
          <p:spPr bwMode="auto">
            <a:xfrm>
              <a:off x="1724"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81" name="Freeform 52"/>
            <p:cNvSpPr>
              <a:spLocks noEditPoints="1"/>
            </p:cNvSpPr>
            <p:nvPr/>
          </p:nvSpPr>
          <p:spPr bwMode="auto">
            <a:xfrm>
              <a:off x="2169" y="225"/>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2" name="Freeform 53"/>
            <p:cNvSpPr>
              <a:spLocks noEditPoints="1"/>
            </p:cNvSpPr>
            <p:nvPr/>
          </p:nvSpPr>
          <p:spPr bwMode="auto">
            <a:xfrm>
              <a:off x="2169" y="630"/>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3" name="Freeform 54"/>
            <p:cNvSpPr>
              <a:spLocks noEditPoints="1"/>
            </p:cNvSpPr>
            <p:nvPr/>
          </p:nvSpPr>
          <p:spPr bwMode="auto">
            <a:xfrm>
              <a:off x="2169" y="1034"/>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4" name="Freeform 55"/>
            <p:cNvSpPr>
              <a:spLocks noEditPoints="1"/>
            </p:cNvSpPr>
            <p:nvPr/>
          </p:nvSpPr>
          <p:spPr bwMode="auto">
            <a:xfrm>
              <a:off x="2169" y="1438"/>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5" name="Freeform 56"/>
            <p:cNvSpPr>
              <a:spLocks noEditPoints="1"/>
            </p:cNvSpPr>
            <p:nvPr/>
          </p:nvSpPr>
          <p:spPr bwMode="auto">
            <a:xfrm>
              <a:off x="2169" y="1843"/>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6" name="Freeform 57"/>
            <p:cNvSpPr>
              <a:spLocks noEditPoints="1"/>
            </p:cNvSpPr>
            <p:nvPr/>
          </p:nvSpPr>
          <p:spPr bwMode="auto">
            <a:xfrm>
              <a:off x="2169" y="2247"/>
              <a:ext cx="21" cy="304"/>
            </a:xfrm>
            <a:custGeom>
              <a:avLst/>
              <a:gdLst>
                <a:gd name="T0" fmla="*/ 0 w 4"/>
                <a:gd name="T1" fmla="*/ 0 h 60"/>
                <a:gd name="T2" fmla="*/ 0 w 4"/>
                <a:gd name="T3" fmla="*/ 2594 h 60"/>
                <a:gd name="T4" fmla="*/ 578 w 4"/>
                <a:gd name="T5" fmla="*/ 2594 h 60"/>
                <a:gd name="T6" fmla="*/ 578 w 4"/>
                <a:gd name="T7" fmla="*/ 0 h 60"/>
                <a:gd name="T8" fmla="*/ 0 w 4"/>
                <a:gd name="T9" fmla="*/ 0 h 60"/>
                <a:gd name="T10" fmla="*/ 0 w 4"/>
                <a:gd name="T11" fmla="*/ 5214 h 60"/>
                <a:gd name="T12" fmla="*/ 0 w 4"/>
                <a:gd name="T13" fmla="*/ 7803 h 60"/>
                <a:gd name="T14" fmla="*/ 578 w 4"/>
                <a:gd name="T15" fmla="*/ 7803 h 60"/>
                <a:gd name="T16" fmla="*/ 578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7" name="Freeform 58"/>
            <p:cNvSpPr>
              <a:spLocks noEditPoints="1"/>
            </p:cNvSpPr>
            <p:nvPr/>
          </p:nvSpPr>
          <p:spPr bwMode="auto">
            <a:xfrm>
              <a:off x="2169" y="2652"/>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8" name="Freeform 59"/>
            <p:cNvSpPr>
              <a:spLocks noEditPoints="1"/>
            </p:cNvSpPr>
            <p:nvPr/>
          </p:nvSpPr>
          <p:spPr bwMode="auto">
            <a:xfrm>
              <a:off x="2169" y="3056"/>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89" name="Freeform 60"/>
            <p:cNvSpPr>
              <a:spLocks noEditPoints="1"/>
            </p:cNvSpPr>
            <p:nvPr/>
          </p:nvSpPr>
          <p:spPr bwMode="auto">
            <a:xfrm>
              <a:off x="2169" y="3461"/>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0" name="Freeform 61"/>
            <p:cNvSpPr>
              <a:spLocks noEditPoints="1"/>
            </p:cNvSpPr>
            <p:nvPr/>
          </p:nvSpPr>
          <p:spPr bwMode="auto">
            <a:xfrm>
              <a:off x="2169" y="3865"/>
              <a:ext cx="21" cy="303"/>
            </a:xfrm>
            <a:custGeom>
              <a:avLst/>
              <a:gdLst>
                <a:gd name="T0" fmla="*/ 0 w 4"/>
                <a:gd name="T1" fmla="*/ 0 h 60"/>
                <a:gd name="T2" fmla="*/ 0 w 4"/>
                <a:gd name="T3" fmla="*/ 2576 h 60"/>
                <a:gd name="T4" fmla="*/ 578 w 4"/>
                <a:gd name="T5" fmla="*/ 2576 h 60"/>
                <a:gd name="T6" fmla="*/ 578 w 4"/>
                <a:gd name="T7" fmla="*/ 0 h 60"/>
                <a:gd name="T8" fmla="*/ 0 w 4"/>
                <a:gd name="T9" fmla="*/ 0 h 60"/>
                <a:gd name="T10" fmla="*/ 0 w 4"/>
                <a:gd name="T11" fmla="*/ 5151 h 60"/>
                <a:gd name="T12" fmla="*/ 0 w 4"/>
                <a:gd name="T13" fmla="*/ 7727 h 60"/>
                <a:gd name="T14" fmla="*/ 578 w 4"/>
                <a:gd name="T15" fmla="*/ 7727 h 60"/>
                <a:gd name="T16" fmla="*/ 578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193" name="Freeform 64"/>
            <p:cNvSpPr>
              <a:spLocks noEditPoints="1"/>
            </p:cNvSpPr>
            <p:nvPr/>
          </p:nvSpPr>
          <p:spPr bwMode="auto">
            <a:xfrm>
              <a:off x="262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4" name="Freeform 65"/>
            <p:cNvSpPr>
              <a:spLocks noEditPoints="1"/>
            </p:cNvSpPr>
            <p:nvPr/>
          </p:nvSpPr>
          <p:spPr bwMode="auto">
            <a:xfrm>
              <a:off x="262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5" name="Freeform 66"/>
            <p:cNvSpPr>
              <a:spLocks noEditPoints="1"/>
            </p:cNvSpPr>
            <p:nvPr/>
          </p:nvSpPr>
          <p:spPr bwMode="auto">
            <a:xfrm>
              <a:off x="262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6" name="Freeform 67"/>
            <p:cNvSpPr>
              <a:spLocks noEditPoints="1"/>
            </p:cNvSpPr>
            <p:nvPr/>
          </p:nvSpPr>
          <p:spPr bwMode="auto">
            <a:xfrm>
              <a:off x="262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7" name="Freeform 68"/>
            <p:cNvSpPr>
              <a:spLocks noEditPoints="1"/>
            </p:cNvSpPr>
            <p:nvPr/>
          </p:nvSpPr>
          <p:spPr bwMode="auto">
            <a:xfrm>
              <a:off x="262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8" name="Freeform 69"/>
            <p:cNvSpPr>
              <a:spLocks noEditPoints="1"/>
            </p:cNvSpPr>
            <p:nvPr/>
          </p:nvSpPr>
          <p:spPr bwMode="auto">
            <a:xfrm>
              <a:off x="262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99" name="Freeform 70"/>
            <p:cNvSpPr>
              <a:spLocks noEditPoints="1"/>
            </p:cNvSpPr>
            <p:nvPr/>
          </p:nvSpPr>
          <p:spPr bwMode="auto">
            <a:xfrm>
              <a:off x="262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0" name="Freeform 71"/>
            <p:cNvSpPr>
              <a:spLocks noEditPoints="1"/>
            </p:cNvSpPr>
            <p:nvPr/>
          </p:nvSpPr>
          <p:spPr bwMode="auto">
            <a:xfrm>
              <a:off x="262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1" name="Freeform 72"/>
            <p:cNvSpPr>
              <a:spLocks noEditPoints="1"/>
            </p:cNvSpPr>
            <p:nvPr/>
          </p:nvSpPr>
          <p:spPr bwMode="auto">
            <a:xfrm>
              <a:off x="262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2" name="Freeform 73"/>
            <p:cNvSpPr>
              <a:spLocks noEditPoints="1"/>
            </p:cNvSpPr>
            <p:nvPr/>
          </p:nvSpPr>
          <p:spPr bwMode="auto">
            <a:xfrm>
              <a:off x="262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05" name="Freeform 76"/>
            <p:cNvSpPr>
              <a:spLocks noEditPoints="1"/>
            </p:cNvSpPr>
            <p:nvPr/>
          </p:nvSpPr>
          <p:spPr bwMode="auto">
            <a:xfrm>
              <a:off x="3065"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6" name="Freeform 77"/>
            <p:cNvSpPr>
              <a:spLocks noEditPoints="1"/>
            </p:cNvSpPr>
            <p:nvPr/>
          </p:nvSpPr>
          <p:spPr bwMode="auto">
            <a:xfrm>
              <a:off x="3065"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7" name="Freeform 78"/>
            <p:cNvSpPr>
              <a:spLocks noEditPoints="1"/>
            </p:cNvSpPr>
            <p:nvPr/>
          </p:nvSpPr>
          <p:spPr bwMode="auto">
            <a:xfrm>
              <a:off x="3065"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8" name="Freeform 79"/>
            <p:cNvSpPr>
              <a:spLocks noEditPoints="1"/>
            </p:cNvSpPr>
            <p:nvPr/>
          </p:nvSpPr>
          <p:spPr bwMode="auto">
            <a:xfrm>
              <a:off x="3065"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09" name="Freeform 80"/>
            <p:cNvSpPr>
              <a:spLocks noEditPoints="1"/>
            </p:cNvSpPr>
            <p:nvPr/>
          </p:nvSpPr>
          <p:spPr bwMode="auto">
            <a:xfrm>
              <a:off x="3065"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0" name="Freeform 81"/>
            <p:cNvSpPr>
              <a:spLocks noEditPoints="1"/>
            </p:cNvSpPr>
            <p:nvPr/>
          </p:nvSpPr>
          <p:spPr bwMode="auto">
            <a:xfrm>
              <a:off x="3065"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1" name="Freeform 82"/>
            <p:cNvSpPr>
              <a:spLocks noEditPoints="1"/>
            </p:cNvSpPr>
            <p:nvPr/>
          </p:nvSpPr>
          <p:spPr bwMode="auto">
            <a:xfrm>
              <a:off x="3065"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2" name="Freeform 83"/>
            <p:cNvSpPr>
              <a:spLocks noEditPoints="1"/>
            </p:cNvSpPr>
            <p:nvPr/>
          </p:nvSpPr>
          <p:spPr bwMode="auto">
            <a:xfrm>
              <a:off x="3065"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3" name="Freeform 84"/>
            <p:cNvSpPr>
              <a:spLocks noEditPoints="1"/>
            </p:cNvSpPr>
            <p:nvPr/>
          </p:nvSpPr>
          <p:spPr bwMode="auto">
            <a:xfrm>
              <a:off x="3065"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4" name="Freeform 85"/>
            <p:cNvSpPr>
              <a:spLocks noEditPoints="1"/>
            </p:cNvSpPr>
            <p:nvPr/>
          </p:nvSpPr>
          <p:spPr bwMode="auto">
            <a:xfrm>
              <a:off x="3065"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17" name="Freeform 88"/>
            <p:cNvSpPr>
              <a:spLocks noEditPoints="1"/>
            </p:cNvSpPr>
            <p:nvPr/>
          </p:nvSpPr>
          <p:spPr bwMode="auto">
            <a:xfrm>
              <a:off x="351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8" name="Freeform 89"/>
            <p:cNvSpPr>
              <a:spLocks noEditPoints="1"/>
            </p:cNvSpPr>
            <p:nvPr/>
          </p:nvSpPr>
          <p:spPr bwMode="auto">
            <a:xfrm>
              <a:off x="351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19" name="Freeform 90"/>
            <p:cNvSpPr>
              <a:spLocks noEditPoints="1"/>
            </p:cNvSpPr>
            <p:nvPr/>
          </p:nvSpPr>
          <p:spPr bwMode="auto">
            <a:xfrm>
              <a:off x="351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0" name="Freeform 91"/>
            <p:cNvSpPr>
              <a:spLocks noEditPoints="1"/>
            </p:cNvSpPr>
            <p:nvPr/>
          </p:nvSpPr>
          <p:spPr bwMode="auto">
            <a:xfrm>
              <a:off x="351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1" name="Freeform 92"/>
            <p:cNvSpPr>
              <a:spLocks noEditPoints="1"/>
            </p:cNvSpPr>
            <p:nvPr/>
          </p:nvSpPr>
          <p:spPr bwMode="auto">
            <a:xfrm>
              <a:off x="351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2" name="Freeform 93"/>
            <p:cNvSpPr>
              <a:spLocks noEditPoints="1"/>
            </p:cNvSpPr>
            <p:nvPr/>
          </p:nvSpPr>
          <p:spPr bwMode="auto">
            <a:xfrm>
              <a:off x="351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3" name="Freeform 94"/>
            <p:cNvSpPr>
              <a:spLocks noEditPoints="1"/>
            </p:cNvSpPr>
            <p:nvPr/>
          </p:nvSpPr>
          <p:spPr bwMode="auto">
            <a:xfrm>
              <a:off x="351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4" name="Freeform 95"/>
            <p:cNvSpPr>
              <a:spLocks noEditPoints="1"/>
            </p:cNvSpPr>
            <p:nvPr/>
          </p:nvSpPr>
          <p:spPr bwMode="auto">
            <a:xfrm>
              <a:off x="351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5" name="Freeform 96"/>
            <p:cNvSpPr>
              <a:spLocks noEditPoints="1"/>
            </p:cNvSpPr>
            <p:nvPr/>
          </p:nvSpPr>
          <p:spPr bwMode="auto">
            <a:xfrm>
              <a:off x="351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6" name="Freeform 97"/>
            <p:cNvSpPr>
              <a:spLocks noEditPoints="1"/>
            </p:cNvSpPr>
            <p:nvPr/>
          </p:nvSpPr>
          <p:spPr bwMode="auto">
            <a:xfrm>
              <a:off x="351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29" name="Freeform 100"/>
            <p:cNvSpPr>
              <a:spLocks noEditPoints="1"/>
            </p:cNvSpPr>
            <p:nvPr/>
          </p:nvSpPr>
          <p:spPr bwMode="auto">
            <a:xfrm>
              <a:off x="396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0" name="Freeform 101"/>
            <p:cNvSpPr>
              <a:spLocks noEditPoints="1"/>
            </p:cNvSpPr>
            <p:nvPr/>
          </p:nvSpPr>
          <p:spPr bwMode="auto">
            <a:xfrm>
              <a:off x="396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1" name="Freeform 102"/>
            <p:cNvSpPr>
              <a:spLocks noEditPoints="1"/>
            </p:cNvSpPr>
            <p:nvPr/>
          </p:nvSpPr>
          <p:spPr bwMode="auto">
            <a:xfrm>
              <a:off x="396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2" name="Freeform 103"/>
            <p:cNvSpPr>
              <a:spLocks noEditPoints="1"/>
            </p:cNvSpPr>
            <p:nvPr/>
          </p:nvSpPr>
          <p:spPr bwMode="auto">
            <a:xfrm>
              <a:off x="396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3" name="Freeform 104"/>
            <p:cNvSpPr>
              <a:spLocks noEditPoints="1"/>
            </p:cNvSpPr>
            <p:nvPr/>
          </p:nvSpPr>
          <p:spPr bwMode="auto">
            <a:xfrm>
              <a:off x="396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4" name="Freeform 105"/>
            <p:cNvSpPr>
              <a:spLocks noEditPoints="1"/>
            </p:cNvSpPr>
            <p:nvPr/>
          </p:nvSpPr>
          <p:spPr bwMode="auto">
            <a:xfrm>
              <a:off x="396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5" name="Freeform 106"/>
            <p:cNvSpPr>
              <a:spLocks noEditPoints="1"/>
            </p:cNvSpPr>
            <p:nvPr/>
          </p:nvSpPr>
          <p:spPr bwMode="auto">
            <a:xfrm>
              <a:off x="396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6" name="Freeform 107"/>
            <p:cNvSpPr>
              <a:spLocks noEditPoints="1"/>
            </p:cNvSpPr>
            <p:nvPr/>
          </p:nvSpPr>
          <p:spPr bwMode="auto">
            <a:xfrm>
              <a:off x="396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7" name="Freeform 108"/>
            <p:cNvSpPr>
              <a:spLocks noEditPoints="1"/>
            </p:cNvSpPr>
            <p:nvPr/>
          </p:nvSpPr>
          <p:spPr bwMode="auto">
            <a:xfrm>
              <a:off x="396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8" name="Freeform 109"/>
            <p:cNvSpPr>
              <a:spLocks noEditPoints="1"/>
            </p:cNvSpPr>
            <p:nvPr/>
          </p:nvSpPr>
          <p:spPr bwMode="auto">
            <a:xfrm>
              <a:off x="396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41" name="Freeform 112"/>
            <p:cNvSpPr>
              <a:spLocks noEditPoints="1"/>
            </p:cNvSpPr>
            <p:nvPr/>
          </p:nvSpPr>
          <p:spPr bwMode="auto">
            <a:xfrm>
              <a:off x="4405"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2" name="Freeform 113"/>
            <p:cNvSpPr>
              <a:spLocks noEditPoints="1"/>
            </p:cNvSpPr>
            <p:nvPr/>
          </p:nvSpPr>
          <p:spPr bwMode="auto">
            <a:xfrm>
              <a:off x="4405"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3" name="Freeform 114"/>
            <p:cNvSpPr>
              <a:spLocks noEditPoints="1"/>
            </p:cNvSpPr>
            <p:nvPr/>
          </p:nvSpPr>
          <p:spPr bwMode="auto">
            <a:xfrm>
              <a:off x="4405"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4" name="Freeform 115"/>
            <p:cNvSpPr>
              <a:spLocks noEditPoints="1"/>
            </p:cNvSpPr>
            <p:nvPr/>
          </p:nvSpPr>
          <p:spPr bwMode="auto">
            <a:xfrm>
              <a:off x="4405"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5" name="Freeform 116"/>
            <p:cNvSpPr>
              <a:spLocks noEditPoints="1"/>
            </p:cNvSpPr>
            <p:nvPr/>
          </p:nvSpPr>
          <p:spPr bwMode="auto">
            <a:xfrm>
              <a:off x="4405"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6" name="Freeform 117"/>
            <p:cNvSpPr>
              <a:spLocks noEditPoints="1"/>
            </p:cNvSpPr>
            <p:nvPr/>
          </p:nvSpPr>
          <p:spPr bwMode="auto">
            <a:xfrm>
              <a:off x="4405"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7" name="Freeform 118"/>
            <p:cNvSpPr>
              <a:spLocks noEditPoints="1"/>
            </p:cNvSpPr>
            <p:nvPr/>
          </p:nvSpPr>
          <p:spPr bwMode="auto">
            <a:xfrm>
              <a:off x="4405"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8" name="Freeform 119"/>
            <p:cNvSpPr>
              <a:spLocks noEditPoints="1"/>
            </p:cNvSpPr>
            <p:nvPr/>
          </p:nvSpPr>
          <p:spPr bwMode="auto">
            <a:xfrm>
              <a:off x="4405"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49" name="Freeform 120"/>
            <p:cNvSpPr>
              <a:spLocks noEditPoints="1"/>
            </p:cNvSpPr>
            <p:nvPr/>
          </p:nvSpPr>
          <p:spPr bwMode="auto">
            <a:xfrm>
              <a:off x="4405"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0" name="Freeform 121"/>
            <p:cNvSpPr>
              <a:spLocks noEditPoints="1"/>
            </p:cNvSpPr>
            <p:nvPr/>
          </p:nvSpPr>
          <p:spPr bwMode="auto">
            <a:xfrm>
              <a:off x="4405"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53" name="Freeform 124"/>
            <p:cNvSpPr>
              <a:spLocks noEditPoints="1"/>
            </p:cNvSpPr>
            <p:nvPr/>
          </p:nvSpPr>
          <p:spPr bwMode="auto">
            <a:xfrm>
              <a:off x="485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4" name="Freeform 125"/>
            <p:cNvSpPr>
              <a:spLocks noEditPoints="1"/>
            </p:cNvSpPr>
            <p:nvPr/>
          </p:nvSpPr>
          <p:spPr bwMode="auto">
            <a:xfrm>
              <a:off x="485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5" name="Freeform 126"/>
            <p:cNvSpPr>
              <a:spLocks noEditPoints="1"/>
            </p:cNvSpPr>
            <p:nvPr/>
          </p:nvSpPr>
          <p:spPr bwMode="auto">
            <a:xfrm>
              <a:off x="485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6" name="Freeform 127"/>
            <p:cNvSpPr>
              <a:spLocks noEditPoints="1"/>
            </p:cNvSpPr>
            <p:nvPr/>
          </p:nvSpPr>
          <p:spPr bwMode="auto">
            <a:xfrm>
              <a:off x="485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7" name="Freeform 128"/>
            <p:cNvSpPr>
              <a:spLocks noEditPoints="1"/>
            </p:cNvSpPr>
            <p:nvPr/>
          </p:nvSpPr>
          <p:spPr bwMode="auto">
            <a:xfrm>
              <a:off x="485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8" name="Freeform 129"/>
            <p:cNvSpPr>
              <a:spLocks noEditPoints="1"/>
            </p:cNvSpPr>
            <p:nvPr/>
          </p:nvSpPr>
          <p:spPr bwMode="auto">
            <a:xfrm>
              <a:off x="485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59" name="Freeform 130"/>
            <p:cNvSpPr>
              <a:spLocks noEditPoints="1"/>
            </p:cNvSpPr>
            <p:nvPr/>
          </p:nvSpPr>
          <p:spPr bwMode="auto">
            <a:xfrm>
              <a:off x="485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0" name="Freeform 131"/>
            <p:cNvSpPr>
              <a:spLocks noEditPoints="1"/>
            </p:cNvSpPr>
            <p:nvPr/>
          </p:nvSpPr>
          <p:spPr bwMode="auto">
            <a:xfrm>
              <a:off x="485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1" name="Freeform 132"/>
            <p:cNvSpPr>
              <a:spLocks noEditPoints="1"/>
            </p:cNvSpPr>
            <p:nvPr/>
          </p:nvSpPr>
          <p:spPr bwMode="auto">
            <a:xfrm>
              <a:off x="485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2" name="Freeform 133"/>
            <p:cNvSpPr>
              <a:spLocks noEditPoints="1"/>
            </p:cNvSpPr>
            <p:nvPr/>
          </p:nvSpPr>
          <p:spPr bwMode="auto">
            <a:xfrm>
              <a:off x="485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65" name="Freeform 136"/>
            <p:cNvSpPr>
              <a:spLocks noEditPoints="1"/>
            </p:cNvSpPr>
            <p:nvPr/>
          </p:nvSpPr>
          <p:spPr bwMode="auto">
            <a:xfrm>
              <a:off x="5300" y="225"/>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6" name="Freeform 137"/>
            <p:cNvSpPr>
              <a:spLocks noEditPoints="1"/>
            </p:cNvSpPr>
            <p:nvPr/>
          </p:nvSpPr>
          <p:spPr bwMode="auto">
            <a:xfrm>
              <a:off x="5300" y="630"/>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7" name="Freeform 138"/>
            <p:cNvSpPr>
              <a:spLocks noEditPoints="1"/>
            </p:cNvSpPr>
            <p:nvPr/>
          </p:nvSpPr>
          <p:spPr bwMode="auto">
            <a:xfrm>
              <a:off x="5300" y="1034"/>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8" name="Freeform 139"/>
            <p:cNvSpPr>
              <a:spLocks noEditPoints="1"/>
            </p:cNvSpPr>
            <p:nvPr/>
          </p:nvSpPr>
          <p:spPr bwMode="auto">
            <a:xfrm>
              <a:off x="5300" y="1438"/>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69" name="Freeform 140"/>
            <p:cNvSpPr>
              <a:spLocks noEditPoints="1"/>
            </p:cNvSpPr>
            <p:nvPr/>
          </p:nvSpPr>
          <p:spPr bwMode="auto">
            <a:xfrm>
              <a:off x="5300" y="1843"/>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0" name="Freeform 141"/>
            <p:cNvSpPr>
              <a:spLocks noEditPoints="1"/>
            </p:cNvSpPr>
            <p:nvPr/>
          </p:nvSpPr>
          <p:spPr bwMode="auto">
            <a:xfrm>
              <a:off x="5300" y="2247"/>
              <a:ext cx="20" cy="304"/>
            </a:xfrm>
            <a:custGeom>
              <a:avLst/>
              <a:gdLst>
                <a:gd name="T0" fmla="*/ 0 w 4"/>
                <a:gd name="T1" fmla="*/ 0 h 60"/>
                <a:gd name="T2" fmla="*/ 0 w 4"/>
                <a:gd name="T3" fmla="*/ 2594 h 60"/>
                <a:gd name="T4" fmla="*/ 500 w 4"/>
                <a:gd name="T5" fmla="*/ 2594 h 60"/>
                <a:gd name="T6" fmla="*/ 500 w 4"/>
                <a:gd name="T7" fmla="*/ 0 h 60"/>
                <a:gd name="T8" fmla="*/ 0 w 4"/>
                <a:gd name="T9" fmla="*/ 0 h 60"/>
                <a:gd name="T10" fmla="*/ 0 w 4"/>
                <a:gd name="T11" fmla="*/ 5214 h 60"/>
                <a:gd name="T12" fmla="*/ 0 w 4"/>
                <a:gd name="T13" fmla="*/ 7803 h 60"/>
                <a:gd name="T14" fmla="*/ 500 w 4"/>
                <a:gd name="T15" fmla="*/ 7803 h 60"/>
                <a:gd name="T16" fmla="*/ 500 w 4"/>
                <a:gd name="T17" fmla="*/ 5214 h 60"/>
                <a:gd name="T18" fmla="*/ 0 w 4"/>
                <a:gd name="T19" fmla="*/ 521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1" name="Freeform 142"/>
            <p:cNvSpPr>
              <a:spLocks noEditPoints="1"/>
            </p:cNvSpPr>
            <p:nvPr/>
          </p:nvSpPr>
          <p:spPr bwMode="auto">
            <a:xfrm>
              <a:off x="5300" y="2652"/>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2" name="Freeform 143"/>
            <p:cNvSpPr>
              <a:spLocks noEditPoints="1"/>
            </p:cNvSpPr>
            <p:nvPr/>
          </p:nvSpPr>
          <p:spPr bwMode="auto">
            <a:xfrm>
              <a:off x="5300" y="3056"/>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3" name="Freeform 144"/>
            <p:cNvSpPr>
              <a:spLocks noEditPoints="1"/>
            </p:cNvSpPr>
            <p:nvPr/>
          </p:nvSpPr>
          <p:spPr bwMode="auto">
            <a:xfrm>
              <a:off x="5300" y="3461"/>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4" name="Freeform 145"/>
            <p:cNvSpPr>
              <a:spLocks noEditPoints="1"/>
            </p:cNvSpPr>
            <p:nvPr/>
          </p:nvSpPr>
          <p:spPr bwMode="auto">
            <a:xfrm>
              <a:off x="5300" y="3865"/>
              <a:ext cx="20" cy="303"/>
            </a:xfrm>
            <a:custGeom>
              <a:avLst/>
              <a:gdLst>
                <a:gd name="T0" fmla="*/ 0 w 4"/>
                <a:gd name="T1" fmla="*/ 0 h 60"/>
                <a:gd name="T2" fmla="*/ 0 w 4"/>
                <a:gd name="T3" fmla="*/ 2576 h 60"/>
                <a:gd name="T4" fmla="*/ 500 w 4"/>
                <a:gd name="T5" fmla="*/ 2576 h 60"/>
                <a:gd name="T6" fmla="*/ 500 w 4"/>
                <a:gd name="T7" fmla="*/ 0 h 60"/>
                <a:gd name="T8" fmla="*/ 0 w 4"/>
                <a:gd name="T9" fmla="*/ 0 h 60"/>
                <a:gd name="T10" fmla="*/ 0 w 4"/>
                <a:gd name="T11" fmla="*/ 5151 h 60"/>
                <a:gd name="T12" fmla="*/ 0 w 4"/>
                <a:gd name="T13" fmla="*/ 7727 h 60"/>
                <a:gd name="T14" fmla="*/ 500 w 4"/>
                <a:gd name="T15" fmla="*/ 7727 h 60"/>
                <a:gd name="T16" fmla="*/ 500 w 4"/>
                <a:gd name="T17" fmla="*/ 5151 h 60"/>
                <a:gd name="T18" fmla="*/ 0 w 4"/>
                <a:gd name="T19" fmla="*/ 5151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2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p>
              <a:endParaRPr lang="zh-CN" altLang="en-US"/>
            </a:p>
          </p:txBody>
        </p:sp>
        <p:sp>
          <p:nvSpPr>
            <p:cNvPr id="1276" name="Freeform 147"/>
            <p:cNvSpPr>
              <a:spLocks/>
            </p:cNvSpPr>
            <p:nvPr/>
          </p:nvSpPr>
          <p:spPr bwMode="auto">
            <a:xfrm>
              <a:off x="349" y="3304"/>
              <a:ext cx="20" cy="10"/>
            </a:xfrm>
            <a:custGeom>
              <a:avLst/>
              <a:gdLst>
                <a:gd name="T0" fmla="*/ 0 w 4"/>
                <a:gd name="T1" fmla="*/ 125 h 2"/>
                <a:gd name="T2" fmla="*/ 0 w 4"/>
                <a:gd name="T3" fmla="*/ 1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7" name="Group 148"/>
          <p:cNvGrpSpPr>
            <a:grpSpLocks/>
          </p:cNvGrpSpPr>
          <p:nvPr/>
        </p:nvGrpSpPr>
        <p:grpSpPr bwMode="auto">
          <a:xfrm>
            <a:off x="1066800" y="3444875"/>
            <a:ext cx="533400" cy="492125"/>
            <a:chOff x="96" y="2784"/>
            <a:chExt cx="1062" cy="981"/>
          </a:xfrm>
        </p:grpSpPr>
        <p:sp>
          <p:nvSpPr>
            <p:cNvPr id="1119" name="Freeform 149"/>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0" name="Freeform 150"/>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1" name="Freeform 151"/>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2" name="Freeform 152"/>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3" name="Freeform 153"/>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4" name="Freeform 154"/>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5" name="Freeform 155"/>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6" name="Freeform 156"/>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7" name="Freeform 157"/>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8" name="Freeform 158"/>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29" name="Freeform 159"/>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0" name="Freeform 160"/>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31" name="Freeform 161"/>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8" name="Group 162"/>
          <p:cNvGrpSpPr>
            <a:grpSpLocks/>
          </p:cNvGrpSpPr>
          <p:nvPr/>
        </p:nvGrpSpPr>
        <p:grpSpPr bwMode="auto">
          <a:xfrm>
            <a:off x="1066800" y="4552950"/>
            <a:ext cx="533400" cy="492125"/>
            <a:chOff x="96" y="2784"/>
            <a:chExt cx="1062" cy="981"/>
          </a:xfrm>
        </p:grpSpPr>
        <p:sp>
          <p:nvSpPr>
            <p:cNvPr id="1106" name="Freeform 163"/>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7" name="Freeform 164"/>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8" name="Freeform 165"/>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9" name="Freeform 166"/>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0" name="Freeform 167"/>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1" name="Freeform 168"/>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2" name="Freeform 169"/>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3" name="Freeform 170"/>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4" name="Freeform 171"/>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5" name="Freeform 172"/>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6" name="Freeform 173"/>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7" name="Freeform 174"/>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18" name="Freeform 175"/>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29" name="Group 176"/>
          <p:cNvGrpSpPr>
            <a:grpSpLocks/>
          </p:cNvGrpSpPr>
          <p:nvPr/>
        </p:nvGrpSpPr>
        <p:grpSpPr bwMode="auto">
          <a:xfrm>
            <a:off x="1066800" y="5562600"/>
            <a:ext cx="533400" cy="492125"/>
            <a:chOff x="96" y="2784"/>
            <a:chExt cx="1062" cy="981"/>
          </a:xfrm>
        </p:grpSpPr>
        <p:sp>
          <p:nvSpPr>
            <p:cNvPr id="1093" name="Freeform 177"/>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4" name="Freeform 178"/>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5" name="Freeform 179"/>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6" name="Freeform 180"/>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7" name="Freeform 181"/>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8" name="Freeform 182"/>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9" name="Freeform 183"/>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0" name="Freeform 184"/>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1" name="Freeform 185"/>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2" name="Freeform 186"/>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3" name="Freeform 187"/>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4" name="Freeform 188"/>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105" name="Freeform 189"/>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0" name="Group 190"/>
          <p:cNvGrpSpPr>
            <a:grpSpLocks/>
          </p:cNvGrpSpPr>
          <p:nvPr/>
        </p:nvGrpSpPr>
        <p:grpSpPr bwMode="auto">
          <a:xfrm>
            <a:off x="381000" y="3962400"/>
            <a:ext cx="533400" cy="492125"/>
            <a:chOff x="96" y="2784"/>
            <a:chExt cx="1062" cy="981"/>
          </a:xfrm>
        </p:grpSpPr>
        <p:sp>
          <p:nvSpPr>
            <p:cNvPr id="1080" name="Freeform 191"/>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1" name="Freeform 192"/>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2" name="Freeform 193"/>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3" name="Freeform 194"/>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4" name="Freeform 195"/>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5" name="Freeform 196"/>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6" name="Freeform 197"/>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7" name="Freeform 198"/>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8" name="Freeform 199"/>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89" name="Freeform 200"/>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0" name="Freeform 201"/>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1" name="Freeform 202"/>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92" name="Freeform 203"/>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1" name="Group 204"/>
          <p:cNvGrpSpPr>
            <a:grpSpLocks/>
          </p:cNvGrpSpPr>
          <p:nvPr/>
        </p:nvGrpSpPr>
        <p:grpSpPr bwMode="auto">
          <a:xfrm>
            <a:off x="381000" y="5070475"/>
            <a:ext cx="533400" cy="492125"/>
            <a:chOff x="96" y="2784"/>
            <a:chExt cx="1062" cy="981"/>
          </a:xfrm>
        </p:grpSpPr>
        <p:sp>
          <p:nvSpPr>
            <p:cNvPr id="1067" name="Freeform 205"/>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8" name="Freeform 206"/>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9" name="Freeform 207"/>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0" name="Freeform 208"/>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1" name="Freeform 209"/>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2" name="Freeform 210"/>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3" name="Freeform 211"/>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4" name="Freeform 212"/>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5" name="Freeform 213"/>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6" name="Freeform 214"/>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7" name="Freeform 215"/>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8" name="Freeform 216"/>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79" name="Freeform 217"/>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2" name="Group 218"/>
          <p:cNvGrpSpPr>
            <a:grpSpLocks/>
          </p:cNvGrpSpPr>
          <p:nvPr/>
        </p:nvGrpSpPr>
        <p:grpSpPr bwMode="auto">
          <a:xfrm>
            <a:off x="381000" y="6121400"/>
            <a:ext cx="533400" cy="492125"/>
            <a:chOff x="96" y="2784"/>
            <a:chExt cx="1062" cy="981"/>
          </a:xfrm>
        </p:grpSpPr>
        <p:sp>
          <p:nvSpPr>
            <p:cNvPr id="1054" name="Freeform 219"/>
            <p:cNvSpPr>
              <a:spLocks/>
            </p:cNvSpPr>
            <p:nvPr userDrawn="1"/>
          </p:nvSpPr>
          <p:spPr bwMode="auto">
            <a:xfrm>
              <a:off x="121" y="2784"/>
              <a:ext cx="207" cy="81"/>
            </a:xfrm>
            <a:custGeom>
              <a:avLst/>
              <a:gdLst>
                <a:gd name="T0" fmla="*/ 3847 w 41"/>
                <a:gd name="T1" fmla="*/ 1564 h 16"/>
                <a:gd name="T2" fmla="*/ 4766 w 41"/>
                <a:gd name="T3" fmla="*/ 1306 h 16"/>
                <a:gd name="T4" fmla="*/ 4892 w 41"/>
                <a:gd name="T5" fmla="*/ 1180 h 16"/>
                <a:gd name="T6" fmla="*/ 4004 w 41"/>
                <a:gd name="T7" fmla="*/ 127 h 16"/>
                <a:gd name="T8" fmla="*/ 1020 w 41"/>
                <a:gd name="T9" fmla="*/ 1438 h 16"/>
                <a:gd name="T10" fmla="*/ 3847 w 41"/>
                <a:gd name="T11" fmla="*/ 156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5" name="Freeform 220"/>
            <p:cNvSpPr>
              <a:spLocks noEditPoints="1"/>
            </p:cNvSpPr>
            <p:nvPr userDrawn="1"/>
          </p:nvSpPr>
          <p:spPr bwMode="auto">
            <a:xfrm>
              <a:off x="96" y="2789"/>
              <a:ext cx="1062" cy="976"/>
            </a:xfrm>
            <a:custGeom>
              <a:avLst/>
              <a:gdLst>
                <a:gd name="T0" fmla="*/ 21073 w 210"/>
                <a:gd name="T1" fmla="*/ 20051 h 193"/>
                <a:gd name="T2" fmla="*/ 19667 w 210"/>
                <a:gd name="T3" fmla="*/ 16162 h 193"/>
                <a:gd name="T4" fmla="*/ 18362 w 210"/>
                <a:gd name="T5" fmla="*/ 12814 h 193"/>
                <a:gd name="T6" fmla="*/ 21331 w 210"/>
                <a:gd name="T7" fmla="*/ 12020 h 193"/>
                <a:gd name="T8" fmla="*/ 18873 w 210"/>
                <a:gd name="T9" fmla="*/ 10615 h 193"/>
                <a:gd name="T10" fmla="*/ 20304 w 210"/>
                <a:gd name="T11" fmla="*/ 10741 h 193"/>
                <a:gd name="T12" fmla="*/ 20304 w 210"/>
                <a:gd name="T13" fmla="*/ 9947 h 193"/>
                <a:gd name="T14" fmla="*/ 17467 w 210"/>
                <a:gd name="T15" fmla="*/ 10074 h 193"/>
                <a:gd name="T16" fmla="*/ 16547 w 210"/>
                <a:gd name="T17" fmla="*/ 16162 h 193"/>
                <a:gd name="T18" fmla="*/ 16036 w 210"/>
                <a:gd name="T19" fmla="*/ 10867 h 193"/>
                <a:gd name="T20" fmla="*/ 15268 w 210"/>
                <a:gd name="T21" fmla="*/ 8668 h 193"/>
                <a:gd name="T22" fmla="*/ 16036 w 210"/>
                <a:gd name="T23" fmla="*/ 6599 h 193"/>
                <a:gd name="T24" fmla="*/ 15652 w 210"/>
                <a:gd name="T25" fmla="*/ 4784 h 193"/>
                <a:gd name="T26" fmla="*/ 15394 w 210"/>
                <a:gd name="T27" fmla="*/ 3095 h 193"/>
                <a:gd name="T28" fmla="*/ 17083 w 210"/>
                <a:gd name="T29" fmla="*/ 5037 h 193"/>
                <a:gd name="T30" fmla="*/ 19283 w 210"/>
                <a:gd name="T31" fmla="*/ 2326 h 193"/>
                <a:gd name="T32" fmla="*/ 19000 w 210"/>
                <a:gd name="T33" fmla="*/ 4652 h 193"/>
                <a:gd name="T34" fmla="*/ 18489 w 210"/>
                <a:gd name="T35" fmla="*/ 6215 h 193"/>
                <a:gd name="T36" fmla="*/ 18620 w 210"/>
                <a:gd name="T37" fmla="*/ 8668 h 193"/>
                <a:gd name="T38" fmla="*/ 25726 w 210"/>
                <a:gd name="T39" fmla="*/ 3757 h 193"/>
                <a:gd name="T40" fmla="*/ 11636 w 210"/>
                <a:gd name="T41" fmla="*/ 126 h 193"/>
                <a:gd name="T42" fmla="*/ 7237 w 210"/>
                <a:gd name="T43" fmla="*/ 1022 h 193"/>
                <a:gd name="T44" fmla="*/ 10999 w 210"/>
                <a:gd name="T45" fmla="*/ 1558 h 193"/>
                <a:gd name="T46" fmla="*/ 7748 w 210"/>
                <a:gd name="T47" fmla="*/ 2837 h 193"/>
                <a:gd name="T48" fmla="*/ 7495 w 210"/>
                <a:gd name="T49" fmla="*/ 3757 h 193"/>
                <a:gd name="T50" fmla="*/ 4910 w 210"/>
                <a:gd name="T51" fmla="*/ 2200 h 193"/>
                <a:gd name="T52" fmla="*/ 1689 w 210"/>
                <a:gd name="T53" fmla="*/ 14883 h 193"/>
                <a:gd name="T54" fmla="*/ 7879 w 210"/>
                <a:gd name="T55" fmla="*/ 18873 h 193"/>
                <a:gd name="T56" fmla="*/ 5831 w 210"/>
                <a:gd name="T57" fmla="*/ 17209 h 193"/>
                <a:gd name="T58" fmla="*/ 4526 w 210"/>
                <a:gd name="T59" fmla="*/ 18746 h 193"/>
                <a:gd name="T60" fmla="*/ 4142 w 210"/>
                <a:gd name="T61" fmla="*/ 16546 h 193"/>
                <a:gd name="T62" fmla="*/ 5957 w 210"/>
                <a:gd name="T63" fmla="*/ 11125 h 193"/>
                <a:gd name="T64" fmla="*/ 8668 w 210"/>
                <a:gd name="T65" fmla="*/ 10741 h 193"/>
                <a:gd name="T66" fmla="*/ 9184 w 210"/>
                <a:gd name="T67" fmla="*/ 12273 h 193"/>
                <a:gd name="T68" fmla="*/ 7879 w 210"/>
                <a:gd name="T69" fmla="*/ 15651 h 193"/>
                <a:gd name="T70" fmla="*/ 11763 w 210"/>
                <a:gd name="T71" fmla="*/ 23272 h 193"/>
                <a:gd name="T72" fmla="*/ 24067 w 210"/>
                <a:gd name="T73" fmla="*/ 21457 h 193"/>
                <a:gd name="T74" fmla="*/ 23531 w 210"/>
                <a:gd name="T75" fmla="*/ 8541 h 193"/>
                <a:gd name="T76" fmla="*/ 21331 w 210"/>
                <a:gd name="T77" fmla="*/ 7747 h 193"/>
                <a:gd name="T78" fmla="*/ 14605 w 210"/>
                <a:gd name="T79" fmla="*/ 7879 h 193"/>
                <a:gd name="T80" fmla="*/ 13963 w 210"/>
                <a:gd name="T81" fmla="*/ 11252 h 193"/>
                <a:gd name="T82" fmla="*/ 14757 w 210"/>
                <a:gd name="T83" fmla="*/ 6468 h 193"/>
                <a:gd name="T84" fmla="*/ 11510 w 210"/>
                <a:gd name="T85" fmla="*/ 3348 h 193"/>
                <a:gd name="T86" fmla="*/ 13578 w 210"/>
                <a:gd name="T87" fmla="*/ 4526 h 193"/>
                <a:gd name="T88" fmla="*/ 7879 w 210"/>
                <a:gd name="T89" fmla="*/ 9310 h 193"/>
                <a:gd name="T90" fmla="*/ 3095 w 210"/>
                <a:gd name="T91" fmla="*/ 4784 h 193"/>
                <a:gd name="T92" fmla="*/ 8799 w 210"/>
                <a:gd name="T93" fmla="*/ 5168 h 193"/>
                <a:gd name="T94" fmla="*/ 10231 w 210"/>
                <a:gd name="T95" fmla="*/ 5168 h 193"/>
                <a:gd name="T96" fmla="*/ 13963 w 210"/>
                <a:gd name="T97" fmla="*/ 5831 h 193"/>
                <a:gd name="T98" fmla="*/ 12815 w 210"/>
                <a:gd name="T99" fmla="*/ 12020 h 193"/>
                <a:gd name="T100" fmla="*/ 12021 w 210"/>
                <a:gd name="T101" fmla="*/ 6599 h 193"/>
                <a:gd name="T102" fmla="*/ 7879 w 210"/>
                <a:gd name="T103" fmla="*/ 9310 h 193"/>
                <a:gd name="T104" fmla="*/ 10357 w 210"/>
                <a:gd name="T105" fmla="*/ 10615 h 193"/>
                <a:gd name="T106" fmla="*/ 11379 w 210"/>
                <a:gd name="T107" fmla="*/ 7494 h 193"/>
                <a:gd name="T108" fmla="*/ 13194 w 210"/>
                <a:gd name="T109" fmla="*/ 18746 h 193"/>
                <a:gd name="T110" fmla="*/ 10615 w 210"/>
                <a:gd name="T111" fmla="*/ 12405 h 193"/>
                <a:gd name="T112" fmla="*/ 15141 w 210"/>
                <a:gd name="T113" fmla="*/ 13710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6" name="Freeform 221"/>
            <p:cNvSpPr>
              <a:spLocks/>
            </p:cNvSpPr>
            <p:nvPr userDrawn="1"/>
          </p:nvSpPr>
          <p:spPr bwMode="auto">
            <a:xfrm>
              <a:off x="348" y="3254"/>
              <a:ext cx="86" cy="102"/>
            </a:xfrm>
            <a:custGeom>
              <a:avLst/>
              <a:gdLst>
                <a:gd name="T0" fmla="*/ 1816 w 17"/>
                <a:gd name="T1" fmla="*/ 678 h 20"/>
                <a:gd name="T2" fmla="*/ 1179 w 17"/>
                <a:gd name="T3" fmla="*/ 2652 h 20"/>
                <a:gd name="T4" fmla="*/ 1816 w 17"/>
                <a:gd name="T5" fmla="*/ 678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7" name="Freeform 222"/>
            <p:cNvSpPr>
              <a:spLocks/>
            </p:cNvSpPr>
            <p:nvPr userDrawn="1"/>
          </p:nvSpPr>
          <p:spPr bwMode="auto">
            <a:xfrm>
              <a:off x="267" y="3295"/>
              <a:ext cx="76" cy="136"/>
            </a:xfrm>
            <a:custGeom>
              <a:avLst/>
              <a:gdLst>
                <a:gd name="T0" fmla="*/ 897 w 15"/>
                <a:gd name="T1" fmla="*/ 1269 h 27"/>
                <a:gd name="T2" fmla="*/ 512 w 15"/>
                <a:gd name="T3" fmla="*/ 3199 h 27"/>
                <a:gd name="T4" fmla="*/ 1951 w 15"/>
                <a:gd name="T5" fmla="*/ 2055 h 27"/>
                <a:gd name="T6" fmla="*/ 1692 w 15"/>
                <a:gd name="T7" fmla="*/ 1012 h 27"/>
                <a:gd name="T8" fmla="*/ 897 w 15"/>
                <a:gd name="T9" fmla="*/ 1269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8" name="Freeform 223"/>
            <p:cNvSpPr>
              <a:spLocks/>
            </p:cNvSpPr>
            <p:nvPr userDrawn="1"/>
          </p:nvSpPr>
          <p:spPr bwMode="auto">
            <a:xfrm>
              <a:off x="222" y="3022"/>
              <a:ext cx="243" cy="116"/>
            </a:xfrm>
            <a:custGeom>
              <a:avLst/>
              <a:gdLst>
                <a:gd name="T0" fmla="*/ 5204 w 48"/>
                <a:gd name="T1" fmla="*/ 252 h 23"/>
                <a:gd name="T2" fmla="*/ 1180 w 48"/>
                <a:gd name="T3" fmla="*/ 126 h 23"/>
                <a:gd name="T4" fmla="*/ 127 w 48"/>
                <a:gd name="T5" fmla="*/ 1145 h 23"/>
                <a:gd name="T6" fmla="*/ 2845 w 48"/>
                <a:gd name="T7" fmla="*/ 2698 h 23"/>
                <a:gd name="T8" fmla="*/ 4409 w 48"/>
                <a:gd name="T9" fmla="*/ 2567 h 23"/>
                <a:gd name="T10" fmla="*/ 5204 w 48"/>
                <a:gd name="T11" fmla="*/ 2441 h 23"/>
                <a:gd name="T12" fmla="*/ 5204 w 48"/>
                <a:gd name="T13" fmla="*/ 25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9" name="Freeform 224"/>
            <p:cNvSpPr>
              <a:spLocks/>
            </p:cNvSpPr>
            <p:nvPr userDrawn="1"/>
          </p:nvSpPr>
          <p:spPr bwMode="auto">
            <a:xfrm>
              <a:off x="500" y="3345"/>
              <a:ext cx="177" cy="187"/>
            </a:xfrm>
            <a:custGeom>
              <a:avLst/>
              <a:gdLst>
                <a:gd name="T0" fmla="*/ 3095 w 35"/>
                <a:gd name="T1" fmla="*/ 258 h 37"/>
                <a:gd name="T2" fmla="*/ 1431 w 35"/>
                <a:gd name="T3" fmla="*/ 258 h 37"/>
                <a:gd name="T4" fmla="*/ 511 w 35"/>
                <a:gd name="T5" fmla="*/ 2578 h 37"/>
                <a:gd name="T6" fmla="*/ 3631 w 35"/>
                <a:gd name="T7" fmla="*/ 2835 h 37"/>
                <a:gd name="T8" fmla="*/ 3095 w 35"/>
                <a:gd name="T9" fmla="*/ 258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0" name="Freeform 225"/>
            <p:cNvSpPr>
              <a:spLocks/>
            </p:cNvSpPr>
            <p:nvPr userDrawn="1"/>
          </p:nvSpPr>
          <p:spPr bwMode="auto">
            <a:xfrm>
              <a:off x="905" y="3158"/>
              <a:ext cx="177" cy="36"/>
            </a:xfrm>
            <a:custGeom>
              <a:avLst/>
              <a:gdLst>
                <a:gd name="T0" fmla="*/ 637 w 35"/>
                <a:gd name="T1" fmla="*/ 0 h 7"/>
                <a:gd name="T2" fmla="*/ 1816 w 35"/>
                <a:gd name="T3" fmla="*/ 689 h 7"/>
                <a:gd name="T4" fmla="*/ 637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1" name="Freeform 226"/>
            <p:cNvSpPr>
              <a:spLocks/>
            </p:cNvSpPr>
            <p:nvPr userDrawn="1"/>
          </p:nvSpPr>
          <p:spPr bwMode="auto">
            <a:xfrm>
              <a:off x="965" y="3153"/>
              <a:ext cx="137" cy="81"/>
            </a:xfrm>
            <a:custGeom>
              <a:avLst/>
              <a:gdLst>
                <a:gd name="T0" fmla="*/ 929 w 27"/>
                <a:gd name="T1" fmla="*/ 1691 h 16"/>
                <a:gd name="T2" fmla="*/ 3268 w 27"/>
                <a:gd name="T3" fmla="*/ 770 h 16"/>
                <a:gd name="T4" fmla="*/ 2212 w 27"/>
                <a:gd name="T5" fmla="*/ 127 h 16"/>
                <a:gd name="T6" fmla="*/ 929 w 27"/>
                <a:gd name="T7" fmla="*/ 1438 h 16"/>
                <a:gd name="T8" fmla="*/ 929 w 27"/>
                <a:gd name="T9" fmla="*/ 169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2" name="Freeform 227"/>
            <p:cNvSpPr>
              <a:spLocks/>
            </p:cNvSpPr>
            <p:nvPr userDrawn="1"/>
          </p:nvSpPr>
          <p:spPr bwMode="auto">
            <a:xfrm>
              <a:off x="960" y="3204"/>
              <a:ext cx="177" cy="86"/>
            </a:xfrm>
            <a:custGeom>
              <a:avLst/>
              <a:gdLst>
                <a:gd name="T0" fmla="*/ 3221 w 35"/>
                <a:gd name="T1" fmla="*/ 769 h 17"/>
                <a:gd name="T2" fmla="*/ 1022 w 35"/>
                <a:gd name="T3" fmla="*/ 1305 h 17"/>
                <a:gd name="T4" fmla="*/ 769 w 35"/>
                <a:gd name="T5" fmla="*/ 1690 h 17"/>
                <a:gd name="T6" fmla="*/ 3505 w 35"/>
                <a:gd name="T7" fmla="*/ 1563 h 17"/>
                <a:gd name="T8" fmla="*/ 3221 w 35"/>
                <a:gd name="T9" fmla="*/ 769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3" name="Freeform 228"/>
            <p:cNvSpPr>
              <a:spLocks/>
            </p:cNvSpPr>
            <p:nvPr userDrawn="1"/>
          </p:nvSpPr>
          <p:spPr bwMode="auto">
            <a:xfrm>
              <a:off x="844" y="3285"/>
              <a:ext cx="248" cy="60"/>
            </a:xfrm>
            <a:custGeom>
              <a:avLst/>
              <a:gdLst>
                <a:gd name="T0" fmla="*/ 5173 w 49"/>
                <a:gd name="T1" fmla="*/ 375 h 12"/>
                <a:gd name="T2" fmla="*/ 3766 w 49"/>
                <a:gd name="T3" fmla="*/ 125 h 12"/>
                <a:gd name="T4" fmla="*/ 896 w 49"/>
                <a:gd name="T5" fmla="*/ 0 h 12"/>
                <a:gd name="T6" fmla="*/ 258 w 49"/>
                <a:gd name="T7" fmla="*/ 625 h 12"/>
                <a:gd name="T8" fmla="*/ 2586 w 49"/>
                <a:gd name="T9" fmla="*/ 1000 h 12"/>
                <a:gd name="T10" fmla="*/ 5329 w 49"/>
                <a:gd name="T11" fmla="*/ 1000 h 12"/>
                <a:gd name="T12" fmla="*/ 5173 w 49"/>
                <a:gd name="T13" fmla="*/ 3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4" name="Freeform 229"/>
            <p:cNvSpPr>
              <a:spLocks/>
            </p:cNvSpPr>
            <p:nvPr userDrawn="1"/>
          </p:nvSpPr>
          <p:spPr bwMode="auto">
            <a:xfrm>
              <a:off x="869" y="3340"/>
              <a:ext cx="203" cy="56"/>
            </a:xfrm>
            <a:custGeom>
              <a:avLst/>
              <a:gdLst>
                <a:gd name="T0" fmla="*/ 4842 w 40"/>
                <a:gd name="T1" fmla="*/ 260 h 11"/>
                <a:gd name="T2" fmla="*/ 3400 w 40"/>
                <a:gd name="T3" fmla="*/ 519 h 11"/>
                <a:gd name="T4" fmla="*/ 1700 w 40"/>
                <a:gd name="T5" fmla="*/ 387 h 11"/>
                <a:gd name="T6" fmla="*/ 127 w 40"/>
                <a:gd name="T7" fmla="*/ 260 h 11"/>
                <a:gd name="T8" fmla="*/ 4583 w 40"/>
                <a:gd name="T9" fmla="*/ 1064 h 11"/>
                <a:gd name="T10" fmla="*/ 4842 w 40"/>
                <a:gd name="T11" fmla="*/ 26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5" name="Freeform 230"/>
            <p:cNvSpPr>
              <a:spLocks/>
            </p:cNvSpPr>
            <p:nvPr userDrawn="1"/>
          </p:nvSpPr>
          <p:spPr bwMode="auto">
            <a:xfrm>
              <a:off x="859" y="3386"/>
              <a:ext cx="207" cy="172"/>
            </a:xfrm>
            <a:custGeom>
              <a:avLst/>
              <a:gdLst>
                <a:gd name="T0" fmla="*/ 3595 w 41"/>
                <a:gd name="T1" fmla="*/ 1179 h 34"/>
                <a:gd name="T2" fmla="*/ 1681 w 41"/>
                <a:gd name="T3" fmla="*/ 769 h 34"/>
                <a:gd name="T4" fmla="*/ 510 w 41"/>
                <a:gd name="T5" fmla="*/ 1943 h 34"/>
                <a:gd name="T6" fmla="*/ 126 w 41"/>
                <a:gd name="T7" fmla="*/ 2459 h 34"/>
                <a:gd name="T8" fmla="*/ 1146 w 41"/>
                <a:gd name="T9" fmla="*/ 2459 h 34"/>
                <a:gd name="T10" fmla="*/ 2191 w 41"/>
                <a:gd name="T11" fmla="*/ 3506 h 34"/>
                <a:gd name="T12" fmla="*/ 2701 w 41"/>
                <a:gd name="T13" fmla="*/ 3890 h 34"/>
                <a:gd name="T14" fmla="*/ 3721 w 41"/>
                <a:gd name="T15" fmla="*/ 2459 h 34"/>
                <a:gd name="T16" fmla="*/ 5024 w 41"/>
                <a:gd name="T17" fmla="*/ 2459 h 34"/>
                <a:gd name="T18" fmla="*/ 3595 w 41"/>
                <a:gd name="T19" fmla="*/ 1179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66" name="Freeform 231"/>
            <p:cNvSpPr>
              <a:spLocks/>
            </p:cNvSpPr>
            <p:nvPr userDrawn="1"/>
          </p:nvSpPr>
          <p:spPr bwMode="auto">
            <a:xfrm>
              <a:off x="996" y="3305"/>
              <a:ext cx="126" cy="318"/>
            </a:xfrm>
            <a:custGeom>
              <a:avLst/>
              <a:gdLst>
                <a:gd name="T0" fmla="*/ 2817 w 25"/>
                <a:gd name="T1" fmla="*/ 252 h 63"/>
                <a:gd name="T2" fmla="*/ 2313 w 25"/>
                <a:gd name="T3" fmla="*/ 2191 h 63"/>
                <a:gd name="T4" fmla="*/ 887 w 25"/>
                <a:gd name="T5" fmla="*/ 2574 h 63"/>
                <a:gd name="T6" fmla="*/ 887 w 25"/>
                <a:gd name="T7" fmla="*/ 2958 h 63"/>
                <a:gd name="T8" fmla="*/ 2182 w 25"/>
                <a:gd name="T9" fmla="*/ 4381 h 63"/>
                <a:gd name="T10" fmla="*/ 1522 w 25"/>
                <a:gd name="T11" fmla="*/ 5785 h 63"/>
                <a:gd name="T12" fmla="*/ 0 w 25"/>
                <a:gd name="T13" fmla="*/ 7082 h 63"/>
                <a:gd name="T14" fmla="*/ 635 w 25"/>
                <a:gd name="T15" fmla="*/ 7465 h 63"/>
                <a:gd name="T16" fmla="*/ 2056 w 25"/>
                <a:gd name="T17" fmla="*/ 7975 h 63"/>
                <a:gd name="T18" fmla="*/ 2948 w 25"/>
                <a:gd name="T19" fmla="*/ 7339 h 63"/>
                <a:gd name="T20" fmla="*/ 3200 w 25"/>
                <a:gd name="T21" fmla="*/ 1807 h 63"/>
                <a:gd name="T22" fmla="*/ 3200 w 25"/>
                <a:gd name="T23" fmla="*/ 252 h 63"/>
                <a:gd name="T24" fmla="*/ 2817 w 25"/>
                <a:gd name="T25" fmla="*/ 25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nvGrpSpPr>
          <p:cNvPr id="1033" name="Group 232"/>
          <p:cNvGrpSpPr>
            <a:grpSpLocks/>
          </p:cNvGrpSpPr>
          <p:nvPr/>
        </p:nvGrpSpPr>
        <p:grpSpPr bwMode="auto">
          <a:xfrm>
            <a:off x="6934200" y="-7938"/>
            <a:ext cx="2317750" cy="2063751"/>
            <a:chOff x="4080" y="-5"/>
            <a:chExt cx="1748" cy="1556"/>
          </a:xfrm>
        </p:grpSpPr>
        <p:sp>
          <p:nvSpPr>
            <p:cNvPr id="1039" name="Freeform 233"/>
            <p:cNvSpPr>
              <a:spLocks/>
            </p:cNvSpPr>
            <p:nvPr userDrawn="1"/>
          </p:nvSpPr>
          <p:spPr bwMode="auto">
            <a:xfrm>
              <a:off x="4161" y="-5"/>
              <a:ext cx="1586" cy="1443"/>
            </a:xfrm>
            <a:custGeom>
              <a:avLst/>
              <a:gdLst>
                <a:gd name="T0" fmla="*/ 566 w 546"/>
                <a:gd name="T1" fmla="*/ 102 h 497"/>
                <a:gd name="T2" fmla="*/ 270 w 546"/>
                <a:gd name="T3" fmla="*/ 1736 h 497"/>
                <a:gd name="T4" fmla="*/ 616 w 546"/>
                <a:gd name="T5" fmla="*/ 9619 h 497"/>
                <a:gd name="T6" fmla="*/ 1325 w 546"/>
                <a:gd name="T7" fmla="*/ 11187 h 497"/>
                <a:gd name="T8" fmla="*/ 3872 w 546"/>
                <a:gd name="T9" fmla="*/ 11794 h 497"/>
                <a:gd name="T10" fmla="*/ 5005 w 546"/>
                <a:gd name="T11" fmla="*/ 12113 h 497"/>
                <a:gd name="T12" fmla="*/ 12740 w 546"/>
                <a:gd name="T13" fmla="*/ 11625 h 497"/>
                <a:gd name="T14" fmla="*/ 13063 w 546"/>
                <a:gd name="T15" fmla="*/ 4088 h 497"/>
                <a:gd name="T16" fmla="*/ 9045 w 546"/>
                <a:gd name="T17" fmla="*/ 389 h 497"/>
                <a:gd name="T18" fmla="*/ 6100 w 546"/>
                <a:gd name="T19" fmla="*/ 708 h 497"/>
                <a:gd name="T20" fmla="*/ 4851 w 546"/>
                <a:gd name="T21" fmla="*/ 270 h 497"/>
                <a:gd name="T22" fmla="*/ 3704 w 546"/>
                <a:gd name="T23" fmla="*/ 49 h 497"/>
                <a:gd name="T24" fmla="*/ 566 w 546"/>
                <a:gd name="T25" fmla="*/ 102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nvGrpSpPr>
            <p:cNvPr id="1040" name="Group 234"/>
            <p:cNvGrpSpPr>
              <a:grpSpLocks/>
            </p:cNvGrpSpPr>
            <p:nvPr userDrawn="1"/>
          </p:nvGrpSpPr>
          <p:grpSpPr bwMode="auto">
            <a:xfrm>
              <a:off x="4080" y="0"/>
              <a:ext cx="1748" cy="1551"/>
              <a:chOff x="2918" y="18"/>
              <a:chExt cx="2958" cy="2699"/>
            </a:xfrm>
          </p:grpSpPr>
          <p:sp>
            <p:nvSpPr>
              <p:cNvPr id="1041" name="Freeform 235"/>
              <p:cNvSpPr>
                <a:spLocks/>
              </p:cNvSpPr>
              <p:nvPr/>
            </p:nvSpPr>
            <p:spPr bwMode="auto">
              <a:xfrm>
                <a:off x="3060" y="18"/>
                <a:ext cx="490" cy="187"/>
              </a:xfrm>
              <a:custGeom>
                <a:avLst/>
                <a:gdLst>
                  <a:gd name="T0" fmla="*/ 9164 w 97"/>
                  <a:gd name="T1" fmla="*/ 3219 h 37"/>
                  <a:gd name="T2" fmla="*/ 11740 w 97"/>
                  <a:gd name="T3" fmla="*/ 2578 h 37"/>
                  <a:gd name="T4" fmla="*/ 11866 w 97"/>
                  <a:gd name="T5" fmla="*/ 2199 h 37"/>
                  <a:gd name="T6" fmla="*/ 11356 w 97"/>
                  <a:gd name="T7" fmla="*/ 0 h 37"/>
                  <a:gd name="T8" fmla="*/ 3213 w 97"/>
                  <a:gd name="T9" fmla="*/ 0 h 37"/>
                  <a:gd name="T10" fmla="*/ 1303 w 97"/>
                  <a:gd name="T11" fmla="*/ 2835 h 37"/>
                  <a:gd name="T12" fmla="*/ 9164 w 97"/>
                  <a:gd name="T13" fmla="*/ 321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2" name="Freeform 236"/>
              <p:cNvSpPr>
                <a:spLocks noEditPoints="1"/>
              </p:cNvSpPr>
              <p:nvPr/>
            </p:nvSpPr>
            <p:spPr bwMode="auto">
              <a:xfrm>
                <a:off x="2918" y="18"/>
                <a:ext cx="2958" cy="2699"/>
              </a:xfrm>
              <a:custGeom>
                <a:avLst/>
                <a:gdLst>
                  <a:gd name="T0" fmla="*/ 65147 w 585"/>
                  <a:gd name="T1" fmla="*/ 126 h 534"/>
                  <a:gd name="T2" fmla="*/ 20301 w 585"/>
                  <a:gd name="T3" fmla="*/ 0 h 534"/>
                  <a:gd name="T4" fmla="*/ 29095 w 585"/>
                  <a:gd name="T5" fmla="*/ 2709 h 534"/>
                  <a:gd name="T6" fmla="*/ 22501 w 585"/>
                  <a:gd name="T7" fmla="*/ 5034 h 534"/>
                  <a:gd name="T8" fmla="*/ 26769 w 585"/>
                  <a:gd name="T9" fmla="*/ 9169 h 534"/>
                  <a:gd name="T10" fmla="*/ 9562 w 585"/>
                  <a:gd name="T11" fmla="*/ 7738 h 534"/>
                  <a:gd name="T12" fmla="*/ 3347 w 585"/>
                  <a:gd name="T13" fmla="*/ 8122 h 534"/>
                  <a:gd name="T14" fmla="*/ 25722 w 585"/>
                  <a:gd name="T15" fmla="*/ 62871 h 534"/>
                  <a:gd name="T16" fmla="*/ 18613 w 585"/>
                  <a:gd name="T17" fmla="*/ 44043 h 534"/>
                  <a:gd name="T18" fmla="*/ 13576 w 585"/>
                  <a:gd name="T19" fmla="*/ 48537 h 534"/>
                  <a:gd name="T20" fmla="*/ 12145 w 585"/>
                  <a:gd name="T21" fmla="*/ 56174 h 534"/>
                  <a:gd name="T22" fmla="*/ 16029 w 585"/>
                  <a:gd name="T23" fmla="*/ 34208 h 534"/>
                  <a:gd name="T24" fmla="*/ 19791 w 585"/>
                  <a:gd name="T25" fmla="*/ 29431 h 534"/>
                  <a:gd name="T26" fmla="*/ 27027 w 585"/>
                  <a:gd name="T27" fmla="*/ 30604 h 534"/>
                  <a:gd name="T28" fmla="*/ 24316 w 585"/>
                  <a:gd name="T29" fmla="*/ 39520 h 534"/>
                  <a:gd name="T30" fmla="*/ 24827 w 585"/>
                  <a:gd name="T31" fmla="*/ 50988 h 534"/>
                  <a:gd name="T32" fmla="*/ 66578 w 585"/>
                  <a:gd name="T33" fmla="*/ 62360 h 534"/>
                  <a:gd name="T34" fmla="*/ 58705 w 585"/>
                  <a:gd name="T35" fmla="*/ 55127 h 534"/>
                  <a:gd name="T36" fmla="*/ 54943 w 585"/>
                  <a:gd name="T37" fmla="*/ 44554 h 534"/>
                  <a:gd name="T38" fmla="*/ 51186 w 585"/>
                  <a:gd name="T39" fmla="*/ 34870 h 534"/>
                  <a:gd name="T40" fmla="*/ 59468 w 585"/>
                  <a:gd name="T41" fmla="*/ 33055 h 534"/>
                  <a:gd name="T42" fmla="*/ 52617 w 585"/>
                  <a:gd name="T43" fmla="*/ 28789 h 534"/>
                  <a:gd name="T44" fmla="*/ 56758 w 585"/>
                  <a:gd name="T45" fmla="*/ 29173 h 534"/>
                  <a:gd name="T46" fmla="*/ 56632 w 585"/>
                  <a:gd name="T47" fmla="*/ 26975 h 534"/>
                  <a:gd name="T48" fmla="*/ 48602 w 585"/>
                  <a:gd name="T49" fmla="*/ 27233 h 534"/>
                  <a:gd name="T50" fmla="*/ 46150 w 585"/>
                  <a:gd name="T51" fmla="*/ 44296 h 534"/>
                  <a:gd name="T52" fmla="*/ 44871 w 585"/>
                  <a:gd name="T53" fmla="*/ 29684 h 534"/>
                  <a:gd name="T54" fmla="*/ 42797 w 585"/>
                  <a:gd name="T55" fmla="*/ 23503 h 534"/>
                  <a:gd name="T56" fmla="*/ 44871 w 585"/>
                  <a:gd name="T57" fmla="*/ 17549 h 534"/>
                  <a:gd name="T58" fmla="*/ 43824 w 585"/>
                  <a:gd name="T59" fmla="*/ 12772 h 534"/>
                  <a:gd name="T60" fmla="*/ 42797 w 585"/>
                  <a:gd name="T61" fmla="*/ 7996 h 534"/>
                  <a:gd name="T62" fmla="*/ 47707 w 585"/>
                  <a:gd name="T63" fmla="*/ 13308 h 534"/>
                  <a:gd name="T64" fmla="*/ 53638 w 585"/>
                  <a:gd name="T65" fmla="*/ 6080 h 534"/>
                  <a:gd name="T66" fmla="*/ 52875 w 585"/>
                  <a:gd name="T67" fmla="*/ 12262 h 534"/>
                  <a:gd name="T68" fmla="*/ 51848 w 585"/>
                  <a:gd name="T69" fmla="*/ 16785 h 534"/>
                  <a:gd name="T70" fmla="*/ 51848 w 585"/>
                  <a:gd name="T71" fmla="*/ 23376 h 534"/>
                  <a:gd name="T72" fmla="*/ 72125 w 585"/>
                  <a:gd name="T73" fmla="*/ 23376 h 534"/>
                  <a:gd name="T74" fmla="*/ 71614 w 585"/>
                  <a:gd name="T75" fmla="*/ 9810 h 534"/>
                  <a:gd name="T76" fmla="*/ 32189 w 585"/>
                  <a:gd name="T77" fmla="*/ 8916 h 534"/>
                  <a:gd name="T78" fmla="*/ 37893 w 585"/>
                  <a:gd name="T79" fmla="*/ 12009 h 534"/>
                  <a:gd name="T80" fmla="*/ 22117 w 585"/>
                  <a:gd name="T81" fmla="*/ 25191 h 534"/>
                  <a:gd name="T82" fmla="*/ 8925 w 585"/>
                  <a:gd name="T83" fmla="*/ 12646 h 534"/>
                  <a:gd name="T84" fmla="*/ 24696 w 585"/>
                  <a:gd name="T85" fmla="*/ 13692 h 534"/>
                  <a:gd name="T86" fmla="*/ 28432 w 585"/>
                  <a:gd name="T87" fmla="*/ 13566 h 534"/>
                  <a:gd name="T88" fmla="*/ 39041 w 585"/>
                  <a:gd name="T89" fmla="*/ 15633 h 534"/>
                  <a:gd name="T90" fmla="*/ 35693 w 585"/>
                  <a:gd name="T91" fmla="*/ 33055 h 534"/>
                  <a:gd name="T92" fmla="*/ 33620 w 585"/>
                  <a:gd name="T93" fmla="*/ 17680 h 534"/>
                  <a:gd name="T94" fmla="*/ 22117 w 585"/>
                  <a:gd name="T95" fmla="*/ 25191 h 534"/>
                  <a:gd name="T96" fmla="*/ 28842 w 585"/>
                  <a:gd name="T97" fmla="*/ 29047 h 534"/>
                  <a:gd name="T98" fmla="*/ 31931 w 585"/>
                  <a:gd name="T99" fmla="*/ 20409 h 534"/>
                  <a:gd name="T100" fmla="*/ 42135 w 585"/>
                  <a:gd name="T101" fmla="*/ 37705 h 534"/>
                  <a:gd name="T102" fmla="*/ 27790 w 585"/>
                  <a:gd name="T103" fmla="*/ 41435 h 534"/>
                  <a:gd name="T104" fmla="*/ 39936 w 585"/>
                  <a:gd name="T105" fmla="*/ 35764 h 534"/>
                  <a:gd name="T106" fmla="*/ 41114 w 585"/>
                  <a:gd name="T107" fmla="*/ 17164 h 534"/>
                  <a:gd name="T108" fmla="*/ 40472 w 585"/>
                  <a:gd name="T109" fmla="*/ 27511 h 534"/>
                  <a:gd name="T110" fmla="*/ 38656 w 585"/>
                  <a:gd name="T111" fmla="*/ 18600 h 534"/>
                  <a:gd name="T112" fmla="*/ 65556 w 585"/>
                  <a:gd name="T113" fmla="*/ 23118 h 534"/>
                  <a:gd name="T114" fmla="*/ 59595 w 585"/>
                  <a:gd name="T115" fmla="*/ 20920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3" name="Freeform 237"/>
              <p:cNvSpPr>
                <a:spLocks/>
              </p:cNvSpPr>
              <p:nvPr/>
            </p:nvSpPr>
            <p:spPr bwMode="auto">
              <a:xfrm>
                <a:off x="3621" y="1287"/>
                <a:ext cx="238" cy="283"/>
              </a:xfrm>
              <a:custGeom>
                <a:avLst/>
                <a:gdLst>
                  <a:gd name="T0" fmla="*/ 5206 w 47"/>
                  <a:gd name="T1" fmla="*/ 1941 h 56"/>
                  <a:gd name="T2" fmla="*/ 3514 w 47"/>
                  <a:gd name="T3" fmla="*/ 7227 h 56"/>
                  <a:gd name="T4" fmla="*/ 5206 w 47"/>
                  <a:gd name="T5" fmla="*/ 1941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4" name="Freeform 238"/>
              <p:cNvSpPr>
                <a:spLocks/>
              </p:cNvSpPr>
              <p:nvPr/>
            </p:nvSpPr>
            <p:spPr bwMode="auto">
              <a:xfrm>
                <a:off x="3403" y="1403"/>
                <a:ext cx="208" cy="379"/>
              </a:xfrm>
              <a:custGeom>
                <a:avLst/>
                <a:gdLst>
                  <a:gd name="T0" fmla="*/ 2471 w 41"/>
                  <a:gd name="T1" fmla="*/ 3472 h 75"/>
                  <a:gd name="T2" fmla="*/ 1568 w 41"/>
                  <a:gd name="T3" fmla="*/ 8914 h 75"/>
                  <a:gd name="T4" fmla="*/ 5225 w 41"/>
                  <a:gd name="T5" fmla="*/ 5796 h 75"/>
                  <a:gd name="T6" fmla="*/ 4840 w 41"/>
                  <a:gd name="T7" fmla="*/ 3088 h 75"/>
                  <a:gd name="T8" fmla="*/ 2471 w 41"/>
                  <a:gd name="T9" fmla="*/ 3472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5" name="Freeform 239"/>
              <p:cNvSpPr>
                <a:spLocks/>
              </p:cNvSpPr>
              <p:nvPr/>
            </p:nvSpPr>
            <p:spPr bwMode="auto">
              <a:xfrm>
                <a:off x="3272" y="645"/>
                <a:ext cx="683" cy="318"/>
              </a:xfrm>
              <a:custGeom>
                <a:avLst/>
                <a:gdLst>
                  <a:gd name="T0" fmla="*/ 14515 w 135"/>
                  <a:gd name="T1" fmla="*/ 510 h 63"/>
                  <a:gd name="T2" fmla="*/ 3096 w 135"/>
                  <a:gd name="T3" fmla="*/ 510 h 63"/>
                  <a:gd name="T4" fmla="*/ 258 w 135"/>
                  <a:gd name="T5" fmla="*/ 3210 h 63"/>
                  <a:gd name="T6" fmla="*/ 7781 w 135"/>
                  <a:gd name="T7" fmla="*/ 7465 h 63"/>
                  <a:gd name="T8" fmla="*/ 12441 w 135"/>
                  <a:gd name="T9" fmla="*/ 6956 h 63"/>
                  <a:gd name="T10" fmla="*/ 14641 w 135"/>
                  <a:gd name="T11" fmla="*/ 6829 h 63"/>
                  <a:gd name="T12" fmla="*/ 14515 w 135"/>
                  <a:gd name="T13" fmla="*/ 51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6" name="Freeform 240"/>
              <p:cNvSpPr>
                <a:spLocks/>
              </p:cNvSpPr>
              <p:nvPr/>
            </p:nvSpPr>
            <p:spPr bwMode="auto">
              <a:xfrm>
                <a:off x="4046" y="1545"/>
                <a:ext cx="490" cy="515"/>
              </a:xfrm>
              <a:custGeom>
                <a:avLst/>
                <a:gdLst>
                  <a:gd name="T0" fmla="*/ 8623 w 97"/>
                  <a:gd name="T1" fmla="*/ 636 h 102"/>
                  <a:gd name="T2" fmla="*/ 4006 w 97"/>
                  <a:gd name="T3" fmla="*/ 636 h 102"/>
                  <a:gd name="T4" fmla="*/ 1556 w 97"/>
                  <a:gd name="T5" fmla="*/ 7341 h 102"/>
                  <a:gd name="T6" fmla="*/ 10184 w 97"/>
                  <a:gd name="T7" fmla="*/ 7977 h 102"/>
                  <a:gd name="T8" fmla="*/ 8623 w 97"/>
                  <a:gd name="T9" fmla="*/ 636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7" name="Freeform 241"/>
              <p:cNvSpPr>
                <a:spLocks/>
              </p:cNvSpPr>
              <p:nvPr/>
            </p:nvSpPr>
            <p:spPr bwMode="auto">
              <a:xfrm>
                <a:off x="5173" y="1024"/>
                <a:ext cx="501" cy="96"/>
              </a:xfrm>
              <a:custGeom>
                <a:avLst/>
                <a:gdLst>
                  <a:gd name="T0" fmla="*/ 1948 w 99"/>
                  <a:gd name="T1" fmla="*/ 0 h 19"/>
                  <a:gd name="T2" fmla="*/ 5172 w 99"/>
                  <a:gd name="T3" fmla="*/ 1940 h 19"/>
                  <a:gd name="T4" fmla="*/ 1948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8" name="Freeform 242"/>
              <p:cNvSpPr>
                <a:spLocks/>
              </p:cNvSpPr>
              <p:nvPr/>
            </p:nvSpPr>
            <p:spPr bwMode="auto">
              <a:xfrm>
                <a:off x="5340" y="1004"/>
                <a:ext cx="385" cy="237"/>
              </a:xfrm>
              <a:custGeom>
                <a:avLst/>
                <a:gdLst>
                  <a:gd name="T0" fmla="*/ 2720 w 76"/>
                  <a:gd name="T1" fmla="*/ 4755 h 47"/>
                  <a:gd name="T2" fmla="*/ 9108 w 76"/>
                  <a:gd name="T3" fmla="*/ 2188 h 47"/>
                  <a:gd name="T4" fmla="*/ 6236 w 76"/>
                  <a:gd name="T5" fmla="*/ 383 h 47"/>
                  <a:gd name="T6" fmla="*/ 2462 w 76"/>
                  <a:gd name="T7" fmla="*/ 4095 h 47"/>
                  <a:gd name="T8" fmla="*/ 2720 w 76"/>
                  <a:gd name="T9" fmla="*/ 475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49" name="Freeform 243"/>
              <p:cNvSpPr>
                <a:spLocks/>
              </p:cNvSpPr>
              <p:nvPr/>
            </p:nvSpPr>
            <p:spPr bwMode="auto">
              <a:xfrm>
                <a:off x="5325" y="1201"/>
                <a:ext cx="415" cy="187"/>
              </a:xfrm>
              <a:custGeom>
                <a:avLst/>
                <a:gdLst>
                  <a:gd name="T0" fmla="*/ 9322 w 82"/>
                  <a:gd name="T1" fmla="*/ 768 h 37"/>
                  <a:gd name="T2" fmla="*/ 3097 w 82"/>
                  <a:gd name="T3" fmla="*/ 2199 h 37"/>
                  <a:gd name="T4" fmla="*/ 2202 w 82"/>
                  <a:gd name="T5" fmla="*/ 3346 h 37"/>
                  <a:gd name="T6" fmla="*/ 9859 w 82"/>
                  <a:gd name="T7" fmla="*/ 2962 h 37"/>
                  <a:gd name="T8" fmla="*/ 10628 w 82"/>
                  <a:gd name="T9" fmla="*/ 2578 h 37"/>
                  <a:gd name="T10" fmla="*/ 10628 w 82"/>
                  <a:gd name="T11" fmla="*/ 0 h 37"/>
                  <a:gd name="T12" fmla="*/ 9322 w 82"/>
                  <a:gd name="T13" fmla="*/ 768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0" name="Freeform 244"/>
              <p:cNvSpPr>
                <a:spLocks/>
              </p:cNvSpPr>
              <p:nvPr/>
            </p:nvSpPr>
            <p:spPr bwMode="auto">
              <a:xfrm>
                <a:off x="5001" y="1378"/>
                <a:ext cx="698" cy="167"/>
              </a:xfrm>
              <a:custGeom>
                <a:avLst/>
                <a:gdLst>
                  <a:gd name="T0" fmla="*/ 2711 w 138"/>
                  <a:gd name="T1" fmla="*/ 127 h 33"/>
                  <a:gd name="T2" fmla="*/ 1022 w 138"/>
                  <a:gd name="T3" fmla="*/ 1817 h 33"/>
                  <a:gd name="T4" fmla="*/ 7369 w 138"/>
                  <a:gd name="T5" fmla="*/ 2844 h 33"/>
                  <a:gd name="T6" fmla="*/ 15144 w 138"/>
                  <a:gd name="T7" fmla="*/ 2971 h 33"/>
                  <a:gd name="T8" fmla="*/ 14759 w 138"/>
                  <a:gd name="T9" fmla="*/ 1022 h 33"/>
                  <a:gd name="T10" fmla="*/ 10617 w 138"/>
                  <a:gd name="T11" fmla="*/ 385 h 33"/>
                  <a:gd name="T12" fmla="*/ 2711 w 138"/>
                  <a:gd name="T13" fmla="*/ 127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1" name="Freeform 245"/>
              <p:cNvSpPr>
                <a:spLocks/>
              </p:cNvSpPr>
              <p:nvPr/>
            </p:nvSpPr>
            <p:spPr bwMode="auto">
              <a:xfrm>
                <a:off x="5077" y="1540"/>
                <a:ext cx="567" cy="146"/>
              </a:xfrm>
              <a:custGeom>
                <a:avLst/>
                <a:gdLst>
                  <a:gd name="T0" fmla="*/ 12712 w 112"/>
                  <a:gd name="T1" fmla="*/ 2432 h 29"/>
                  <a:gd name="T2" fmla="*/ 13355 w 112"/>
                  <a:gd name="T3" fmla="*/ 508 h 29"/>
                  <a:gd name="T4" fmla="*/ 9609 w 112"/>
                  <a:gd name="T5" fmla="*/ 1269 h 29"/>
                  <a:gd name="T6" fmla="*/ 4663 w 112"/>
                  <a:gd name="T7" fmla="*/ 760 h 29"/>
                  <a:gd name="T8" fmla="*/ 258 w 112"/>
                  <a:gd name="T9" fmla="*/ 508 h 29"/>
                  <a:gd name="T10" fmla="*/ 12712 w 112"/>
                  <a:gd name="T11" fmla="*/ 2432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2" name="Freeform 246"/>
              <p:cNvSpPr>
                <a:spLocks/>
              </p:cNvSpPr>
              <p:nvPr/>
            </p:nvSpPr>
            <p:spPr bwMode="auto">
              <a:xfrm>
                <a:off x="5042" y="1656"/>
                <a:ext cx="581" cy="480"/>
              </a:xfrm>
              <a:custGeom>
                <a:avLst/>
                <a:gdLst>
                  <a:gd name="T0" fmla="*/ 384 w 115"/>
                  <a:gd name="T1" fmla="*/ 6841 h 95"/>
                  <a:gd name="T2" fmla="*/ 3345 w 115"/>
                  <a:gd name="T3" fmla="*/ 6968 h 95"/>
                  <a:gd name="T4" fmla="*/ 6457 w 115"/>
                  <a:gd name="T5" fmla="*/ 9928 h 95"/>
                  <a:gd name="T6" fmla="*/ 7609 w 115"/>
                  <a:gd name="T7" fmla="*/ 10823 h 95"/>
                  <a:gd name="T8" fmla="*/ 10438 w 115"/>
                  <a:gd name="T9" fmla="*/ 6715 h 95"/>
                  <a:gd name="T10" fmla="*/ 14318 w 115"/>
                  <a:gd name="T11" fmla="*/ 6715 h 95"/>
                  <a:gd name="T12" fmla="*/ 10185 w 115"/>
                  <a:gd name="T13" fmla="*/ 3471 h 95"/>
                  <a:gd name="T14" fmla="*/ 4774 w 115"/>
                  <a:gd name="T15" fmla="*/ 2067 h 95"/>
                  <a:gd name="T16" fmla="*/ 1556 w 115"/>
                  <a:gd name="T17" fmla="*/ 5285 h 95"/>
                  <a:gd name="T18" fmla="*/ 384 w 115"/>
                  <a:gd name="T19" fmla="*/ 6841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1053" name="Freeform 247"/>
              <p:cNvSpPr>
                <a:spLocks/>
              </p:cNvSpPr>
              <p:nvPr/>
            </p:nvSpPr>
            <p:spPr bwMode="auto">
              <a:xfrm>
                <a:off x="5421" y="1464"/>
                <a:ext cx="329" cy="854"/>
              </a:xfrm>
              <a:custGeom>
                <a:avLst/>
                <a:gdLst>
                  <a:gd name="T0" fmla="*/ 6610 w 65"/>
                  <a:gd name="T1" fmla="*/ 5159 h 169"/>
                  <a:gd name="T2" fmla="*/ 2845 w 65"/>
                  <a:gd name="T3" fmla="*/ 6332 h 169"/>
                  <a:gd name="T4" fmla="*/ 2845 w 65"/>
                  <a:gd name="T5" fmla="*/ 7610 h 169"/>
                  <a:gd name="T6" fmla="*/ 6484 w 65"/>
                  <a:gd name="T7" fmla="*/ 11617 h 169"/>
                  <a:gd name="T8" fmla="*/ 4409 w 65"/>
                  <a:gd name="T9" fmla="*/ 15220 h 169"/>
                  <a:gd name="T10" fmla="*/ 0 w 65"/>
                  <a:gd name="T11" fmla="*/ 19101 h 169"/>
                  <a:gd name="T12" fmla="*/ 2202 w 65"/>
                  <a:gd name="T13" fmla="*/ 19996 h 169"/>
                  <a:gd name="T14" fmla="*/ 6099 w 65"/>
                  <a:gd name="T15" fmla="*/ 21426 h 169"/>
                  <a:gd name="T16" fmla="*/ 8174 w 65"/>
                  <a:gd name="T17" fmla="*/ 20915 h 169"/>
                  <a:gd name="T18" fmla="*/ 8427 w 65"/>
                  <a:gd name="T19" fmla="*/ 0 h 169"/>
                  <a:gd name="T20" fmla="*/ 6610 w 65"/>
                  <a:gd name="T21" fmla="*/ 5159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grpSp>
      <p:sp>
        <p:nvSpPr>
          <p:cNvPr id="1034" name="Rectangle 248"/>
          <p:cNvSpPr>
            <a:spLocks noGrp="1" noRot="1" noChangeArrowheads="1"/>
          </p:cNvSpPr>
          <p:nvPr>
            <p:ph type="title"/>
          </p:nvPr>
        </p:nvSpPr>
        <p:spPr bwMode="auto">
          <a:xfrm>
            <a:off x="298450" y="228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249"/>
          <p:cNvSpPr>
            <a:spLocks noGrp="1" noRot="1" noChangeArrowheads="1"/>
          </p:cNvSpPr>
          <p:nvPr>
            <p:ph type="body" idx="1"/>
          </p:nvPr>
        </p:nvSpPr>
        <p:spPr bwMode="auto">
          <a:xfrm>
            <a:off x="609600" y="1600200"/>
            <a:ext cx="8153400" cy="449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2714" name="Rectangle 250"/>
          <p:cNvSpPr>
            <a:spLocks noGrp="1" noChangeArrowheads="1"/>
          </p:cNvSpPr>
          <p:nvPr>
            <p:ph type="dt" sz="half" idx="2"/>
          </p:nvPr>
        </p:nvSpPr>
        <p:spPr bwMode="auto">
          <a:xfrm>
            <a:off x="29845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62715" name="Rectangle 251"/>
          <p:cNvSpPr>
            <a:spLocks noGrp="1" noChangeArrowheads="1"/>
          </p:cNvSpPr>
          <p:nvPr>
            <p:ph type="ftr" sz="quarter" idx="3"/>
          </p:nvPr>
        </p:nvSpPr>
        <p:spPr bwMode="auto">
          <a:xfrm>
            <a:off x="3121025"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62716" name="Rectangle 252"/>
          <p:cNvSpPr>
            <a:spLocks noGrp="1" noChangeArrowheads="1"/>
          </p:cNvSpPr>
          <p:nvPr>
            <p:ph type="sldNum" sz="quarter" idx="4"/>
          </p:nvPr>
        </p:nvSpPr>
        <p:spPr bwMode="auto">
          <a:xfrm>
            <a:off x="65500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97AA6439-9BAC-4D0B-AA2F-65977002197F}"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3"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Excel_Char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Word_97_-_2003_Document2.doc"/><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hyperlink" Target="A2008.doc" TargetMode="External"/><Relationship Id="rId7"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hyperlink" Target="B2008.doc"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hyperlink" Target="B2008.doc" TargetMode="External"/><Relationship Id="rId2" Type="http://schemas.openxmlformats.org/officeDocument/2006/relationships/hyperlink" Target="A2008.doc"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moe.edu.cn/"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www.mathworks.cn/" TargetMode="External"/><Relationship Id="rId5" Type="http://schemas.openxmlformats.org/officeDocument/2006/relationships/hyperlink" Target="http://www.hep.com.cn/" TargetMode="External"/><Relationship Id="rId4" Type="http://schemas.openxmlformats.org/officeDocument/2006/relationships/hyperlink" Target="http://www.csiam.edu.c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ph type="ctrTitle"/>
          </p:nvPr>
        </p:nvSpPr>
        <p:spPr>
          <a:xfrm>
            <a:off x="762000" y="4038600"/>
            <a:ext cx="7772400" cy="914400"/>
          </a:xfrm>
          <a:noFill/>
        </p:spPr>
        <p:txBody>
          <a:bodyPr lIns="92075" tIns="46038" rIns="92075" bIns="46038" anchor="b"/>
          <a:lstStyle/>
          <a:p>
            <a:pPr eaLnBrk="1" hangingPunct="1"/>
            <a:r>
              <a:rPr lang="zh-CN" altLang="en-US" sz="9600" smtClean="0">
                <a:ea typeface="幼圆" pitchFamily="49" charset="-122"/>
              </a:rPr>
              <a:t>欢迎您参加</a:t>
            </a:r>
            <a:br>
              <a:rPr lang="zh-CN" altLang="en-US" sz="9600" smtClean="0">
                <a:ea typeface="幼圆" pitchFamily="49" charset="-122"/>
              </a:rPr>
            </a:br>
            <a:r>
              <a:rPr lang="zh-CN" altLang="en-US" sz="9600" smtClean="0">
                <a:ea typeface="幼圆" pitchFamily="49" charset="-122"/>
              </a:rPr>
              <a:t>数学建模竞赛</a:t>
            </a:r>
            <a:br>
              <a:rPr lang="zh-CN" altLang="en-US" sz="9600" smtClean="0">
                <a:ea typeface="幼圆" pitchFamily="49" charset="-122"/>
              </a:rPr>
            </a:br>
            <a:r>
              <a:rPr lang="en-US" altLang="zh-CN" sz="9600" smtClean="0">
                <a:ea typeface="幼圆" pitchFamily="49" charset="-122"/>
              </a:rPr>
              <a:t>(</a:t>
            </a:r>
            <a:r>
              <a:rPr lang="zh-CN" altLang="en-US" smtClean="0">
                <a:ea typeface="幼圆" pitchFamily="49" charset="-122"/>
              </a:rPr>
              <a:t>报名相关在最后几页</a:t>
            </a:r>
            <a:r>
              <a:rPr lang="en-US" altLang="zh-CN" sz="9600" smtClean="0">
                <a:ea typeface="幼圆" pitchFamily="49" charset="-122"/>
              </a:rPr>
              <a:t>)</a:t>
            </a:r>
            <a:endParaRPr lang="zh-CN" altLang="zh-CN" smtClean="0"/>
          </a:p>
        </p:txBody>
      </p:sp>
      <p:sp>
        <p:nvSpPr>
          <p:cNvPr id="3075" name="TextBox 1"/>
          <p:cNvSpPr txBox="1">
            <a:spLocks noChangeArrowheads="1"/>
          </p:cNvSpPr>
          <p:nvPr/>
        </p:nvSpPr>
        <p:spPr bwMode="auto">
          <a:xfrm>
            <a:off x="5867400" y="5157788"/>
            <a:ext cx="38179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400">
                <a:solidFill>
                  <a:srgbClr val="FF0000"/>
                </a:solidFill>
              </a:rPr>
              <a:t>----</a:t>
            </a:r>
            <a:r>
              <a:rPr lang="zh-CN" altLang="en-US" sz="2400">
                <a:solidFill>
                  <a:srgbClr val="FF0000"/>
                </a:solidFill>
              </a:rPr>
              <a:t>理学院    朱磊</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zh-CN" altLang="en-US" dirty="0" smtClean="0"/>
              <a:t>近三年获奖情况</a:t>
            </a:r>
          </a:p>
        </p:txBody>
      </p:sp>
      <p:graphicFrame>
        <p:nvGraphicFramePr>
          <p:cNvPr id="12291" name="内容占位符 3"/>
          <p:cNvGraphicFramePr>
            <a:graphicFrameLocks noGrp="1"/>
          </p:cNvGraphicFramePr>
          <p:nvPr>
            <p:ph idx="1"/>
          </p:nvPr>
        </p:nvGraphicFramePr>
        <p:xfrm>
          <a:off x="558800" y="1549400"/>
          <a:ext cx="8255000" cy="4600575"/>
        </p:xfrm>
        <a:graphic>
          <a:graphicData uri="http://schemas.openxmlformats.org/presentationml/2006/ole">
            <mc:AlternateContent xmlns:mc="http://schemas.openxmlformats.org/markup-compatibility/2006">
              <mc:Choice xmlns:v="urn:schemas-microsoft-com:vml" Requires="v">
                <p:oleObj spid="_x0000_s12295" r:id="rId3" imgW="8254699" imgH="4602879" progId="Excel.Chart.8">
                  <p:embed/>
                </p:oleObj>
              </mc:Choice>
              <mc:Fallback>
                <p:oleObj r:id="rId3" imgW="8254699" imgH="4602879" progId="Excel.Chart.8">
                  <p:embed/>
                  <p:pic>
                    <p:nvPicPr>
                      <p:cNvPr id="0" name="内容占位符 3"/>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1549400"/>
                        <a:ext cx="8255000" cy="460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endParaRPr lang="zh-CN" altLang="en-US" smtClean="0"/>
          </a:p>
        </p:txBody>
      </p:sp>
      <p:sp>
        <p:nvSpPr>
          <p:cNvPr id="13315" name="内容占位符 2"/>
          <p:cNvSpPr>
            <a:spLocks noGrp="1"/>
          </p:cNvSpPr>
          <p:nvPr>
            <p:ph idx="1"/>
          </p:nvPr>
        </p:nvSpPr>
        <p:spPr/>
        <p:txBody>
          <a:bodyPr/>
          <a:lstStyle/>
          <a:p>
            <a:endParaRPr lang="zh-CN" altLang="en-US" dirty="0" smtClean="0"/>
          </a:p>
        </p:txBody>
      </p:sp>
      <p:pic>
        <p:nvPicPr>
          <p:cNvPr id="13317" name="图片 4" descr="C:\Users\zl\Desktop\新建文件夹 (2)\证书\IMG_10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1808163"/>
            <a:ext cx="41402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7" descr="I:\desk\近期工作\数学建模\2012cumcm\获奖证书扫描\国2罗跃生 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64059" y="2704893"/>
            <a:ext cx="3249546" cy="4409728"/>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desk\近期工作\数学建模\2012cumcm\获奖证书扫描\国2朱磊.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046516" y="42985"/>
            <a:ext cx="3137689" cy="4293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eaLnBrk="1" hangingPunct="1"/>
            <a:r>
              <a:rPr lang="zh-CN" altLang="en-US" smtClean="0">
                <a:latin typeface="Times New Roman" pitchFamily="18" charset="0"/>
              </a:rPr>
              <a:t>数学建模竞赛的竞赛题</a:t>
            </a:r>
            <a:endParaRPr lang="zh-CN" altLang="en-US" b="1" smtClean="0">
              <a:solidFill>
                <a:srgbClr val="000000"/>
              </a:solidFill>
              <a:latin typeface="Times New Roman" pitchFamily="18" charset="0"/>
            </a:endParaRPr>
          </a:p>
        </p:txBody>
      </p:sp>
      <p:sp>
        <p:nvSpPr>
          <p:cNvPr id="24579" name="Rectangle 3"/>
          <p:cNvSpPr>
            <a:spLocks noGrp="1" noRot="1" noChangeArrowheads="1"/>
          </p:cNvSpPr>
          <p:nvPr>
            <p:ph type="body" idx="1"/>
          </p:nvPr>
        </p:nvSpPr>
        <p:spPr/>
        <p:txBody>
          <a:bodyPr/>
          <a:lstStyle/>
          <a:p>
            <a:pPr eaLnBrk="1" hangingPunct="1"/>
            <a:r>
              <a:rPr lang="zh-CN" altLang="en-US" b="1" smtClean="0">
                <a:latin typeface="Times New Roman" pitchFamily="18" charset="0"/>
              </a:rPr>
              <a:t>数学建模竞赛题设计要求参赛选手运用数学、计算机技术和问题背景学科等方面知识，解决极富挑战性的实际问题。</a:t>
            </a:r>
          </a:p>
          <a:p>
            <a:pPr algn="just" eaLnBrk="1" hangingPunct="1"/>
            <a:r>
              <a:rPr lang="zh-CN" altLang="en-US" b="1" smtClean="0">
                <a:latin typeface="Times New Roman" pitchFamily="18" charset="0"/>
              </a:rPr>
              <a:t>竞赛的题目一般来源于工程技术和管理科学等方面经过适当简化加工的实际问题，不要求预先掌握深入的专门知识，而具有较大的灵活性供参赛者发挥。</a:t>
            </a:r>
          </a:p>
          <a:p>
            <a:pPr eaLnBrk="1" hangingPunct="1"/>
            <a:r>
              <a:rPr lang="zh-CN" altLang="en-US" b="1" smtClean="0">
                <a:latin typeface="Times New Roman" pitchFamily="18" charset="0"/>
              </a:rPr>
              <a:t>全国赛通常竞赛题有</a:t>
            </a:r>
            <a:r>
              <a:rPr lang="en-US" altLang="zh-CN" b="1" smtClean="0">
                <a:latin typeface="Times New Roman" pitchFamily="18" charset="0"/>
              </a:rPr>
              <a:t>A, B</a:t>
            </a:r>
            <a:r>
              <a:rPr lang="zh-CN" altLang="en-US" b="1" smtClean="0">
                <a:latin typeface="Times New Roman" pitchFamily="18" charset="0"/>
              </a:rPr>
              <a:t>两题，各参赛队从中任选一题。</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4579">
                                            <p:txEl>
                                              <p:pRg st="0" end="0"/>
                                            </p:txEl>
                                          </p:spTgt>
                                        </p:tgtEl>
                                        <p:attrNameLst>
                                          <p:attrName>style.visibility</p:attrName>
                                        </p:attrNameLst>
                                      </p:cBhvr>
                                      <p:to>
                                        <p:strVal val="visible"/>
                                      </p:to>
                                    </p:set>
                                    <p:anim to="" calcmode="lin" valueType="num">
                                      <p:cBhvr>
                                        <p:cTn id="7" dur="1" fill="hold"/>
                                        <p:tgtEl>
                                          <p:spTgt spid="2457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4579">
                                            <p:txEl>
                                              <p:pRg st="1" end="1"/>
                                            </p:txEl>
                                          </p:spTgt>
                                        </p:tgtEl>
                                        <p:attrNameLst>
                                          <p:attrName>style.visibility</p:attrName>
                                        </p:attrNameLst>
                                      </p:cBhvr>
                                      <p:to>
                                        <p:strVal val="visible"/>
                                      </p:to>
                                    </p:set>
                                    <p:anim to="" calcmode="lin" valueType="num">
                                      <p:cBhvr>
                                        <p:cTn id="12" dur="1" fill="hold"/>
                                        <p:tgtEl>
                                          <p:spTgt spid="2457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4579">
                                            <p:txEl>
                                              <p:pRg st="2" end="2"/>
                                            </p:txEl>
                                          </p:spTgt>
                                        </p:tgtEl>
                                        <p:attrNameLst>
                                          <p:attrName>style.visibility</p:attrName>
                                        </p:attrNameLst>
                                      </p:cBhvr>
                                      <p:to>
                                        <p:strVal val="visible"/>
                                      </p:to>
                                    </p:set>
                                    <p:anim to="" calcmode="lin" valueType="num">
                                      <p:cBhvr>
                                        <p:cTn id="17" dur="1" fill="hold"/>
                                        <p:tgtEl>
                                          <p:spTgt spid="24579">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323850" y="0"/>
            <a:ext cx="8540750" cy="1143000"/>
          </a:xfrm>
        </p:spPr>
        <p:txBody>
          <a:bodyPr/>
          <a:lstStyle/>
          <a:p>
            <a:pPr eaLnBrk="1" hangingPunct="1"/>
            <a:r>
              <a:rPr lang="zh-CN" altLang="en-US" smtClean="0"/>
              <a:t>数学建模竞赛的参赛形式</a:t>
            </a:r>
          </a:p>
        </p:txBody>
      </p:sp>
      <p:sp>
        <p:nvSpPr>
          <p:cNvPr id="46083" name="Rectangle 3"/>
          <p:cNvSpPr>
            <a:spLocks noGrp="1" noRot="1" noChangeArrowheads="1"/>
          </p:cNvSpPr>
          <p:nvPr>
            <p:ph type="body" idx="1"/>
          </p:nvPr>
        </p:nvSpPr>
        <p:spPr>
          <a:xfrm>
            <a:off x="611188" y="1341438"/>
            <a:ext cx="8153400" cy="4498975"/>
          </a:xfrm>
        </p:spPr>
        <p:txBody>
          <a:bodyPr/>
          <a:lstStyle/>
          <a:p>
            <a:pPr eaLnBrk="1" hangingPunct="1"/>
            <a:r>
              <a:rPr lang="zh-CN" altLang="en-US" sz="3000" b="1" smtClean="0">
                <a:latin typeface="Times New Roman" pitchFamily="18" charset="0"/>
              </a:rPr>
              <a:t>开卷</a:t>
            </a:r>
            <a:r>
              <a:rPr lang="zh-CN" altLang="en-US" sz="3000" b="1" smtClean="0"/>
              <a:t>形式</a:t>
            </a:r>
            <a:r>
              <a:rPr lang="zh-CN" altLang="en-US" sz="3000" b="1" smtClean="0">
                <a:latin typeface="Times New Roman" pitchFamily="18" charset="0"/>
              </a:rPr>
              <a:t>的通讯比赛，可以使用任意图书资料和互联网，自由的收集资料、调查研究。</a:t>
            </a:r>
          </a:p>
          <a:p>
            <a:pPr eaLnBrk="1" hangingPunct="1"/>
            <a:r>
              <a:rPr lang="zh-CN" altLang="en-US" sz="3000" b="1" smtClean="0">
                <a:latin typeface="Times New Roman" pitchFamily="18" charset="0"/>
              </a:rPr>
              <a:t>由三名学生组成一队，各参赛队任选一</a:t>
            </a:r>
            <a:r>
              <a:rPr lang="zh-CN" altLang="en-US" sz="3000" b="1" smtClean="0"/>
              <a:t>竞赛</a:t>
            </a:r>
            <a:r>
              <a:rPr lang="zh-CN" altLang="en-US" sz="3000" b="1" smtClean="0">
                <a:latin typeface="Times New Roman" pitchFamily="18" charset="0"/>
              </a:rPr>
              <a:t>题。在三天时间内，团结合作、奋力攻关，完成一篇数学建模答卷（论文形式）。</a:t>
            </a:r>
          </a:p>
          <a:p>
            <a:pPr eaLnBrk="1" hangingPunct="1"/>
            <a:r>
              <a:rPr lang="zh-CN" altLang="en-US" sz="3000" b="1" smtClean="0">
                <a:latin typeface="Times New Roman" pitchFamily="18" charset="0"/>
              </a:rPr>
              <a:t>没有事先设定的标准答案，多名专家从以下几个方面来综合评定</a:t>
            </a:r>
            <a:r>
              <a:rPr lang="zh-CN" altLang="en-US" sz="3000" b="1" smtClean="0">
                <a:latin typeface="Times New Roman" pitchFamily="18" charset="0"/>
                <a:ea typeface="楷体_GB2312" pitchFamily="49" charset="-122"/>
              </a:rPr>
              <a:t>（1）问题分析及假设的合理性；（2）模型的正确性和创造性；（3）运算结果的正确性；（4）结论和讨论的科学性；（5）论文表达的清晰性等</a:t>
            </a:r>
            <a:r>
              <a:rPr lang="zh-CN" altLang="en-US" sz="3000" b="1" smtClean="0">
                <a:latin typeface="Times New Roman" pitchFamily="18" charset="0"/>
              </a:rPr>
              <a: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6083">
                                            <p:txEl>
                                              <p:pRg st="0" end="0"/>
                                            </p:txEl>
                                          </p:spTgt>
                                        </p:tgtEl>
                                        <p:attrNameLst>
                                          <p:attrName>style.visibility</p:attrName>
                                        </p:attrNameLst>
                                      </p:cBhvr>
                                      <p:to>
                                        <p:strVal val="visible"/>
                                      </p:to>
                                    </p:set>
                                    <p:anim to="" calcmode="lin" valueType="num">
                                      <p:cBhvr>
                                        <p:cTn id="7" dur="1" fill="hold"/>
                                        <p:tgtEl>
                                          <p:spTgt spid="460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6083">
                                            <p:txEl>
                                              <p:pRg st="1" end="1"/>
                                            </p:txEl>
                                          </p:spTgt>
                                        </p:tgtEl>
                                        <p:attrNameLst>
                                          <p:attrName>style.visibility</p:attrName>
                                        </p:attrNameLst>
                                      </p:cBhvr>
                                      <p:to>
                                        <p:strVal val="visible"/>
                                      </p:to>
                                    </p:set>
                                    <p:anim to="" calcmode="lin" valueType="num">
                                      <p:cBhvr>
                                        <p:cTn id="12" dur="1" fill="hold"/>
                                        <p:tgtEl>
                                          <p:spTgt spid="460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6083">
                                            <p:txEl>
                                              <p:pRg st="2" end="2"/>
                                            </p:txEl>
                                          </p:spTgt>
                                        </p:tgtEl>
                                        <p:attrNameLst>
                                          <p:attrName>style.visibility</p:attrName>
                                        </p:attrNameLst>
                                      </p:cBhvr>
                                      <p:to>
                                        <p:strVal val="visible"/>
                                      </p:to>
                                    </p:set>
                                    <p:anim to="" calcmode="lin" valueType="num">
                                      <p:cBhvr>
                                        <p:cTn id="17" dur="1" fill="hold"/>
                                        <p:tgtEl>
                                          <p:spTgt spid="4608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eaLnBrk="1" hangingPunct="1"/>
            <a:endParaRPr lang="zh-CN" altLang="en-US" smtClean="0"/>
          </a:p>
        </p:txBody>
      </p:sp>
      <p:sp>
        <p:nvSpPr>
          <p:cNvPr id="16387" name="Rectangle 3"/>
          <p:cNvSpPr>
            <a:spLocks noGrp="1" noRot="1" noChangeArrowheads="1"/>
          </p:cNvSpPr>
          <p:nvPr>
            <p:ph type="body" idx="1"/>
          </p:nvPr>
        </p:nvSpPr>
        <p:spPr>
          <a:xfrm>
            <a:off x="251520" y="1484784"/>
            <a:ext cx="8569325" cy="5256213"/>
          </a:xfrm>
        </p:spPr>
        <p:txBody>
          <a:bodyPr/>
          <a:lstStyle/>
          <a:p>
            <a:pPr eaLnBrk="1" hangingPunct="1"/>
            <a:r>
              <a:rPr lang="zh-CN" altLang="en-US" dirty="0" smtClean="0"/>
              <a:t>数学模型竞赛与通常的数学竞赛不同之处在于它</a:t>
            </a:r>
            <a:r>
              <a:rPr lang="zh-CN" altLang="en-US" b="1" dirty="0" smtClean="0"/>
              <a:t>来自实际问题或有明确的实际</a:t>
            </a:r>
            <a:r>
              <a:rPr lang="zh-CN" altLang="en-US" b="1" dirty="0" smtClean="0"/>
              <a:t>背景</a:t>
            </a:r>
            <a:r>
              <a:rPr lang="zh-CN" altLang="en-US" dirty="0" smtClean="0"/>
              <a:t>。</a:t>
            </a:r>
            <a:endParaRPr lang="en-US" altLang="zh-CN" dirty="0" smtClean="0"/>
          </a:p>
          <a:p>
            <a:pPr eaLnBrk="1" hangingPunct="1"/>
            <a:endParaRPr lang="en-US" altLang="zh-CN" dirty="0"/>
          </a:p>
          <a:p>
            <a:pPr eaLnBrk="1" hangingPunct="1"/>
            <a:r>
              <a:rPr lang="zh-CN" altLang="en-US" dirty="0" smtClean="0"/>
              <a:t>它</a:t>
            </a:r>
            <a:r>
              <a:rPr lang="zh-CN" altLang="en-US" dirty="0" smtClean="0"/>
              <a:t>的宗旨是培养大学生用数学方法解决实际问题的意识和能力，培养创新意识、团队精神，鼓励参与、提倡公平竞争，提高学生综合素质</a:t>
            </a:r>
            <a:r>
              <a:rPr lang="zh-CN" altLang="en-US" dirty="0" smtClean="0"/>
              <a:t>。</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r>
              <a:rPr lang="zh-CN" altLang="en-US" dirty="0" smtClean="0"/>
              <a:t>整个比赛要完成一篇包括问题的阐述分析，模型的假设和建立，计算结果及讨论的论文。</a:t>
            </a:r>
            <a:endParaRPr lang="en-US" altLang="zh-CN" dirty="0" smtClean="0"/>
          </a:p>
          <a:p>
            <a:pPr eaLnBrk="1" hangingPunct="1"/>
            <a:r>
              <a:rPr lang="zh-CN" altLang="en-US" dirty="0" smtClean="0"/>
              <a:t>通过训练和比赛，同学们不仅用数学方法解决实际问题的意识和能力有很大提高，而且在团结合作发挥集体力量攻关，以及撰写科技论文等方面将都会得到十分有益的锻炼。</a:t>
            </a:r>
            <a:endParaRPr lang="zh-CN" altLang="en-US" dirty="0" smtClean="0"/>
          </a:p>
        </p:txBody>
      </p:sp>
    </p:spTree>
    <p:extLst>
      <p:ext uri="{BB962C8B-B14F-4D97-AF65-F5344CB8AC3E}">
        <p14:creationId xmlns:p14="http://schemas.microsoft.com/office/powerpoint/2010/main" val="11574680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Rot="1" noChangeArrowheads="1"/>
          </p:cNvSpPr>
          <p:nvPr>
            <p:ph type="title"/>
          </p:nvPr>
        </p:nvSpPr>
        <p:spPr/>
        <p:txBody>
          <a:bodyPr/>
          <a:lstStyle/>
          <a:p>
            <a:pPr eaLnBrk="1" hangingPunct="1"/>
            <a:endParaRPr lang="zh-CN" altLang="en-US" smtClean="0"/>
          </a:p>
        </p:txBody>
      </p:sp>
      <p:graphicFrame>
        <p:nvGraphicFramePr>
          <p:cNvPr id="17411" name="Object 4"/>
          <p:cNvGraphicFramePr>
            <a:graphicFrameLocks noChangeAspect="1"/>
          </p:cNvGraphicFramePr>
          <p:nvPr>
            <p:ph sz="half" idx="1"/>
          </p:nvPr>
        </p:nvGraphicFramePr>
        <p:xfrm>
          <a:off x="612775" y="-242888"/>
          <a:ext cx="7918450" cy="7662863"/>
        </p:xfrm>
        <a:graphic>
          <a:graphicData uri="http://schemas.openxmlformats.org/presentationml/2006/ole">
            <mc:AlternateContent xmlns:mc="http://schemas.openxmlformats.org/markup-compatibility/2006">
              <mc:Choice xmlns:v="urn:schemas-microsoft-com:vml" Requires="v">
                <p:oleObj spid="_x0000_s17415" name="Document" r:id="rId3" imgW="5335579" imgH="5156714" progId="Word.Document.8">
                  <p:embed/>
                </p:oleObj>
              </mc:Choice>
              <mc:Fallback>
                <p:oleObj name="Document" r:id="rId3" imgW="5335579" imgH="5156714" progId="Word.Documen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775" y="-242888"/>
                        <a:ext cx="7918450" cy="7662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eaLnBrk="1" hangingPunct="1"/>
            <a:endParaRPr lang="zh-CN" altLang="en-US" smtClean="0"/>
          </a:p>
        </p:txBody>
      </p:sp>
      <p:sp>
        <p:nvSpPr>
          <p:cNvPr id="18435" name="Rectangle 3"/>
          <p:cNvSpPr>
            <a:spLocks noGrp="1" noRot="1" noChangeArrowheads="1"/>
          </p:cNvSpPr>
          <p:nvPr>
            <p:ph type="body" idx="1"/>
          </p:nvPr>
        </p:nvSpPr>
        <p:spPr/>
        <p:txBody>
          <a:bodyPr/>
          <a:lstStyle/>
          <a:p>
            <a:pPr eaLnBrk="1" hangingPunct="1"/>
            <a:endParaRPr lang="zh-CN" altLang="en-US" smtClean="0"/>
          </a:p>
        </p:txBody>
      </p:sp>
      <p:sp>
        <p:nvSpPr>
          <p:cNvPr id="184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kumimoji="1" lang="zh-CN" altLang="en-US" sz="2400">
              <a:latin typeface="Times New Roman" pitchFamily="18" charset="0"/>
            </a:endParaRPr>
          </a:p>
        </p:txBody>
      </p:sp>
      <p:pic>
        <p:nvPicPr>
          <p:cNvPr id="18437" name="图片 6" descr="C:\Users\zl\Desktop\新建文件夹 (2)\2009全国赛-指导教师-朱磊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33375"/>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图片 8" descr="C:\Users\zl\Desktop\新建文件夹 (2)\2010美国赛-指导教师-张晓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488" y="2259013"/>
            <a:ext cx="3121025"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图片 9" descr="C:\Users\zl\Desktop\新建文件夹 (2)\2010美国赛-指导教师-罗跃生.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571500"/>
            <a:ext cx="32226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0" descr="C:\Users\zl\Desktop\新建文件夹 (2)\2010美国赛-指导教师-高振滨.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788" y="3860800"/>
            <a:ext cx="3221037"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7" descr="O:\数模全部\2012.5.31赵恩铭资料，照片\IMG_003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625" y="3954463"/>
            <a:ext cx="3095625"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eaLnBrk="1" hangingPunct="1"/>
            <a:endParaRPr lang="zh-CN" altLang="en-US" smtClean="0"/>
          </a:p>
        </p:txBody>
      </p:sp>
      <p:sp>
        <p:nvSpPr>
          <p:cNvPr id="19459" name="Rectangle 3"/>
          <p:cNvSpPr>
            <a:spLocks noGrp="1" noRot="1" noChangeArrowheads="1"/>
          </p:cNvSpPr>
          <p:nvPr>
            <p:ph type="body" idx="1"/>
          </p:nvPr>
        </p:nvSpPr>
        <p:spPr>
          <a:xfrm>
            <a:off x="611188" y="333375"/>
            <a:ext cx="8153400" cy="6099175"/>
          </a:xfrm>
        </p:spPr>
        <p:txBody>
          <a:bodyPr/>
          <a:lstStyle/>
          <a:p>
            <a:pPr eaLnBrk="1" hangingPunct="1">
              <a:lnSpc>
                <a:spcPct val="90000"/>
              </a:lnSpc>
            </a:pPr>
            <a:r>
              <a:rPr lang="zh-CN" altLang="en-US" b="1" smtClean="0"/>
              <a:t>奋斗在竞赛中：</a:t>
            </a:r>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b="1" smtClean="0"/>
          </a:p>
          <a:p>
            <a:pPr eaLnBrk="1" hangingPunct="1">
              <a:lnSpc>
                <a:spcPct val="90000"/>
              </a:lnSpc>
            </a:pPr>
            <a:endParaRPr lang="zh-CN" altLang="en-US" smtClean="0"/>
          </a:p>
          <a:p>
            <a:pPr eaLnBrk="1" hangingPunct="1">
              <a:lnSpc>
                <a:spcPct val="90000"/>
              </a:lnSpc>
            </a:pPr>
            <a:r>
              <a:rPr lang="zh-CN" altLang="en-US" smtClean="0"/>
              <a:t>齐心协力                              努力解题</a:t>
            </a:r>
          </a:p>
        </p:txBody>
      </p:sp>
      <p:pic>
        <p:nvPicPr>
          <p:cNvPr id="19460" name="Picture 4" descr="100_18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5148263"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100_18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412875"/>
            <a:ext cx="4895850"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eaLnBrk="1" hangingPunct="1"/>
            <a:endParaRPr lang="zh-CN" altLang="en-US" smtClean="0"/>
          </a:p>
        </p:txBody>
      </p:sp>
      <p:sp>
        <p:nvSpPr>
          <p:cNvPr id="20483" name="Rectangle 3"/>
          <p:cNvSpPr>
            <a:spLocks noGrp="1" noRot="1" noChangeArrowheads="1"/>
          </p:cNvSpPr>
          <p:nvPr>
            <p:ph type="body" idx="1"/>
          </p:nvPr>
        </p:nvSpPr>
        <p:spPr/>
        <p:txBody>
          <a:bodyPr/>
          <a:lstStyle/>
          <a:p>
            <a:pPr eaLnBrk="1" hangingPunct="1"/>
            <a:r>
              <a:rPr lang="zh-CN" altLang="en-US" smtClean="0"/>
              <a:t>                                           </a:t>
            </a:r>
          </a:p>
          <a:p>
            <a:pPr eaLnBrk="1" hangingPunct="1">
              <a:buFont typeface="Wingdings" pitchFamily="2" charset="2"/>
              <a:buNone/>
            </a:pPr>
            <a:r>
              <a:rPr lang="zh-CN" altLang="en-US" smtClean="0"/>
              <a:t>                                         信心百倍</a:t>
            </a:r>
          </a:p>
          <a:p>
            <a:pPr eaLnBrk="1" hangingPunct="1"/>
            <a:endParaRPr lang="zh-CN" altLang="en-US" smtClean="0"/>
          </a:p>
          <a:p>
            <a:pPr eaLnBrk="1" hangingPunct="1"/>
            <a:endParaRPr lang="zh-CN" altLang="en-US" smtClean="0"/>
          </a:p>
          <a:p>
            <a:pPr eaLnBrk="1" hangingPunct="1"/>
            <a:r>
              <a:rPr lang="zh-CN" altLang="en-US" smtClean="0"/>
              <a:t>讨论问题</a:t>
            </a:r>
          </a:p>
        </p:txBody>
      </p:sp>
      <p:pic>
        <p:nvPicPr>
          <p:cNvPr id="20484" name="Picture 5" descr="100_17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76825"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descr="100_19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3688" y="3078163"/>
            <a:ext cx="5040312"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ChangeArrowheads="1"/>
          </p:cNvSpPr>
          <p:nvPr>
            <p:ph type="ctrTitle"/>
          </p:nvPr>
        </p:nvSpPr>
        <p:spPr>
          <a:xfrm>
            <a:off x="684213" y="549275"/>
            <a:ext cx="7772400" cy="1143000"/>
          </a:xfrm>
          <a:noFill/>
        </p:spPr>
        <p:txBody>
          <a:bodyPr lIns="92075" tIns="46038" rIns="92075" bIns="46038" anchor="b"/>
          <a:lstStyle/>
          <a:p>
            <a:pPr eaLnBrk="1" hangingPunct="1"/>
            <a:r>
              <a:rPr lang="zh-CN" altLang="en-US" smtClean="0"/>
              <a:t>数学建模与数学建模竞赛</a:t>
            </a:r>
            <a:endParaRPr lang="zh-CN" altLang="zh-CN" smtClean="0"/>
          </a:p>
        </p:txBody>
      </p:sp>
      <p:sp>
        <p:nvSpPr>
          <p:cNvPr id="55299" name="Rectangle 3"/>
          <p:cNvSpPr>
            <a:spLocks noChangeArrowheads="1"/>
          </p:cNvSpPr>
          <p:nvPr>
            <p:ph type="subTitle" idx="1"/>
          </p:nvPr>
        </p:nvSpPr>
        <p:spPr>
          <a:xfrm>
            <a:off x="2819400" y="2565400"/>
            <a:ext cx="4800600" cy="3095625"/>
          </a:xfrm>
          <a:noFill/>
        </p:spPr>
        <p:txBody>
          <a:bodyPr lIns="92075" tIns="46038" rIns="92075" bIns="46038"/>
          <a:lstStyle/>
          <a:p>
            <a:pPr algn="l" eaLnBrk="1" hangingPunct="1">
              <a:lnSpc>
                <a:spcPct val="90000"/>
              </a:lnSpc>
              <a:spcBef>
                <a:spcPct val="40000"/>
              </a:spcBef>
            </a:pPr>
            <a:r>
              <a:rPr lang="zh-CN" altLang="en-US" smtClean="0"/>
              <a:t>什么是数学建模竞赛</a:t>
            </a:r>
          </a:p>
          <a:p>
            <a:pPr algn="l" eaLnBrk="1" hangingPunct="1">
              <a:lnSpc>
                <a:spcPct val="90000"/>
              </a:lnSpc>
              <a:spcBef>
                <a:spcPct val="40000"/>
              </a:spcBef>
            </a:pPr>
            <a:r>
              <a:rPr lang="zh-CN" altLang="en-US" smtClean="0"/>
              <a:t>数学建模竞赛的意义</a:t>
            </a:r>
          </a:p>
          <a:p>
            <a:pPr algn="l" eaLnBrk="1" hangingPunct="1">
              <a:lnSpc>
                <a:spcPct val="90000"/>
              </a:lnSpc>
              <a:spcBef>
                <a:spcPct val="40000"/>
              </a:spcBef>
            </a:pPr>
            <a:r>
              <a:rPr lang="zh-CN" altLang="en-US" smtClean="0">
                <a:solidFill>
                  <a:schemeClr val="tx2"/>
                </a:solidFill>
              </a:rPr>
              <a:t>参赛选手谈感受</a:t>
            </a:r>
            <a:endParaRPr lang="zh-CN" altLang="en-US" smtClean="0"/>
          </a:p>
          <a:p>
            <a:pPr algn="l" eaLnBrk="1" hangingPunct="1">
              <a:lnSpc>
                <a:spcPct val="90000"/>
              </a:lnSpc>
              <a:spcBef>
                <a:spcPct val="40000"/>
              </a:spcBef>
            </a:pPr>
            <a:r>
              <a:rPr lang="zh-CN" altLang="en-US" smtClean="0"/>
              <a:t>20</a:t>
            </a:r>
            <a:r>
              <a:rPr lang="en-US" altLang="zh-CN" smtClean="0"/>
              <a:t>11</a:t>
            </a:r>
            <a:r>
              <a:rPr lang="zh-CN" altLang="en-US" smtClean="0"/>
              <a:t>年</a:t>
            </a:r>
            <a:r>
              <a:rPr lang="en-US" altLang="zh-CN" smtClean="0">
                <a:hlinkClick r:id="rId3" action="ppaction://hlinkfile"/>
              </a:rPr>
              <a:t>A</a:t>
            </a:r>
            <a:r>
              <a:rPr lang="en-US" altLang="zh-CN" smtClean="0"/>
              <a:t>\</a:t>
            </a:r>
            <a:r>
              <a:rPr lang="en-US" altLang="zh-CN" smtClean="0">
                <a:hlinkClick r:id="rId4" action="ppaction://hlinkfile"/>
              </a:rPr>
              <a:t>B</a:t>
            </a:r>
            <a:r>
              <a:rPr lang="zh-CN" altLang="en-US" smtClean="0"/>
              <a:t>题</a:t>
            </a:r>
          </a:p>
          <a:p>
            <a:pPr algn="l" eaLnBrk="1" hangingPunct="1">
              <a:lnSpc>
                <a:spcPct val="90000"/>
              </a:lnSpc>
              <a:spcBef>
                <a:spcPct val="40000"/>
              </a:spcBef>
            </a:pPr>
            <a:r>
              <a:rPr lang="zh-CN" altLang="en-US" smtClean="0"/>
              <a:t>怎样报名参赛和准备</a:t>
            </a:r>
          </a:p>
        </p:txBody>
      </p:sp>
      <p:sp>
        <p:nvSpPr>
          <p:cNvPr id="55300" name="Oval 4">
            <a:hlinkClick r:id="rId5" action="ppaction://hlinksldjump"/>
          </p:cNvPr>
          <p:cNvSpPr>
            <a:spLocks noChangeArrowheads="1"/>
          </p:cNvSpPr>
          <p:nvPr/>
        </p:nvSpPr>
        <p:spPr bwMode="auto">
          <a:xfrm>
            <a:off x="2057400" y="2743200"/>
            <a:ext cx="400050" cy="40005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pPr>
              <a:spcBef>
                <a:spcPct val="50000"/>
              </a:spcBef>
              <a:defRPr/>
            </a:pPr>
            <a:endParaRPr kumimoji="1" lang="zh-CN" altLang="en-US" sz="2400">
              <a:latin typeface="Times New Roman" pitchFamily="18" charset="0"/>
            </a:endParaRPr>
          </a:p>
        </p:txBody>
      </p:sp>
      <p:sp>
        <p:nvSpPr>
          <p:cNvPr id="55301" name="Oval 5">
            <a:hlinkClick r:id="rId6" action="ppaction://hlinksldjump"/>
          </p:cNvPr>
          <p:cNvSpPr>
            <a:spLocks noChangeArrowheads="1"/>
          </p:cNvSpPr>
          <p:nvPr/>
        </p:nvSpPr>
        <p:spPr bwMode="auto">
          <a:xfrm>
            <a:off x="2057400" y="3352800"/>
            <a:ext cx="400050" cy="40005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pPr>
              <a:spcBef>
                <a:spcPct val="50000"/>
              </a:spcBef>
              <a:defRPr/>
            </a:pPr>
            <a:endParaRPr kumimoji="1" lang="zh-CN" altLang="en-US" sz="2400">
              <a:latin typeface="Times New Roman" pitchFamily="18" charset="0"/>
            </a:endParaRPr>
          </a:p>
        </p:txBody>
      </p:sp>
      <p:sp>
        <p:nvSpPr>
          <p:cNvPr id="55302" name="Oval 6">
            <a:hlinkClick r:id="rId7" action="ppaction://hlinksldjump"/>
          </p:cNvPr>
          <p:cNvSpPr>
            <a:spLocks noChangeArrowheads="1"/>
          </p:cNvSpPr>
          <p:nvPr/>
        </p:nvSpPr>
        <p:spPr bwMode="auto">
          <a:xfrm>
            <a:off x="2057400" y="3962400"/>
            <a:ext cx="400050" cy="40005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pPr>
              <a:spcBef>
                <a:spcPct val="50000"/>
              </a:spcBef>
              <a:defRPr/>
            </a:pPr>
            <a:endParaRPr kumimoji="1" lang="zh-CN" altLang="en-US" sz="2400">
              <a:latin typeface="Times New Roman" pitchFamily="18" charset="0"/>
            </a:endParaRPr>
          </a:p>
        </p:txBody>
      </p:sp>
      <p:sp>
        <p:nvSpPr>
          <p:cNvPr id="55303" name="Oval 7">
            <a:hlinkClick r:id="rId8" action="ppaction://hlinksldjump"/>
          </p:cNvPr>
          <p:cNvSpPr>
            <a:spLocks noChangeArrowheads="1"/>
          </p:cNvSpPr>
          <p:nvPr/>
        </p:nvSpPr>
        <p:spPr bwMode="auto">
          <a:xfrm>
            <a:off x="2057400" y="4572000"/>
            <a:ext cx="400050" cy="40005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pPr>
              <a:spcBef>
                <a:spcPct val="50000"/>
              </a:spcBef>
              <a:defRPr/>
            </a:pPr>
            <a:endParaRPr kumimoji="1" lang="zh-CN" altLang="en-US" sz="2400">
              <a:latin typeface="Times New Roman" pitchFamily="18" charset="0"/>
            </a:endParaRPr>
          </a:p>
        </p:txBody>
      </p:sp>
      <p:sp>
        <p:nvSpPr>
          <p:cNvPr id="55304" name="Oval 8">
            <a:hlinkClick r:id="rId8" action="ppaction://hlinksldjump"/>
          </p:cNvPr>
          <p:cNvSpPr>
            <a:spLocks noChangeArrowheads="1"/>
          </p:cNvSpPr>
          <p:nvPr/>
        </p:nvSpPr>
        <p:spPr bwMode="auto">
          <a:xfrm>
            <a:off x="2057400" y="5181600"/>
            <a:ext cx="400050" cy="40005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pPr>
              <a:spcBef>
                <a:spcPct val="50000"/>
              </a:spcBef>
              <a:defRPr/>
            </a:pPr>
            <a:endParaRPr kumimoji="1" lang="zh-CN" altLang="en-US" sz="2400">
              <a:latin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5299">
                                            <p:txEl>
                                              <p:pRg st="0" end="0"/>
                                            </p:txEl>
                                          </p:spTgt>
                                        </p:tgtEl>
                                        <p:attrNameLst>
                                          <p:attrName>style.visibility</p:attrName>
                                        </p:attrNameLst>
                                      </p:cBhvr>
                                      <p:to>
                                        <p:strVal val="visible"/>
                                      </p:to>
                                    </p:set>
                                    <p:anim to="" calcmode="lin" valueType="num">
                                      <p:cBhvr>
                                        <p:cTn id="7" dur="1" fill="hold"/>
                                        <p:tgtEl>
                                          <p:spTgt spid="5529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55299">
                                            <p:txEl>
                                              <p:pRg st="1" end="1"/>
                                            </p:txEl>
                                          </p:spTgt>
                                        </p:tgtEl>
                                        <p:attrNameLst>
                                          <p:attrName>style.visibility</p:attrName>
                                        </p:attrNameLst>
                                      </p:cBhvr>
                                      <p:to>
                                        <p:strVal val="visible"/>
                                      </p:to>
                                    </p:set>
                                    <p:anim to="" calcmode="lin" valueType="num">
                                      <p:cBhvr>
                                        <p:cTn id="12" dur="1" fill="hold"/>
                                        <p:tgtEl>
                                          <p:spTgt spid="5529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5299">
                                            <p:txEl>
                                              <p:pRg st="2" end="2"/>
                                            </p:txEl>
                                          </p:spTgt>
                                        </p:tgtEl>
                                        <p:attrNameLst>
                                          <p:attrName>style.visibility</p:attrName>
                                        </p:attrNameLst>
                                      </p:cBhvr>
                                      <p:to>
                                        <p:strVal val="visible"/>
                                      </p:to>
                                    </p:set>
                                    <p:anim to="" calcmode="lin" valueType="num">
                                      <p:cBhvr>
                                        <p:cTn id="17" dur="1" fill="hold"/>
                                        <p:tgtEl>
                                          <p:spTgt spid="55299">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55299">
                                            <p:txEl>
                                              <p:pRg st="3" end="3"/>
                                            </p:txEl>
                                          </p:spTgt>
                                        </p:tgtEl>
                                        <p:attrNameLst>
                                          <p:attrName>style.visibility</p:attrName>
                                        </p:attrNameLst>
                                      </p:cBhvr>
                                      <p:to>
                                        <p:strVal val="visible"/>
                                      </p:to>
                                    </p:set>
                                    <p:anim to="" calcmode="lin" valueType="num">
                                      <p:cBhvr>
                                        <p:cTn id="22" dur="1" fill="hold"/>
                                        <p:tgtEl>
                                          <p:spTgt spid="55299">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55299">
                                            <p:txEl>
                                              <p:pRg st="4" end="4"/>
                                            </p:txEl>
                                          </p:spTgt>
                                        </p:tgtEl>
                                        <p:attrNameLst>
                                          <p:attrName>style.visibility</p:attrName>
                                        </p:attrNameLst>
                                      </p:cBhvr>
                                      <p:to>
                                        <p:strVal val="visible"/>
                                      </p:to>
                                    </p:set>
                                    <p:anim to="" calcmode="lin" valueType="num">
                                      <p:cBhvr>
                                        <p:cTn id="27" dur="1" fill="hold"/>
                                        <p:tgtEl>
                                          <p:spTgt spid="55299">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eaLnBrk="1" hangingPunct="1"/>
            <a:endParaRPr lang="zh-CN" altLang="en-US" smtClean="0"/>
          </a:p>
        </p:txBody>
      </p:sp>
      <p:sp>
        <p:nvSpPr>
          <p:cNvPr id="21507" name="Rectangle 3"/>
          <p:cNvSpPr>
            <a:spLocks noGrp="1" noRot="1" noChangeArrowheads="1"/>
          </p:cNvSpPr>
          <p:nvPr>
            <p:ph type="body" idx="1"/>
          </p:nvPr>
        </p:nvSpPr>
        <p:spPr/>
        <p:txBody>
          <a:bodyPr/>
          <a:lstStyle/>
          <a:p>
            <a:pPr eaLnBrk="1" hangingPunct="1"/>
            <a:r>
              <a:rPr lang="zh-CN" altLang="en-US" smtClean="0"/>
              <a:t>合作愉快                           </a:t>
            </a:r>
          </a:p>
          <a:p>
            <a:pPr eaLnBrk="1" hangingPunct="1"/>
            <a:endParaRPr lang="zh-CN" altLang="en-US" smtClean="0"/>
          </a:p>
          <a:p>
            <a:pPr eaLnBrk="1" hangingPunct="1"/>
            <a:endParaRPr lang="zh-CN" altLang="en-US" smtClean="0"/>
          </a:p>
          <a:p>
            <a:pPr eaLnBrk="1" hangingPunct="1"/>
            <a:endParaRPr lang="zh-CN" altLang="en-US" smtClean="0"/>
          </a:p>
          <a:p>
            <a:pPr eaLnBrk="1" hangingPunct="1"/>
            <a:r>
              <a:rPr lang="zh-CN" altLang="en-US" smtClean="0"/>
              <a:t>                                                  分工明确</a:t>
            </a:r>
          </a:p>
        </p:txBody>
      </p:sp>
      <p:pic>
        <p:nvPicPr>
          <p:cNvPr id="21508" name="Picture 5" descr="100_19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54313"/>
            <a:ext cx="5472113"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4" descr="100_2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0"/>
            <a:ext cx="477996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r>
              <a:rPr lang="zh-CN" altLang="en-US" b="1" smtClean="0"/>
              <a:t>                                领导关怀</a:t>
            </a:r>
          </a:p>
        </p:txBody>
      </p:sp>
      <p:sp>
        <p:nvSpPr>
          <p:cNvPr id="22531" name="Rectangle 3"/>
          <p:cNvSpPr>
            <a:spLocks noGrp="1" noRot="1" noChangeArrowheads="1"/>
          </p:cNvSpPr>
          <p:nvPr>
            <p:ph type="body" idx="1"/>
          </p:nvPr>
        </p:nvSpPr>
        <p:spPr/>
        <p:txBody>
          <a:bodyPr/>
          <a:lstStyle/>
          <a:p>
            <a:pPr eaLnBrk="1" hangingPunct="1"/>
            <a:endParaRPr lang="zh-CN" altLang="en-US" b="1" smtClean="0"/>
          </a:p>
        </p:txBody>
      </p:sp>
      <p:pic>
        <p:nvPicPr>
          <p:cNvPr id="22532" name="Picture 4" descr="100_19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5475" y="3297238"/>
            <a:ext cx="4708525" cy="356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2534" name="Picture 7" descr="O:\数模全部\2012.5.31赵恩铭资料，照片\IMG_13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288"/>
            <a:ext cx="529272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endParaRPr lang="zh-CN" altLang="en-US" smtClean="0"/>
          </a:p>
        </p:txBody>
      </p:sp>
      <p:graphicFrame>
        <p:nvGraphicFramePr>
          <p:cNvPr id="6" name="内容占位符 5"/>
          <p:cNvGraphicFramePr>
            <a:graphicFrameLocks noGrp="1"/>
          </p:cNvGraphicFramePr>
          <p:nvPr>
            <p:ph idx="1"/>
          </p:nvPr>
        </p:nvGraphicFramePr>
        <p:xfrm>
          <a:off x="71438" y="7938"/>
          <a:ext cx="4824412" cy="3489327"/>
        </p:xfrm>
        <a:graphic>
          <a:graphicData uri="http://schemas.openxmlformats.org/drawingml/2006/table">
            <a:tbl>
              <a:tblPr firstRow="1" firstCol="1" bandRow="1">
                <a:tableStyleId>{5940675A-B579-460E-94D1-54222C63F5DA}</a:tableStyleId>
              </a:tblPr>
              <a:tblGrid>
                <a:gridCol w="780229"/>
                <a:gridCol w="996958"/>
                <a:gridCol w="996958"/>
                <a:gridCol w="2050267"/>
              </a:tblGrid>
              <a:tr h="387703">
                <a:tc>
                  <a:txBody>
                    <a:bodyPr/>
                    <a:lstStyle/>
                    <a:p>
                      <a:pPr algn="l">
                        <a:spcAft>
                          <a:spcPts val="0"/>
                        </a:spcAft>
                      </a:pPr>
                      <a:r>
                        <a:rPr lang="zh-CN" sz="1400" kern="0" dirty="0">
                          <a:effectLst/>
                        </a:rPr>
                        <a:t>李诗桓</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07081324</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信通学院</a:t>
                      </a:r>
                      <a:endParaRPr lang="zh-CN" sz="1400" b="1" kern="10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2009</a:t>
                      </a:r>
                      <a:r>
                        <a:rPr lang="zh-CN" sz="1400" kern="0" dirty="0">
                          <a:effectLst/>
                        </a:rPr>
                        <a:t>美国国际数学建摸竞赛一等奖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杨忆</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07081327</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信通学院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刘咏泉</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dirty="0">
                          <a:effectLst/>
                        </a:rPr>
                        <a:t>06024104</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建工学院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韩云峰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07052114</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2008</a:t>
                      </a:r>
                      <a:r>
                        <a:rPr lang="zh-CN" sz="1400" kern="0" dirty="0">
                          <a:effectLst/>
                        </a:rPr>
                        <a:t>全国大学生数学建模竞赛二等奖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闫慧辰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07051312</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王驰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07051301</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水声学院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吴峰</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dirty="0">
                          <a:effectLst/>
                        </a:rPr>
                        <a:t>06112122</a:t>
                      </a:r>
                      <a:endParaRPr lang="zh-CN" sz="1400" b="1" kern="100" dirty="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dirty="0">
                          <a:effectLst/>
                        </a:rPr>
                        <a:t>理学院</a:t>
                      </a:r>
                      <a:endParaRPr lang="zh-CN" sz="1400" b="1" kern="100" dirty="0">
                        <a:solidFill>
                          <a:schemeClr val="tx1"/>
                        </a:solidFill>
                        <a:effectLst/>
                        <a:latin typeface="Calibri"/>
                        <a:ea typeface="宋体"/>
                        <a:cs typeface="Times New Roman"/>
                      </a:endParaRPr>
                    </a:p>
                  </a:txBody>
                  <a:tcPr marL="68578" marR="68578" marT="0" marB="0"/>
                </a:tc>
                <a:tc rowSpan="3">
                  <a:txBody>
                    <a:bodyPr/>
                    <a:lstStyle/>
                    <a:p>
                      <a:pPr algn="l">
                        <a:spcAft>
                          <a:spcPts val="0"/>
                        </a:spcAft>
                      </a:pPr>
                      <a:endParaRPr lang="en-US" sz="1400" kern="0" dirty="0" smtClean="0">
                        <a:effectLst/>
                      </a:endParaRPr>
                    </a:p>
                    <a:p>
                      <a:pPr algn="l">
                        <a:spcAft>
                          <a:spcPts val="0"/>
                        </a:spcAft>
                      </a:pPr>
                      <a:r>
                        <a:rPr lang="en-US" sz="1400" kern="0" dirty="0" smtClean="0">
                          <a:effectLst/>
                        </a:rPr>
                        <a:t>2009</a:t>
                      </a:r>
                      <a:r>
                        <a:rPr lang="zh-CN" sz="1400" kern="0" dirty="0">
                          <a:effectLst/>
                        </a:rPr>
                        <a:t>全国大学生数学建摸竞赛</a:t>
                      </a:r>
                      <a:r>
                        <a:rPr lang="zh-CN" sz="1400" kern="0" dirty="0" smtClean="0">
                          <a:effectLst/>
                        </a:rPr>
                        <a:t>一等奖</a:t>
                      </a:r>
                      <a:endParaRPr lang="zh-CN" sz="1400" b="1" kern="100" dirty="0">
                        <a:solidFill>
                          <a:schemeClr val="tx1"/>
                        </a:solidFill>
                        <a:effectLst/>
                        <a:latin typeface="Calibri"/>
                        <a:ea typeface="宋体"/>
                        <a:cs typeface="Times New Roman"/>
                      </a:endParaRPr>
                    </a:p>
                  </a:txBody>
                  <a:tcPr marL="68578" marR="68578" marT="0" marB="0"/>
                </a:tc>
              </a:tr>
              <a:tr h="387703">
                <a:tc>
                  <a:txBody>
                    <a:bodyPr/>
                    <a:lstStyle/>
                    <a:p>
                      <a:pPr algn="l">
                        <a:spcAft>
                          <a:spcPts val="0"/>
                        </a:spcAft>
                      </a:pPr>
                      <a:r>
                        <a:rPr lang="zh-CN" sz="1400" kern="0">
                          <a:effectLst/>
                        </a:rPr>
                        <a:t>张立芳</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06113103</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a:effectLst/>
                        </a:rPr>
                        <a:t>理学院</a:t>
                      </a:r>
                      <a:endParaRPr lang="zh-CN" sz="1400" b="1" kern="10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r h="387703">
                <a:tc>
                  <a:txBody>
                    <a:bodyPr/>
                    <a:lstStyle/>
                    <a:p>
                      <a:pPr algn="l">
                        <a:spcAft>
                          <a:spcPts val="0"/>
                        </a:spcAft>
                      </a:pPr>
                      <a:r>
                        <a:rPr lang="zh-CN" sz="1400" kern="0">
                          <a:effectLst/>
                        </a:rPr>
                        <a:t>许佳琪</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en-US" sz="1400" kern="0">
                          <a:effectLst/>
                        </a:rPr>
                        <a:t>06141122</a:t>
                      </a:r>
                      <a:endParaRPr lang="zh-CN" sz="1400" b="1" kern="100">
                        <a:solidFill>
                          <a:schemeClr val="tx1"/>
                        </a:solidFill>
                        <a:effectLst/>
                        <a:latin typeface="Calibri"/>
                        <a:ea typeface="宋体"/>
                        <a:cs typeface="Times New Roman"/>
                      </a:endParaRPr>
                    </a:p>
                  </a:txBody>
                  <a:tcPr marL="68578" marR="68578" marT="0" marB="0" anchor="b"/>
                </a:tc>
                <a:tc>
                  <a:txBody>
                    <a:bodyPr/>
                    <a:lstStyle/>
                    <a:p>
                      <a:pPr algn="l">
                        <a:spcAft>
                          <a:spcPts val="0"/>
                        </a:spcAft>
                      </a:pPr>
                      <a:r>
                        <a:rPr lang="zh-CN" sz="1400" kern="0" dirty="0">
                          <a:effectLst/>
                        </a:rPr>
                        <a:t>经管学院</a:t>
                      </a:r>
                      <a:endParaRPr lang="zh-CN" sz="1400" b="1" kern="100" dirty="0">
                        <a:solidFill>
                          <a:schemeClr val="tx1"/>
                        </a:solidFill>
                        <a:effectLst/>
                        <a:latin typeface="Calibri"/>
                        <a:ea typeface="宋体"/>
                        <a:cs typeface="Times New Roman"/>
                      </a:endParaRPr>
                    </a:p>
                  </a:txBody>
                  <a:tcPr marL="68578" marR="68578" marT="0" marB="0"/>
                </a:tc>
                <a:tc vMerge="1">
                  <a:txBody>
                    <a:bodyPr/>
                    <a:lstStyle/>
                    <a:p>
                      <a:endParaRPr lang="zh-CN" altLang="en-US"/>
                    </a:p>
                  </a:txBody>
                  <a:tcPr/>
                </a:tc>
              </a:tr>
            </a:tbl>
          </a:graphicData>
        </a:graphic>
      </p:graphicFrame>
      <p:pic>
        <p:nvPicPr>
          <p:cNvPr id="23601" name="图片 4" descr="说明: C:\Users\zl\Desktop\新建文件夹 (2)\吴峰-张立芳-许佳琪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750" y="3716338"/>
            <a:ext cx="348615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2" name="图片 6" descr="说明: C:\Users\zl\Desktop\新建文件夹 (2)\李诗桓-杨忆-刘咏泉.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228600"/>
            <a:ext cx="373856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3" name="图片 5" descr="说明: C:\Users\zl\Desktop\新建文件夹 (2)\韩云峰-闫慧辰-王驰.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463925"/>
            <a:ext cx="3887788"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0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605" name="Rectangle 6"/>
          <p:cNvSpPr>
            <a:spLocks noChangeArrowheads="1"/>
          </p:cNvSpPr>
          <p:nvPr/>
        </p:nvSpPr>
        <p:spPr bwMode="auto">
          <a:xfrm>
            <a:off x="0" y="9823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zh-CN" altLang="zh-CN"/>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r>
              <a:rPr lang="zh-CN" altLang="en-US" dirty="0" smtClean="0"/>
              <a:t>20</a:t>
            </a:r>
            <a:r>
              <a:rPr lang="en-US" altLang="zh-CN" dirty="0" smtClean="0"/>
              <a:t>12</a:t>
            </a:r>
            <a:r>
              <a:rPr lang="zh-CN" altLang="en-US" dirty="0" smtClean="0"/>
              <a:t>年</a:t>
            </a:r>
            <a:r>
              <a:rPr lang="en-US" altLang="zh-CN" dirty="0" smtClean="0">
                <a:hlinkClick r:id="rId2" action="ppaction://hlinkfile"/>
              </a:rPr>
              <a:t>A</a:t>
            </a:r>
            <a:r>
              <a:rPr lang="zh-CN" altLang="en-US" dirty="0" smtClean="0"/>
              <a:t>、</a:t>
            </a:r>
            <a:r>
              <a:rPr lang="en-US" altLang="zh-CN" dirty="0" smtClean="0"/>
              <a:t>2012</a:t>
            </a:r>
            <a:r>
              <a:rPr lang="zh-CN" altLang="en-US" dirty="0" smtClean="0"/>
              <a:t>年</a:t>
            </a:r>
            <a:r>
              <a:rPr lang="en-US" altLang="zh-CN" dirty="0" smtClean="0">
                <a:hlinkClick r:id="rId3" action="ppaction://hlinkfile"/>
              </a:rPr>
              <a:t>B</a:t>
            </a:r>
            <a:r>
              <a:rPr lang="zh-CN" altLang="en-US" dirty="0" smtClean="0"/>
              <a:t>题</a:t>
            </a:r>
          </a:p>
        </p:txBody>
      </p:sp>
      <p:sp>
        <p:nvSpPr>
          <p:cNvPr id="24579" name="Rectangle 3"/>
          <p:cNvSpPr>
            <a:spLocks noGrp="1" noRot="1" noChangeArrowheads="1"/>
          </p:cNvSpPr>
          <p:nvPr>
            <p:ph type="body" idx="1"/>
          </p:nvPr>
        </p:nvSpPr>
        <p:spPr>
          <a:xfrm>
            <a:off x="395288" y="1341438"/>
            <a:ext cx="8367712" cy="4757737"/>
          </a:xfrm>
        </p:spPr>
        <p:txBody>
          <a:bodyPr/>
          <a:lstStyle/>
          <a:p>
            <a:r>
              <a:rPr lang="en-US" altLang="zh-CN" sz="2800" b="1" dirty="0"/>
              <a:t>A</a:t>
            </a:r>
            <a:r>
              <a:rPr lang="zh-CN" altLang="zh-CN" sz="2800" b="1" dirty="0"/>
              <a:t>题</a:t>
            </a:r>
            <a:r>
              <a:rPr lang="en-US" altLang="zh-CN" sz="2800" b="1" dirty="0"/>
              <a:t>  </a:t>
            </a:r>
            <a:r>
              <a:rPr lang="zh-CN" altLang="zh-CN" sz="2800" b="1" dirty="0"/>
              <a:t>葡萄酒的评价</a:t>
            </a:r>
            <a:endParaRPr lang="zh-CN" altLang="zh-CN" sz="2800" dirty="0"/>
          </a:p>
          <a:p>
            <a:r>
              <a:rPr lang="en-US" altLang="zh-CN" sz="3600" dirty="0" smtClean="0"/>
              <a:t> </a:t>
            </a:r>
            <a:r>
              <a:rPr lang="zh-CN" altLang="zh-CN" sz="2800" dirty="0"/>
              <a:t>确定葡萄酒质量时一般是通过聘请一批有资质的评酒员进行品评。每个评酒员在对葡萄酒进行品尝后对其分类指标打分，然后求和得到其总分，从而确定葡萄酒的质量。酿酒葡萄的好坏与所酿葡萄酒的质量有直接的关系，葡萄酒和酿酒葡萄检测的理化指标会在一定程度上反映葡萄酒和葡萄的质量。附件</a:t>
            </a:r>
            <a:r>
              <a:rPr lang="en-US" altLang="zh-CN" sz="2800" dirty="0"/>
              <a:t>1</a:t>
            </a:r>
            <a:r>
              <a:rPr lang="zh-CN" altLang="zh-CN" sz="2800" dirty="0"/>
              <a:t>给出了某一年份一些葡萄酒的评价结果，附件</a:t>
            </a:r>
            <a:r>
              <a:rPr lang="en-US" altLang="zh-CN" sz="2800" dirty="0"/>
              <a:t>2</a:t>
            </a:r>
            <a:r>
              <a:rPr lang="zh-CN" altLang="zh-CN" sz="2800" dirty="0"/>
              <a:t>和附件</a:t>
            </a:r>
            <a:r>
              <a:rPr lang="en-US" altLang="zh-CN" sz="2800" dirty="0"/>
              <a:t>3</a:t>
            </a:r>
            <a:r>
              <a:rPr lang="zh-CN" altLang="zh-CN" sz="2800" dirty="0"/>
              <a:t>分别给出了该年份这些葡萄酒的和酿酒葡萄的成分数据。请尝试建立数学模型讨论下列问题</a:t>
            </a:r>
            <a:r>
              <a:rPr lang="zh-CN" altLang="zh-CN" sz="2800" dirty="0" smtClean="0"/>
              <a:t>：</a:t>
            </a:r>
            <a:endParaRPr lang="zh-CN" altLang="zh-CN"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332656"/>
            <a:ext cx="8153400" cy="5766519"/>
          </a:xfrm>
        </p:spPr>
        <p:txBody>
          <a:bodyPr/>
          <a:lstStyle/>
          <a:p>
            <a:r>
              <a:rPr lang="en-US" altLang="zh-CN" sz="2800" dirty="0" smtClean="0"/>
              <a:t>1. </a:t>
            </a:r>
            <a:r>
              <a:rPr lang="zh-CN" altLang="zh-CN" sz="2800" dirty="0" smtClean="0"/>
              <a:t>分析附件</a:t>
            </a:r>
            <a:r>
              <a:rPr lang="en-US" altLang="zh-CN" sz="2800" dirty="0" smtClean="0"/>
              <a:t>1</a:t>
            </a:r>
            <a:r>
              <a:rPr lang="zh-CN" altLang="zh-CN" sz="2800" dirty="0" smtClean="0"/>
              <a:t>中两组评酒员的评价结果有无显著性差异，哪一组结果更可信？</a:t>
            </a:r>
          </a:p>
          <a:p>
            <a:r>
              <a:rPr lang="en-US" altLang="zh-CN" sz="2800" dirty="0" smtClean="0"/>
              <a:t>2. </a:t>
            </a:r>
            <a:r>
              <a:rPr lang="zh-CN" altLang="zh-CN" sz="2800" dirty="0" smtClean="0"/>
              <a:t>根据酿酒葡萄的理化指标和葡萄酒的质量对这些酿酒葡萄进行分级。</a:t>
            </a:r>
          </a:p>
          <a:p>
            <a:r>
              <a:rPr lang="en-US" altLang="zh-CN" sz="2800" dirty="0" smtClean="0"/>
              <a:t>3. </a:t>
            </a:r>
            <a:r>
              <a:rPr lang="zh-CN" altLang="zh-CN" sz="2800" dirty="0" smtClean="0"/>
              <a:t>分析酿酒葡萄与葡萄酒的理化指标之间的联系。</a:t>
            </a:r>
          </a:p>
          <a:p>
            <a:r>
              <a:rPr lang="en-US" altLang="zh-CN" sz="2800" dirty="0" smtClean="0"/>
              <a:t>4</a:t>
            </a:r>
            <a:r>
              <a:rPr lang="zh-CN" altLang="zh-CN" sz="2800" dirty="0" smtClean="0"/>
              <a:t>．分析酿酒葡萄和葡萄酒的理化指标对葡萄酒质量的影响，并论证能否用葡萄和葡萄酒的理化指标来评价葡萄酒的质量？</a:t>
            </a:r>
          </a:p>
          <a:p>
            <a:r>
              <a:rPr lang="en-US" altLang="zh-CN" sz="2800" dirty="0" smtClean="0"/>
              <a:t>	</a:t>
            </a:r>
            <a:endParaRPr lang="zh-CN" altLang="zh-CN" sz="2800" dirty="0" smtClean="0"/>
          </a:p>
          <a:p>
            <a:r>
              <a:rPr lang="zh-CN" altLang="zh-CN" sz="2800" b="1" dirty="0" smtClean="0"/>
              <a:t>附件</a:t>
            </a:r>
            <a:r>
              <a:rPr lang="en-US" altLang="zh-CN" sz="2800" b="1" dirty="0" smtClean="0"/>
              <a:t>1</a:t>
            </a:r>
            <a:r>
              <a:rPr lang="zh-CN" altLang="zh-CN" sz="2800" b="1" dirty="0" smtClean="0"/>
              <a:t>：</a:t>
            </a:r>
            <a:r>
              <a:rPr lang="zh-CN" altLang="zh-CN" sz="2800" dirty="0" smtClean="0"/>
              <a:t>葡萄酒品尝评分表（含</a:t>
            </a:r>
            <a:r>
              <a:rPr lang="en-US" altLang="zh-CN" sz="2800" dirty="0" smtClean="0"/>
              <a:t>4</a:t>
            </a:r>
            <a:r>
              <a:rPr lang="zh-CN" altLang="zh-CN" sz="2800" dirty="0" smtClean="0"/>
              <a:t>个表格）</a:t>
            </a:r>
          </a:p>
          <a:p>
            <a:r>
              <a:rPr lang="zh-CN" altLang="zh-CN" sz="2800" b="1" dirty="0" smtClean="0"/>
              <a:t>附件</a:t>
            </a:r>
            <a:r>
              <a:rPr lang="en-US" altLang="zh-CN" sz="2800" b="1" dirty="0" smtClean="0"/>
              <a:t>2</a:t>
            </a:r>
            <a:r>
              <a:rPr lang="zh-CN" altLang="zh-CN" sz="2800" b="1" dirty="0" smtClean="0"/>
              <a:t>：</a:t>
            </a:r>
            <a:r>
              <a:rPr lang="zh-CN" altLang="zh-CN" sz="2800" dirty="0" smtClean="0"/>
              <a:t>葡萄和葡萄酒的理化指标（含</a:t>
            </a:r>
            <a:r>
              <a:rPr lang="en-US" altLang="zh-CN" sz="2800" dirty="0" smtClean="0"/>
              <a:t>2</a:t>
            </a:r>
            <a:r>
              <a:rPr lang="zh-CN" altLang="zh-CN" sz="2800" dirty="0" smtClean="0"/>
              <a:t>个表格）</a:t>
            </a:r>
          </a:p>
          <a:p>
            <a:r>
              <a:rPr lang="zh-CN" altLang="zh-CN" sz="2800" b="1" dirty="0" smtClean="0"/>
              <a:t>附件</a:t>
            </a:r>
            <a:r>
              <a:rPr lang="en-US" altLang="zh-CN" sz="2800" b="1" dirty="0" smtClean="0"/>
              <a:t>3</a:t>
            </a:r>
            <a:r>
              <a:rPr lang="zh-CN" altLang="zh-CN" sz="2800" b="1" dirty="0" smtClean="0"/>
              <a:t>：</a:t>
            </a:r>
            <a:r>
              <a:rPr lang="zh-CN" altLang="zh-CN" sz="2800" dirty="0" smtClean="0"/>
              <a:t>葡萄和葡萄酒的芳香物质（含</a:t>
            </a:r>
            <a:r>
              <a:rPr lang="en-US" altLang="zh-CN" sz="2800" dirty="0" smtClean="0"/>
              <a:t>4</a:t>
            </a:r>
            <a:r>
              <a:rPr lang="zh-CN" altLang="zh-CN" sz="2800" dirty="0" smtClean="0"/>
              <a:t>个表格）</a:t>
            </a:r>
          </a:p>
          <a:p>
            <a:endParaRPr lang="zh-CN" altLang="en-US" sz="2400" dirty="0"/>
          </a:p>
        </p:txBody>
      </p:sp>
    </p:spTree>
    <p:extLst>
      <p:ext uri="{BB962C8B-B14F-4D97-AF65-F5344CB8AC3E}">
        <p14:creationId xmlns:p14="http://schemas.microsoft.com/office/powerpoint/2010/main" val="32053755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endParaRPr lang="zh-CN" altLang="en-US" smtClean="0"/>
          </a:p>
        </p:txBody>
      </p:sp>
      <p:sp>
        <p:nvSpPr>
          <p:cNvPr id="26627" name="Rectangle 3"/>
          <p:cNvSpPr>
            <a:spLocks noGrp="1" noRot="1" noChangeArrowheads="1"/>
          </p:cNvSpPr>
          <p:nvPr>
            <p:ph type="body" idx="1"/>
          </p:nvPr>
        </p:nvSpPr>
        <p:spPr>
          <a:xfrm>
            <a:off x="539552" y="332656"/>
            <a:ext cx="8153400" cy="5407025"/>
          </a:xfrm>
        </p:spPr>
        <p:txBody>
          <a:bodyPr/>
          <a:lstStyle/>
          <a:p>
            <a:r>
              <a:rPr lang="en-US" altLang="zh-CN" b="1" dirty="0"/>
              <a:t>B</a:t>
            </a:r>
            <a:r>
              <a:rPr lang="zh-CN" altLang="zh-CN" b="1" dirty="0"/>
              <a:t>题</a:t>
            </a:r>
            <a:r>
              <a:rPr lang="en-US" altLang="zh-CN" b="1" dirty="0"/>
              <a:t>  </a:t>
            </a:r>
            <a:r>
              <a:rPr lang="zh-CN" altLang="zh-CN" b="1" dirty="0"/>
              <a:t>太阳能小屋的设计</a:t>
            </a:r>
            <a:endParaRPr lang="zh-CN" altLang="zh-CN" dirty="0"/>
          </a:p>
          <a:p>
            <a:r>
              <a:rPr lang="zh-CN" altLang="zh-CN" sz="2400" dirty="0"/>
              <a:t>在设计太阳能小屋时，需在建筑物外表面（屋顶及外墙）铺设光伏电池，光伏电池组件所产生的直流电需要经过逆变器转换成</a:t>
            </a:r>
            <a:r>
              <a:rPr lang="en-US" altLang="zh-CN" sz="2400" dirty="0"/>
              <a:t>220V</a:t>
            </a:r>
            <a:r>
              <a:rPr lang="zh-CN" altLang="zh-CN" sz="2400" dirty="0"/>
              <a:t>交流电才能供家庭使用，并将剩余电量输入电网。不同种类的光伏电池每峰瓦的价格差别很大，且每峰瓦的实际发电效率或发电量还受诸多因素的影响，如太阳辐射强度、光线入射角、环境、建筑物所处的地理纬度、地区的气候与气象条件、安装部位及方式（贴附或架空）等。因此，在太阳能小屋的设计中，研究光伏电池在小屋外表面的优化铺设是很重要的问题。</a:t>
            </a:r>
          </a:p>
          <a:p>
            <a:r>
              <a:rPr lang="zh-CN" altLang="zh-CN" sz="2400" dirty="0"/>
              <a:t>附件</a:t>
            </a:r>
            <a:r>
              <a:rPr lang="en-US" altLang="zh-CN" sz="2400" dirty="0"/>
              <a:t>1-7</a:t>
            </a:r>
            <a:r>
              <a:rPr lang="zh-CN" altLang="zh-CN" sz="2400" dirty="0"/>
              <a:t>提供了相关信息。请参考附件提供的数据，对下列三个问题，分别给出小屋外表面光伏电池的铺设方案，使小屋的全年太阳能光伏发电总量尽可能大，而单位发电量的费用尽可能小，并计算出小屋光伏电池</a:t>
            </a:r>
            <a:r>
              <a:rPr lang="en-US" altLang="zh-CN" sz="2400" dirty="0"/>
              <a:t>35</a:t>
            </a:r>
            <a:r>
              <a:rPr lang="zh-CN" altLang="zh-CN" sz="2400" dirty="0"/>
              <a:t>年寿命期内的发电总量、经济效益（当前民用电价按</a:t>
            </a:r>
            <a:r>
              <a:rPr lang="en-US" altLang="zh-CN" sz="2400" dirty="0"/>
              <a:t>0.5</a:t>
            </a:r>
            <a:r>
              <a:rPr lang="zh-CN" altLang="zh-CN" sz="2400" dirty="0"/>
              <a:t>元</a:t>
            </a:r>
            <a:r>
              <a:rPr lang="en-US" altLang="zh-CN" sz="2400" dirty="0"/>
              <a:t>/kWh</a:t>
            </a:r>
            <a:r>
              <a:rPr lang="zh-CN" altLang="zh-CN" sz="2400" dirty="0"/>
              <a:t>计算）及投资的回收年限</a:t>
            </a:r>
            <a:r>
              <a:rPr lang="zh-CN" altLang="zh-CN" sz="2400" dirty="0" smtClean="0"/>
              <a:t>。</a:t>
            </a:r>
            <a:endParaRPr lang="zh-CN" altLang="zh-CN"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44624"/>
            <a:ext cx="8655496" cy="5766519"/>
          </a:xfrm>
        </p:spPr>
        <p:txBody>
          <a:bodyPr/>
          <a:lstStyle/>
          <a:p>
            <a:r>
              <a:rPr lang="zh-CN" altLang="zh-CN" sz="2400" dirty="0" smtClean="0"/>
              <a:t>在求解每个问题时，都要求配有图示，给出小屋各外表面电池组件铺设分组阵列图形及组件连接方式（串、并联）示意图，也要给出电池组件分组阵列容量及选配逆变器规格列表。</a:t>
            </a:r>
          </a:p>
          <a:p>
            <a:r>
              <a:rPr lang="zh-CN" altLang="zh-CN" sz="2400" dirty="0" smtClean="0"/>
              <a:t>在同一表面采用两种或两种以上类型的光伏电池组件时，同一型号的电池板可串联，而不同型号的电池板不可串联。在不同表面上，即使是相同型号的电池也不能进行串、并联连接。应注意分组连接方式及逆变器的选配。</a:t>
            </a:r>
          </a:p>
          <a:p>
            <a:r>
              <a:rPr lang="zh-CN" altLang="zh-CN" sz="2400" b="1" dirty="0" smtClean="0"/>
              <a:t>问题</a:t>
            </a:r>
            <a:r>
              <a:rPr lang="en-US" altLang="zh-CN" sz="2400" b="1" dirty="0" smtClean="0"/>
              <a:t>1</a:t>
            </a:r>
            <a:r>
              <a:rPr lang="zh-CN" altLang="zh-CN" sz="2400" b="1" dirty="0" smtClean="0"/>
              <a:t>：</a:t>
            </a:r>
            <a:r>
              <a:rPr lang="zh-CN" altLang="zh-CN" sz="2400" dirty="0" smtClean="0"/>
              <a:t>请根据山西省大同市的气象数据，仅考虑贴附安装方式，选定光伏电池组件，对小屋（见附件</a:t>
            </a:r>
            <a:r>
              <a:rPr lang="en-US" altLang="zh-CN" sz="2400" dirty="0" smtClean="0"/>
              <a:t>2</a:t>
            </a:r>
            <a:r>
              <a:rPr lang="zh-CN" altLang="zh-CN" sz="2400" dirty="0" smtClean="0"/>
              <a:t>）的部分外表面进行铺设，并根据电池组件分组数量和容量，选配相应的逆变器的容量和数量。</a:t>
            </a:r>
          </a:p>
          <a:p>
            <a:r>
              <a:rPr lang="zh-CN" altLang="zh-CN" sz="2400" b="1" dirty="0" smtClean="0"/>
              <a:t>问题</a:t>
            </a:r>
            <a:r>
              <a:rPr lang="en-US" altLang="zh-CN" sz="2400" b="1" dirty="0" smtClean="0"/>
              <a:t>2</a:t>
            </a:r>
            <a:r>
              <a:rPr lang="zh-CN" altLang="zh-CN" sz="2400" b="1" dirty="0" smtClean="0"/>
              <a:t>：</a:t>
            </a:r>
            <a:r>
              <a:rPr lang="zh-CN" altLang="zh-CN" sz="2400" dirty="0" smtClean="0"/>
              <a:t>电池板的朝向与倾角均会影响到光伏电池的工作效率，请选择架空方式安装光伏电池，重新考虑问题</a:t>
            </a:r>
            <a:r>
              <a:rPr lang="en-US" altLang="zh-CN" sz="2400" dirty="0" smtClean="0"/>
              <a:t>1</a:t>
            </a:r>
            <a:r>
              <a:rPr lang="zh-CN" altLang="zh-CN" sz="2400" dirty="0" smtClean="0"/>
              <a:t>。</a:t>
            </a:r>
          </a:p>
          <a:p>
            <a:r>
              <a:rPr lang="zh-CN" altLang="zh-CN" sz="2400" b="1" dirty="0" smtClean="0"/>
              <a:t>问题</a:t>
            </a:r>
            <a:r>
              <a:rPr lang="en-US" altLang="zh-CN" sz="2400" b="1" dirty="0" smtClean="0"/>
              <a:t>3</a:t>
            </a:r>
            <a:r>
              <a:rPr lang="zh-CN" altLang="zh-CN" sz="2400" b="1" dirty="0" smtClean="0"/>
              <a:t>：</a:t>
            </a:r>
            <a:r>
              <a:rPr lang="zh-CN" altLang="zh-CN" sz="2400" dirty="0" smtClean="0"/>
              <a:t>根据附件</a:t>
            </a:r>
            <a:r>
              <a:rPr lang="en-US" altLang="zh-CN" sz="2400" dirty="0" smtClean="0"/>
              <a:t>7</a:t>
            </a:r>
            <a:r>
              <a:rPr lang="zh-CN" altLang="zh-CN" sz="2400" dirty="0" smtClean="0"/>
              <a:t>给出的小屋建筑要求，请为大同市重新设计一个小屋，要求画出小屋的外形图，并对所设计小屋的外表面优化铺设光伏电池，给出铺设及分组连接方式，选配逆变器，计算相应结果。</a:t>
            </a:r>
          </a:p>
          <a:p>
            <a:endParaRPr lang="zh-CN" altLang="en-US" sz="2400" dirty="0"/>
          </a:p>
        </p:txBody>
      </p:sp>
    </p:spTree>
    <p:extLst>
      <p:ext uri="{BB962C8B-B14F-4D97-AF65-F5344CB8AC3E}">
        <p14:creationId xmlns:p14="http://schemas.microsoft.com/office/powerpoint/2010/main" val="16279607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764704"/>
            <a:ext cx="8153400" cy="5334471"/>
          </a:xfrm>
        </p:spPr>
        <p:txBody>
          <a:bodyPr/>
          <a:lstStyle/>
          <a:p>
            <a:r>
              <a:rPr lang="zh-CN" altLang="zh-CN" sz="2400" dirty="0" smtClean="0"/>
              <a:t>附件</a:t>
            </a:r>
            <a:r>
              <a:rPr lang="en-US" altLang="zh-CN" sz="2400" dirty="0" smtClean="0"/>
              <a:t>1</a:t>
            </a:r>
            <a:r>
              <a:rPr lang="zh-CN" altLang="zh-CN" sz="2400" dirty="0" smtClean="0"/>
              <a:t>：光伏电池组件的分组及逆变器选择的要求</a:t>
            </a:r>
          </a:p>
          <a:p>
            <a:r>
              <a:rPr lang="zh-CN" altLang="zh-CN" sz="2400" dirty="0" smtClean="0"/>
              <a:t>附件</a:t>
            </a:r>
            <a:r>
              <a:rPr lang="en-US" altLang="zh-CN" sz="2400" dirty="0" smtClean="0"/>
              <a:t>2</a:t>
            </a:r>
            <a:r>
              <a:rPr lang="zh-CN" altLang="zh-CN" sz="2400" dirty="0" smtClean="0"/>
              <a:t>：给定小屋的外观尺寸图</a:t>
            </a:r>
          </a:p>
          <a:p>
            <a:r>
              <a:rPr lang="zh-CN" altLang="zh-CN" sz="2400" dirty="0" smtClean="0"/>
              <a:t>附件</a:t>
            </a:r>
            <a:r>
              <a:rPr lang="en-US" altLang="zh-CN" sz="2400" dirty="0" smtClean="0"/>
              <a:t>3</a:t>
            </a:r>
            <a:r>
              <a:rPr lang="zh-CN" altLang="zh-CN" sz="2400" dirty="0" smtClean="0"/>
              <a:t>：三种类型的光伏电池（</a:t>
            </a:r>
            <a:r>
              <a:rPr lang="en-US" altLang="zh-CN" sz="2400" dirty="0" smtClean="0"/>
              <a:t>A</a:t>
            </a:r>
            <a:r>
              <a:rPr lang="zh-CN" altLang="zh-CN" sz="2400" dirty="0" smtClean="0"/>
              <a:t>单晶硅、</a:t>
            </a:r>
            <a:r>
              <a:rPr lang="en-US" altLang="zh-CN" sz="2400" dirty="0" smtClean="0"/>
              <a:t>B</a:t>
            </a:r>
            <a:r>
              <a:rPr lang="zh-CN" altLang="zh-CN" sz="2400" dirty="0" smtClean="0"/>
              <a:t>多晶硅、</a:t>
            </a:r>
            <a:r>
              <a:rPr lang="en-US" altLang="zh-CN" sz="2400" dirty="0" smtClean="0"/>
              <a:t>C</a:t>
            </a:r>
            <a:r>
              <a:rPr lang="zh-CN" altLang="zh-CN" sz="2400" dirty="0" smtClean="0"/>
              <a:t>非晶硅薄膜）组件设计参数和市场价格</a:t>
            </a:r>
          </a:p>
          <a:p>
            <a:r>
              <a:rPr lang="zh-CN" altLang="zh-CN" sz="2400" dirty="0" smtClean="0"/>
              <a:t>附件</a:t>
            </a:r>
            <a:r>
              <a:rPr lang="en-US" altLang="zh-CN" sz="2400" dirty="0" smtClean="0"/>
              <a:t>4</a:t>
            </a:r>
            <a:r>
              <a:rPr lang="zh-CN" altLang="zh-CN" sz="2400" dirty="0" smtClean="0"/>
              <a:t>：大同典型气象年气象数据。特别注意：数据库中标注的时间为实际时间减</a:t>
            </a:r>
            <a:r>
              <a:rPr lang="en-US" altLang="zh-CN" sz="2400" dirty="0" smtClean="0"/>
              <a:t>1</a:t>
            </a:r>
            <a:r>
              <a:rPr lang="zh-CN" altLang="zh-CN" sz="2400" dirty="0" smtClean="0"/>
              <a:t>小时，即数据库中的</a:t>
            </a:r>
            <a:r>
              <a:rPr lang="en-US" altLang="zh-CN" sz="2400" dirty="0" smtClean="0"/>
              <a:t>11:00</a:t>
            </a:r>
            <a:r>
              <a:rPr lang="zh-CN" altLang="zh-CN" sz="2400" dirty="0" smtClean="0"/>
              <a:t>即为实际时间的</a:t>
            </a:r>
            <a:r>
              <a:rPr lang="en-US" altLang="zh-CN" sz="2400" dirty="0" smtClean="0"/>
              <a:t>12:00</a:t>
            </a:r>
            <a:endParaRPr lang="zh-CN" altLang="zh-CN" sz="2400" dirty="0" smtClean="0"/>
          </a:p>
          <a:p>
            <a:r>
              <a:rPr lang="zh-CN" altLang="zh-CN" sz="2400" dirty="0" smtClean="0"/>
              <a:t>附件</a:t>
            </a:r>
            <a:r>
              <a:rPr lang="en-US" altLang="zh-CN" sz="2400" dirty="0" smtClean="0"/>
              <a:t>5</a:t>
            </a:r>
            <a:r>
              <a:rPr lang="zh-CN" altLang="zh-CN" sz="2400" dirty="0" smtClean="0"/>
              <a:t>：逆变器的参数及价格</a:t>
            </a:r>
          </a:p>
          <a:p>
            <a:r>
              <a:rPr lang="zh-CN" altLang="zh-CN" sz="2400" dirty="0" smtClean="0"/>
              <a:t>附件</a:t>
            </a:r>
            <a:r>
              <a:rPr lang="en-US" altLang="zh-CN" sz="2400" dirty="0" smtClean="0"/>
              <a:t>6</a:t>
            </a:r>
            <a:r>
              <a:rPr lang="zh-CN" altLang="zh-CN" sz="2400" dirty="0" smtClean="0"/>
              <a:t>：可参考的相关概念</a:t>
            </a:r>
          </a:p>
          <a:p>
            <a:r>
              <a:rPr lang="zh-CN" altLang="zh-CN" sz="2400" dirty="0" smtClean="0"/>
              <a:t>附件</a:t>
            </a:r>
            <a:r>
              <a:rPr lang="en-US" altLang="zh-CN" sz="2400" dirty="0" smtClean="0"/>
              <a:t>7</a:t>
            </a:r>
            <a:r>
              <a:rPr lang="zh-CN" altLang="zh-CN" sz="2400" dirty="0" smtClean="0"/>
              <a:t>：小屋的建筑要求</a:t>
            </a:r>
          </a:p>
          <a:p>
            <a:r>
              <a:rPr lang="en-US" altLang="zh-CN" dirty="0" smtClean="0"/>
              <a:t> </a:t>
            </a:r>
            <a:endParaRPr lang="zh-CN" altLang="zh-CN" dirty="0" smtClean="0"/>
          </a:p>
          <a:p>
            <a:pPr eaLnBrk="1" hangingPunct="1"/>
            <a:endParaRPr lang="zh-CN" altLang="en-US" dirty="0" smtClean="0"/>
          </a:p>
          <a:p>
            <a:endParaRPr lang="zh-CN" altLang="en-US" dirty="0"/>
          </a:p>
        </p:txBody>
      </p:sp>
      <p:pic>
        <p:nvPicPr>
          <p:cNvPr id="58370" name="Picture 2" descr="I:\desk\近期工作\数学建模\2012cumcm\2012年赛题\B\cumcm2012B附件2_给定小屋的外观尺寸图\顶视图.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852936"/>
            <a:ext cx="7708900" cy="386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066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eaLnBrk="1" hangingPunct="1"/>
            <a:r>
              <a:rPr lang="zh-CN" altLang="en-US" smtClean="0"/>
              <a:t>数学建模竞赛的意义</a:t>
            </a:r>
          </a:p>
        </p:txBody>
      </p:sp>
      <p:sp>
        <p:nvSpPr>
          <p:cNvPr id="22531" name="Rectangle 3"/>
          <p:cNvSpPr>
            <a:spLocks noGrp="1" noRot="1" noChangeArrowheads="1"/>
          </p:cNvSpPr>
          <p:nvPr>
            <p:ph type="body" idx="1"/>
          </p:nvPr>
        </p:nvSpPr>
        <p:spPr/>
        <p:txBody>
          <a:bodyPr/>
          <a:lstStyle/>
          <a:p>
            <a:pPr eaLnBrk="1" hangingPunct="1"/>
            <a:r>
              <a:rPr lang="zh-CN" altLang="en-US" b="1" smtClean="0">
                <a:latin typeface="Times New Roman" pitchFamily="18" charset="0"/>
              </a:rPr>
              <a:t>培养选手勇于创新、理论联系实际的学风</a:t>
            </a:r>
          </a:p>
          <a:p>
            <a:pPr eaLnBrk="1" hangingPunct="1"/>
            <a:r>
              <a:rPr lang="zh-CN" altLang="en-US" b="1" smtClean="0">
                <a:latin typeface="Times New Roman" pitchFamily="18" charset="0"/>
              </a:rPr>
              <a:t>培养选手进行科学研究，以及通过研究学习新知识的能力</a:t>
            </a:r>
          </a:p>
          <a:p>
            <a:pPr eaLnBrk="1" hangingPunct="1"/>
            <a:r>
              <a:rPr lang="zh-CN" altLang="en-US" b="1" smtClean="0">
                <a:latin typeface="Times New Roman" pitchFamily="18" charset="0"/>
              </a:rPr>
              <a:t>培养选手相互协调、团结合作的精神</a:t>
            </a:r>
          </a:p>
          <a:p>
            <a:pPr eaLnBrk="1" hangingPunct="1"/>
            <a:r>
              <a:rPr lang="zh-CN" altLang="en-US" b="1" smtClean="0">
                <a:latin typeface="Times New Roman" pitchFamily="18" charset="0"/>
              </a:rPr>
              <a:t>高强度脑力劳动中挑战极限的体验</a:t>
            </a:r>
          </a:p>
          <a:p>
            <a:pPr eaLnBrk="1" hangingPunct="1"/>
            <a:r>
              <a:rPr lang="zh-CN" altLang="en-US" b="1" smtClean="0">
                <a:latin typeface="Times New Roman" pitchFamily="18" charset="0"/>
              </a:rPr>
              <a:t>极富挑战性的问题，崭新的知识领域</a:t>
            </a:r>
          </a:p>
          <a:p>
            <a:pPr eaLnBrk="1" hangingPunct="1"/>
            <a:r>
              <a:rPr lang="zh-CN" altLang="en-US" b="1" smtClean="0">
                <a:latin typeface="Times New Roman" pitchFamily="18" charset="0"/>
              </a:rPr>
              <a:t>直接推动了数学的教学内容、课程体系的改革</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anim to="" calcmode="lin" valueType="num">
                                      <p:cBhvr>
                                        <p:cTn id="7" dur="1" fill="hold"/>
                                        <p:tgtEl>
                                          <p:spTgt spid="2253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2531">
                                            <p:txEl>
                                              <p:pRg st="1" end="1"/>
                                            </p:txEl>
                                          </p:spTgt>
                                        </p:tgtEl>
                                        <p:attrNameLst>
                                          <p:attrName>style.visibility</p:attrName>
                                        </p:attrNameLst>
                                      </p:cBhvr>
                                      <p:to>
                                        <p:strVal val="visible"/>
                                      </p:to>
                                    </p:set>
                                    <p:anim to="" calcmode="lin" valueType="num">
                                      <p:cBhvr>
                                        <p:cTn id="12" dur="1" fill="hold"/>
                                        <p:tgtEl>
                                          <p:spTgt spid="2253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2531">
                                            <p:txEl>
                                              <p:pRg st="2" end="2"/>
                                            </p:txEl>
                                          </p:spTgt>
                                        </p:tgtEl>
                                        <p:attrNameLst>
                                          <p:attrName>style.visibility</p:attrName>
                                        </p:attrNameLst>
                                      </p:cBhvr>
                                      <p:to>
                                        <p:strVal val="visible"/>
                                      </p:to>
                                    </p:set>
                                    <p:anim to="" calcmode="lin" valueType="num">
                                      <p:cBhvr>
                                        <p:cTn id="17" dur="1" fill="hold"/>
                                        <p:tgtEl>
                                          <p:spTgt spid="2253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2531">
                                            <p:txEl>
                                              <p:pRg st="3" end="3"/>
                                            </p:txEl>
                                          </p:spTgt>
                                        </p:tgtEl>
                                        <p:attrNameLst>
                                          <p:attrName>style.visibility</p:attrName>
                                        </p:attrNameLst>
                                      </p:cBhvr>
                                      <p:to>
                                        <p:strVal val="visible"/>
                                      </p:to>
                                    </p:set>
                                    <p:anim to="" calcmode="lin" valueType="num">
                                      <p:cBhvr>
                                        <p:cTn id="22" dur="1" fill="hold"/>
                                        <p:tgtEl>
                                          <p:spTgt spid="22531">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22531">
                                            <p:txEl>
                                              <p:pRg st="4" end="4"/>
                                            </p:txEl>
                                          </p:spTgt>
                                        </p:tgtEl>
                                        <p:attrNameLst>
                                          <p:attrName>style.visibility</p:attrName>
                                        </p:attrNameLst>
                                      </p:cBhvr>
                                      <p:to>
                                        <p:strVal val="visible"/>
                                      </p:to>
                                    </p:set>
                                    <p:anim to="" calcmode="lin" valueType="num">
                                      <p:cBhvr>
                                        <p:cTn id="27" dur="1" fill="hold"/>
                                        <p:tgtEl>
                                          <p:spTgt spid="22531">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22531">
                                            <p:txEl>
                                              <p:pRg st="5" end="5"/>
                                            </p:txEl>
                                          </p:spTgt>
                                        </p:tgtEl>
                                        <p:attrNameLst>
                                          <p:attrName>style.visibility</p:attrName>
                                        </p:attrNameLst>
                                      </p:cBhvr>
                                      <p:to>
                                        <p:strVal val="visible"/>
                                      </p:to>
                                    </p:set>
                                    <p:anim to="" calcmode="lin" valueType="num">
                                      <p:cBhvr>
                                        <p:cTn id="32" dur="1" fill="hold"/>
                                        <p:tgtEl>
                                          <p:spTgt spid="22531">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1026"/>
          <p:cNvSpPr>
            <a:spLocks noGrp="1" noRot="1" noChangeArrowheads="1"/>
          </p:cNvSpPr>
          <p:nvPr>
            <p:ph type="title"/>
          </p:nvPr>
        </p:nvSpPr>
        <p:spPr/>
        <p:txBody>
          <a:bodyPr/>
          <a:lstStyle/>
          <a:p>
            <a:pPr eaLnBrk="1" hangingPunct="1"/>
            <a:r>
              <a:rPr lang="zh-CN" altLang="en-US" smtClean="0"/>
              <a:t>参赛同学的话</a:t>
            </a:r>
          </a:p>
        </p:txBody>
      </p:sp>
      <p:sp>
        <p:nvSpPr>
          <p:cNvPr id="35843" name="Rectangle 1027"/>
          <p:cNvSpPr>
            <a:spLocks noGrp="1" noRot="1" noChangeArrowheads="1"/>
          </p:cNvSpPr>
          <p:nvPr>
            <p:ph type="body" idx="1"/>
          </p:nvPr>
        </p:nvSpPr>
        <p:spPr/>
        <p:txBody>
          <a:bodyPr/>
          <a:lstStyle/>
          <a:p>
            <a:pPr eaLnBrk="1" hangingPunct="1">
              <a:lnSpc>
                <a:spcPct val="90000"/>
              </a:lnSpc>
            </a:pPr>
            <a:r>
              <a:rPr lang="zh-CN" altLang="en-US" b="1" smtClean="0"/>
              <a:t>“虽然全国大学生数学建模竞赛已经结束了，但那三天的情形在我脑海里还记忆犹新。通过这次竞赛，使我认识到了团队合作的重要性。”</a:t>
            </a:r>
          </a:p>
          <a:p>
            <a:pPr eaLnBrk="1" hangingPunct="1">
              <a:lnSpc>
                <a:spcPct val="90000"/>
              </a:lnSpc>
            </a:pPr>
            <a:r>
              <a:rPr lang="zh-CN" altLang="en-US" b="1" smtClean="0"/>
              <a:t>“半年多的准备，三天的竞赛，带给我一次全新的体验，如何高效率地阅读博览，如何融会贯通各门学科的思想方法和理论知识，又如何作好团队合作等。为挑战自我提供了一条捷径”</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5843">
                                            <p:txEl>
                                              <p:pRg st="0" end="0"/>
                                            </p:txEl>
                                          </p:spTgt>
                                        </p:tgtEl>
                                        <p:attrNameLst>
                                          <p:attrName>style.visibility</p:attrName>
                                        </p:attrNameLst>
                                      </p:cBhvr>
                                      <p:to>
                                        <p:strVal val="visible"/>
                                      </p:to>
                                    </p:set>
                                    <p:anim to="" calcmode="lin" valueType="num">
                                      <p:cBhvr>
                                        <p:cTn id="7" dur="1" fill="hold"/>
                                        <p:tgtEl>
                                          <p:spTgt spid="3584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5843">
                                            <p:txEl>
                                              <p:pRg st="1" end="1"/>
                                            </p:txEl>
                                          </p:spTgt>
                                        </p:tgtEl>
                                        <p:attrNameLst>
                                          <p:attrName>style.visibility</p:attrName>
                                        </p:attrNameLst>
                                      </p:cBhvr>
                                      <p:to>
                                        <p:strVal val="visible"/>
                                      </p:to>
                                    </p:set>
                                    <p:anim to="" calcmode="lin" valueType="num">
                                      <p:cBhvr>
                                        <p:cTn id="12" dur="1" fill="hold"/>
                                        <p:tgtEl>
                                          <p:spTgt spid="3584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pPr eaLnBrk="1" hangingPunct="1"/>
            <a:r>
              <a:rPr lang="zh-CN" altLang="en-US" smtClean="0"/>
              <a:t>什么是数学建模</a:t>
            </a:r>
          </a:p>
        </p:txBody>
      </p:sp>
      <p:sp>
        <p:nvSpPr>
          <p:cNvPr id="19459" name="Rectangle 3"/>
          <p:cNvSpPr>
            <a:spLocks noGrp="1" noRot="1" noChangeArrowheads="1"/>
          </p:cNvSpPr>
          <p:nvPr>
            <p:ph type="body" idx="1"/>
          </p:nvPr>
        </p:nvSpPr>
        <p:spPr/>
        <p:txBody>
          <a:bodyPr/>
          <a:lstStyle/>
          <a:p>
            <a:pPr eaLnBrk="1" hangingPunct="1"/>
            <a:r>
              <a:rPr lang="zh-CN" altLang="en-US" b="1" u="sng" smtClean="0"/>
              <a:t>模型</a:t>
            </a:r>
            <a:r>
              <a:rPr lang="zh-CN" altLang="en-US" b="1" smtClean="0"/>
              <a:t>：实际原型主要特征的抽象和简化、一个低代价近似。</a:t>
            </a:r>
          </a:p>
          <a:p>
            <a:pPr eaLnBrk="1" hangingPunct="1"/>
            <a:r>
              <a:rPr lang="zh-CN" altLang="en-US" b="1" u="sng" smtClean="0"/>
              <a:t>数学模型</a:t>
            </a:r>
            <a:r>
              <a:rPr lang="zh-CN" altLang="en-US" b="1" smtClean="0"/>
              <a:t>：通过抽象和简化，使用数学语言对实际对象的一个刻画，以便于人们更简明更深刻地认识所研究的对象。</a:t>
            </a:r>
          </a:p>
          <a:p>
            <a:pPr eaLnBrk="1" hangingPunct="1"/>
            <a:r>
              <a:rPr lang="zh-CN" altLang="en-US" b="1" u="sng" smtClean="0"/>
              <a:t>数学建模</a:t>
            </a:r>
            <a:r>
              <a:rPr lang="zh-CN" altLang="en-US" b="1" smtClean="0"/>
              <a:t>：根据要求针对实际问题组建数学模型的过程。</a:t>
            </a:r>
          </a:p>
          <a:p>
            <a:pPr eaLnBrk="1" hangingPunct="1"/>
            <a:endParaRPr lang="zh-CN" altLang="en-US" smtClean="0"/>
          </a:p>
        </p:txBody>
      </p:sp>
      <p:sp>
        <p:nvSpPr>
          <p:cNvPr id="2" name="矩形 1"/>
          <p:cNvSpPr/>
          <p:nvPr/>
        </p:nvSpPr>
        <p:spPr>
          <a:xfrm>
            <a:off x="179512" y="5445224"/>
            <a:ext cx="8794395" cy="92333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ctr">
              <a:defRPr/>
            </a:pP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数模竞赛  </a:t>
            </a:r>
            <a:r>
              <a:rPr lang="en-US" altLang="zh-CN"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做“大应用题”</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anim to="" calcmode="lin" valueType="num">
                                      <p:cBhvr>
                                        <p:cTn id="7" dur="1" fill="hold"/>
                                        <p:tgtEl>
                                          <p:spTgt spid="1945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9459">
                                            <p:txEl>
                                              <p:pRg st="1" end="1"/>
                                            </p:txEl>
                                          </p:spTgt>
                                        </p:tgtEl>
                                        <p:attrNameLst>
                                          <p:attrName>style.visibility</p:attrName>
                                        </p:attrNameLst>
                                      </p:cBhvr>
                                      <p:to>
                                        <p:strVal val="visible"/>
                                      </p:to>
                                    </p:set>
                                    <p:anim to="" calcmode="lin" valueType="num">
                                      <p:cBhvr>
                                        <p:cTn id="12" dur="1" fill="hold"/>
                                        <p:tgtEl>
                                          <p:spTgt spid="1945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9459">
                                            <p:txEl>
                                              <p:pRg st="2" end="2"/>
                                            </p:txEl>
                                          </p:spTgt>
                                        </p:tgtEl>
                                        <p:attrNameLst>
                                          <p:attrName>style.visibility</p:attrName>
                                        </p:attrNameLst>
                                      </p:cBhvr>
                                      <p:to>
                                        <p:strVal val="visible"/>
                                      </p:to>
                                    </p:set>
                                    <p:anim to="" calcmode="lin" valueType="num">
                                      <p:cBhvr>
                                        <p:cTn id="17" dur="1" fill="hold"/>
                                        <p:tgtEl>
                                          <p:spTgt spid="19459">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050"/>
          <p:cNvSpPr>
            <a:spLocks noGrp="1" noRot="1" noChangeArrowheads="1"/>
          </p:cNvSpPr>
          <p:nvPr>
            <p:ph type="title"/>
          </p:nvPr>
        </p:nvSpPr>
        <p:spPr/>
        <p:txBody>
          <a:bodyPr/>
          <a:lstStyle/>
          <a:p>
            <a:pPr eaLnBrk="1" hangingPunct="1"/>
            <a:r>
              <a:rPr lang="zh-CN" altLang="en-US" smtClean="0"/>
              <a:t>参赛同学的话</a:t>
            </a:r>
          </a:p>
        </p:txBody>
      </p:sp>
      <p:sp>
        <p:nvSpPr>
          <p:cNvPr id="39939" name="Rectangle 2051"/>
          <p:cNvSpPr>
            <a:spLocks noGrp="1" noRot="1" noChangeArrowheads="1"/>
          </p:cNvSpPr>
          <p:nvPr>
            <p:ph type="body" idx="1"/>
          </p:nvPr>
        </p:nvSpPr>
        <p:spPr/>
        <p:txBody>
          <a:bodyPr/>
          <a:lstStyle/>
          <a:p>
            <a:pPr eaLnBrk="1" hangingPunct="1"/>
            <a:r>
              <a:rPr lang="zh-CN" altLang="en-US" b="1" smtClean="0">
                <a:latin typeface="Times New Roman" pitchFamily="18" charset="0"/>
              </a:rPr>
              <a:t>“那不寻常的三天在我的记忆中留下了永恒的一瞬。我们的确感受到了它独特的魅力，它给予我们的东西实在太多。真是一次参赛，终身受益。”</a:t>
            </a:r>
          </a:p>
          <a:p>
            <a:pPr eaLnBrk="1" hangingPunct="1"/>
            <a:r>
              <a:rPr lang="zh-CN" altLang="en-US" b="1" smtClean="0"/>
              <a:t>不到最后，永不言败；坚持，就是胜利！</a:t>
            </a:r>
          </a:p>
          <a:p>
            <a:pPr eaLnBrk="1" hangingPunct="1"/>
            <a:r>
              <a:rPr lang="zh-CN" altLang="en-US" b="1" smtClean="0"/>
              <a:t>竞赛过程中的每次创新、受挫、彷徨和坚持，都是我得到的比奖项更重要的宝贵财富。付出过，努力过、便不再有遗憾。</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9939">
                                            <p:txEl>
                                              <p:pRg st="0" end="0"/>
                                            </p:txEl>
                                          </p:spTgt>
                                        </p:tgtEl>
                                        <p:attrNameLst>
                                          <p:attrName>style.visibility</p:attrName>
                                        </p:attrNameLst>
                                      </p:cBhvr>
                                      <p:to>
                                        <p:strVal val="visible"/>
                                      </p:to>
                                    </p:set>
                                    <p:anim to="" calcmode="lin" valueType="num">
                                      <p:cBhvr>
                                        <p:cTn id="7" dur="1" fill="hold"/>
                                        <p:tgtEl>
                                          <p:spTgt spid="3993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9939">
                                            <p:txEl>
                                              <p:pRg st="1" end="1"/>
                                            </p:txEl>
                                          </p:spTgt>
                                        </p:tgtEl>
                                        <p:attrNameLst>
                                          <p:attrName>style.visibility</p:attrName>
                                        </p:attrNameLst>
                                      </p:cBhvr>
                                      <p:to>
                                        <p:strVal val="visible"/>
                                      </p:to>
                                    </p:set>
                                    <p:anim to="" calcmode="lin" valueType="num">
                                      <p:cBhvr>
                                        <p:cTn id="12" dur="1" fill="hold"/>
                                        <p:tgtEl>
                                          <p:spTgt spid="3993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9939">
                                            <p:txEl>
                                              <p:pRg st="2" end="2"/>
                                            </p:txEl>
                                          </p:spTgt>
                                        </p:tgtEl>
                                        <p:attrNameLst>
                                          <p:attrName>style.visibility</p:attrName>
                                        </p:attrNameLst>
                                      </p:cBhvr>
                                      <p:to>
                                        <p:strVal val="visible"/>
                                      </p:to>
                                    </p:set>
                                    <p:anim to="" calcmode="lin" valueType="num">
                                      <p:cBhvr>
                                        <p:cTn id="17" dur="1" fill="hold"/>
                                        <p:tgtEl>
                                          <p:spTgt spid="39939">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title"/>
          </p:nvPr>
        </p:nvSpPr>
        <p:spPr>
          <a:noFill/>
        </p:spPr>
        <p:txBody>
          <a:bodyPr lIns="92075" tIns="46038" rIns="92075" bIns="46038" anchor="b"/>
          <a:lstStyle/>
          <a:p>
            <a:pPr eaLnBrk="1" hangingPunct="1"/>
            <a:r>
              <a:rPr lang="zh-CN" altLang="en-US" smtClean="0"/>
              <a:t>参赛同学的话</a:t>
            </a:r>
          </a:p>
        </p:txBody>
      </p:sp>
      <p:sp>
        <p:nvSpPr>
          <p:cNvPr id="30723" name="Rectangle 7"/>
          <p:cNvSpPr>
            <a:spLocks noGrp="1" noChangeArrowheads="1"/>
          </p:cNvSpPr>
          <p:nvPr>
            <p:ph type="body" idx="1"/>
          </p:nvPr>
        </p:nvSpPr>
        <p:spPr>
          <a:noFill/>
        </p:spPr>
        <p:txBody>
          <a:bodyPr lIns="92075" tIns="46038" rIns="92075" bIns="46038"/>
          <a:lstStyle/>
          <a:p>
            <a:pPr eaLnBrk="1" hangingPunct="1"/>
            <a:r>
              <a:rPr lang="zh-CN" altLang="en-US" b="1" smtClean="0">
                <a:latin typeface="Times New Roman" pitchFamily="18" charset="0"/>
              </a:rPr>
              <a:t>“</a:t>
            </a:r>
            <a:r>
              <a:rPr lang="zh-CN" altLang="en-US" b="1" smtClean="0">
                <a:solidFill>
                  <a:schemeClr val="tx2"/>
                </a:solidFill>
                <a:latin typeface="Times New Roman" pitchFamily="18" charset="0"/>
              </a:rPr>
              <a:t>在数模活动中一个最大的收益就是思维方式的改变。</a:t>
            </a:r>
            <a:r>
              <a:rPr lang="zh-CN" altLang="en-US" b="1" smtClean="0">
                <a:latin typeface="Times New Roman" pitchFamily="18" charset="0"/>
              </a:rPr>
              <a:t>在以前我们面对一些日常问题时，解决它的方法往往是一种习惯性的思维方式，只知道该这样去做，却不很清楚为什么会这样做，现在这种陈旧的思考方式己经被数学建模培养出的多角度、从本质上区分问题的新颖多维的思考方式和创新意识所替代”</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lstStyle/>
          <a:p>
            <a:pPr eaLnBrk="1" hangingPunct="1"/>
            <a:r>
              <a:rPr lang="zh-CN" altLang="en-US" smtClean="0"/>
              <a:t>成功参赛的要素</a:t>
            </a:r>
            <a:endParaRPr lang="zh-CN" altLang="en-US" b="1" smtClean="0"/>
          </a:p>
        </p:txBody>
      </p:sp>
      <p:sp>
        <p:nvSpPr>
          <p:cNvPr id="37891" name="Rectangle 3"/>
          <p:cNvSpPr>
            <a:spLocks noGrp="1" noRot="1" noChangeArrowheads="1"/>
          </p:cNvSpPr>
          <p:nvPr>
            <p:ph type="body" idx="1"/>
          </p:nvPr>
        </p:nvSpPr>
        <p:spPr/>
        <p:txBody>
          <a:bodyPr/>
          <a:lstStyle/>
          <a:p>
            <a:pPr eaLnBrk="1" hangingPunct="1"/>
            <a:r>
              <a:rPr lang="zh-CN" altLang="en-US" b="1" smtClean="0"/>
              <a:t>浓厚的兴趣和执着的坚持</a:t>
            </a:r>
          </a:p>
          <a:p>
            <a:pPr eaLnBrk="1" hangingPunct="1"/>
            <a:r>
              <a:rPr lang="zh-CN" altLang="en-US" b="1" smtClean="0"/>
              <a:t>敏锐的洞察力和活跃的思维；</a:t>
            </a:r>
          </a:p>
          <a:p>
            <a:pPr eaLnBrk="1" hangingPunct="1"/>
            <a:r>
              <a:rPr lang="zh-CN" altLang="en-US" b="1" smtClean="0"/>
              <a:t>获取新知识的自学能力</a:t>
            </a:r>
          </a:p>
          <a:p>
            <a:pPr eaLnBrk="1" hangingPunct="1"/>
            <a:endParaRPr lang="zh-CN" altLang="en-US" b="1" smtClean="0"/>
          </a:p>
          <a:p>
            <a:pPr eaLnBrk="1" hangingPunct="1"/>
            <a:r>
              <a:rPr lang="zh-CN" altLang="en-US" b="1" smtClean="0"/>
              <a:t>扎实的数学基础</a:t>
            </a:r>
          </a:p>
          <a:p>
            <a:pPr eaLnBrk="1" hangingPunct="1"/>
            <a:r>
              <a:rPr lang="zh-CN" altLang="en-US" b="1" smtClean="0"/>
              <a:t>熟练的计算机软件应用能力</a:t>
            </a:r>
          </a:p>
          <a:p>
            <a:pPr eaLnBrk="1" hangingPunct="1"/>
            <a:r>
              <a:rPr lang="zh-CN" altLang="en-US" b="1" smtClean="0"/>
              <a:t>清晰的语言表达</a:t>
            </a:r>
          </a:p>
          <a:p>
            <a:pPr eaLnBrk="1" hangingPunct="1"/>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7891">
                                            <p:txEl>
                                              <p:pRg st="0" end="0"/>
                                            </p:txEl>
                                          </p:spTgt>
                                        </p:tgtEl>
                                        <p:attrNameLst>
                                          <p:attrName>style.visibility</p:attrName>
                                        </p:attrNameLst>
                                      </p:cBhvr>
                                      <p:to>
                                        <p:strVal val="visible"/>
                                      </p:to>
                                    </p:set>
                                    <p:anim to="" calcmode="lin" valueType="num">
                                      <p:cBhvr>
                                        <p:cTn id="7" dur="1" fill="hold"/>
                                        <p:tgtEl>
                                          <p:spTgt spid="3789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7891">
                                            <p:txEl>
                                              <p:pRg st="1" end="1"/>
                                            </p:txEl>
                                          </p:spTgt>
                                        </p:tgtEl>
                                        <p:attrNameLst>
                                          <p:attrName>style.visibility</p:attrName>
                                        </p:attrNameLst>
                                      </p:cBhvr>
                                      <p:to>
                                        <p:strVal val="visible"/>
                                      </p:to>
                                    </p:set>
                                    <p:anim to="" calcmode="lin" valueType="num">
                                      <p:cBhvr>
                                        <p:cTn id="12" dur="1" fill="hold"/>
                                        <p:tgtEl>
                                          <p:spTgt spid="3789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7891">
                                            <p:txEl>
                                              <p:pRg st="2" end="2"/>
                                            </p:txEl>
                                          </p:spTgt>
                                        </p:tgtEl>
                                        <p:attrNameLst>
                                          <p:attrName>style.visibility</p:attrName>
                                        </p:attrNameLst>
                                      </p:cBhvr>
                                      <p:to>
                                        <p:strVal val="visible"/>
                                      </p:to>
                                    </p:set>
                                    <p:anim to="" calcmode="lin" valueType="num">
                                      <p:cBhvr>
                                        <p:cTn id="17" dur="1" fill="hold"/>
                                        <p:tgtEl>
                                          <p:spTgt spid="3789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37891">
                                            <p:txEl>
                                              <p:pRg st="4" end="4"/>
                                            </p:txEl>
                                          </p:spTgt>
                                        </p:tgtEl>
                                        <p:attrNameLst>
                                          <p:attrName>style.visibility</p:attrName>
                                        </p:attrNameLst>
                                      </p:cBhvr>
                                      <p:to>
                                        <p:strVal val="visible"/>
                                      </p:to>
                                    </p:set>
                                    <p:anim to="" calcmode="lin" valueType="num">
                                      <p:cBhvr>
                                        <p:cTn id="22" dur="1" fill="hold"/>
                                        <p:tgtEl>
                                          <p:spTgt spid="37891">
                                            <p:txEl>
                                              <p:pRg st="4" end="4"/>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37891">
                                            <p:txEl>
                                              <p:pRg st="5" end="5"/>
                                            </p:txEl>
                                          </p:spTgt>
                                        </p:tgtEl>
                                        <p:attrNameLst>
                                          <p:attrName>style.visibility</p:attrName>
                                        </p:attrNameLst>
                                      </p:cBhvr>
                                      <p:to>
                                        <p:strVal val="visible"/>
                                      </p:to>
                                    </p:set>
                                    <p:anim to="" calcmode="lin" valueType="num">
                                      <p:cBhvr>
                                        <p:cTn id="27" dur="1" fill="hold"/>
                                        <p:tgtEl>
                                          <p:spTgt spid="37891">
                                            <p:txEl>
                                              <p:pRg st="5" end="5"/>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37891">
                                            <p:txEl>
                                              <p:pRg st="6" end="6"/>
                                            </p:txEl>
                                          </p:spTgt>
                                        </p:tgtEl>
                                        <p:attrNameLst>
                                          <p:attrName>style.visibility</p:attrName>
                                        </p:attrNameLst>
                                      </p:cBhvr>
                                      <p:to>
                                        <p:strVal val="visible"/>
                                      </p:to>
                                    </p:set>
                                    <p:anim to="" calcmode="lin" valueType="num">
                                      <p:cBhvr>
                                        <p:cTn id="32" dur="1" fill="hold"/>
                                        <p:tgtEl>
                                          <p:spTgt spid="37891">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eaLnBrk="1" hangingPunct="1"/>
            <a:r>
              <a:rPr kumimoji="1" lang="zh-CN" altLang="en-US" smtClean="0">
                <a:solidFill>
                  <a:schemeClr val="tx1"/>
                </a:solidFill>
              </a:rPr>
              <a:t>建议：参赛前的准备</a:t>
            </a:r>
          </a:p>
        </p:txBody>
      </p:sp>
      <p:sp>
        <p:nvSpPr>
          <p:cNvPr id="32771" name="Rectangle 3"/>
          <p:cNvSpPr>
            <a:spLocks noGrp="1" noRot="1" noChangeArrowheads="1"/>
          </p:cNvSpPr>
          <p:nvPr>
            <p:ph type="body" idx="1"/>
          </p:nvPr>
        </p:nvSpPr>
        <p:spPr>
          <a:xfrm>
            <a:off x="611188" y="1711325"/>
            <a:ext cx="8153400" cy="5146675"/>
          </a:xfrm>
        </p:spPr>
        <p:txBody>
          <a:bodyPr/>
          <a:lstStyle/>
          <a:p>
            <a:pPr marL="609600" indent="-609600" eaLnBrk="1" hangingPunct="1">
              <a:buFont typeface="Wingdings" pitchFamily="2" charset="2"/>
              <a:buNone/>
            </a:pPr>
            <a:r>
              <a:rPr kumimoji="1" lang="en-US" altLang="zh-CN" b="1" smtClean="0"/>
              <a:t>1. </a:t>
            </a:r>
            <a:r>
              <a:rPr kumimoji="1" lang="zh-CN" altLang="en-US" b="1" smtClean="0"/>
              <a:t>选修或自学数学模型课</a:t>
            </a:r>
            <a:r>
              <a:rPr kumimoji="1" lang="en-US" altLang="zh-CN" b="1" smtClean="0"/>
              <a:t>, </a:t>
            </a:r>
            <a:r>
              <a:rPr kumimoji="1" lang="zh-CN" altLang="en-US" b="1" smtClean="0"/>
              <a:t>参加赛前培训，按照要求完成作业。</a:t>
            </a:r>
          </a:p>
          <a:p>
            <a:pPr marL="609600" indent="-609600" eaLnBrk="1" hangingPunct="1">
              <a:buFont typeface="Wingdings" pitchFamily="2" charset="2"/>
              <a:buNone/>
            </a:pPr>
            <a:r>
              <a:rPr kumimoji="1" lang="en-US" altLang="zh-CN" b="1" smtClean="0"/>
              <a:t>2. </a:t>
            </a:r>
            <a:r>
              <a:rPr kumimoji="1" lang="zh-CN" altLang="en-US" b="1" smtClean="0"/>
              <a:t>了解和掌握常用数学软件的基本用法　　（</a:t>
            </a:r>
            <a:r>
              <a:rPr kumimoji="1" lang="en-US" altLang="zh-CN" b="1" smtClean="0"/>
              <a:t>Matlab / Mathematica, Lingo, …</a:t>
            </a:r>
            <a:r>
              <a:rPr kumimoji="1" lang="zh-CN" altLang="en-US" b="1" smtClean="0"/>
              <a:t>）</a:t>
            </a:r>
          </a:p>
          <a:p>
            <a:pPr marL="609600" indent="-609600" eaLnBrk="1" hangingPunct="1">
              <a:buFont typeface="Wingdings" pitchFamily="2" charset="2"/>
              <a:buNone/>
            </a:pPr>
            <a:r>
              <a:rPr kumimoji="1" lang="en-US" altLang="zh-CN" b="1" smtClean="0"/>
              <a:t>3. </a:t>
            </a:r>
            <a:r>
              <a:rPr kumimoji="1" lang="zh-CN" altLang="en-US" b="1" smtClean="0"/>
              <a:t>了解竞赛基本信息　（竞赛章程，特别是纪律；论文写作规范；</a:t>
            </a:r>
            <a:r>
              <a:rPr kumimoji="1" lang="en-US" altLang="zh-CN" b="1" smtClean="0"/>
              <a:t>…)</a:t>
            </a:r>
          </a:p>
          <a:p>
            <a:pPr marL="609600" indent="-609600" eaLnBrk="1" hangingPunct="1">
              <a:buFont typeface="Wingdings" pitchFamily="2" charset="2"/>
              <a:buNone/>
            </a:pPr>
            <a:r>
              <a:rPr kumimoji="1" lang="en-US" altLang="zh-CN" b="1" smtClean="0"/>
              <a:t>4. </a:t>
            </a:r>
            <a:r>
              <a:rPr kumimoji="1" lang="zh-CN" altLang="en-US" b="1" smtClean="0"/>
              <a:t>参加各种类型的数学建模竞赛或模拟赛（校内赛，地区赛，全国赛，美国赛</a:t>
            </a:r>
            <a:r>
              <a:rPr kumimoji="1" lang="en-US" altLang="zh-CN" b="1" smtClean="0"/>
              <a:t>,…)</a:t>
            </a:r>
          </a:p>
          <a:p>
            <a:pPr marL="609600" indent="-609600" eaLnBrk="1" hangingPunct="1">
              <a:buFont typeface="Wingdings" pitchFamily="2" charset="2"/>
              <a:buNone/>
            </a:pPr>
            <a:r>
              <a:rPr kumimoji="1" lang="en-US" altLang="zh-CN" b="1" smtClean="0"/>
              <a:t>5. </a:t>
            </a:r>
            <a:r>
              <a:rPr kumimoji="1" lang="zh-CN" altLang="en-US" b="1" smtClean="0"/>
              <a:t>研究历年优秀论文建模，分析，写作</a:t>
            </a:r>
            <a:endParaRPr kumimoji="1" lang="en-US" altLang="zh-CN" b="1" smtClean="0"/>
          </a:p>
          <a:p>
            <a:pPr marL="609600" indent="-609600" eaLnBrk="1" hangingPunct="1"/>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26"/>
          <p:cNvSpPr>
            <a:spLocks noGrp="1" noRot="1" noChangeArrowheads="1"/>
          </p:cNvSpPr>
          <p:nvPr>
            <p:ph type="title"/>
          </p:nvPr>
        </p:nvSpPr>
        <p:spPr>
          <a:xfrm>
            <a:off x="323850" y="0"/>
            <a:ext cx="8540750" cy="1143000"/>
          </a:xfrm>
        </p:spPr>
        <p:txBody>
          <a:bodyPr/>
          <a:lstStyle/>
          <a:p>
            <a:pPr eaLnBrk="1" hangingPunct="1"/>
            <a:r>
              <a:rPr lang="zh-CN" altLang="en-US" smtClean="0"/>
              <a:t>一些参考书</a:t>
            </a:r>
          </a:p>
        </p:txBody>
      </p:sp>
      <p:sp>
        <p:nvSpPr>
          <p:cNvPr id="33795" name="Rectangle 1027"/>
          <p:cNvSpPr>
            <a:spLocks noGrp="1" noRot="1" noChangeArrowheads="1"/>
          </p:cNvSpPr>
          <p:nvPr>
            <p:ph type="body" idx="1"/>
          </p:nvPr>
        </p:nvSpPr>
        <p:spPr>
          <a:xfrm>
            <a:off x="611188" y="981075"/>
            <a:ext cx="8153400" cy="4498975"/>
          </a:xfrm>
        </p:spPr>
        <p:txBody>
          <a:bodyPr/>
          <a:lstStyle/>
          <a:p>
            <a:pPr eaLnBrk="1" hangingPunct="1">
              <a:lnSpc>
                <a:spcPct val="90000"/>
              </a:lnSpc>
            </a:pPr>
            <a:r>
              <a:rPr lang="zh-CN" altLang="en-US" sz="2800" dirty="0" smtClean="0"/>
              <a:t>沈继红主编，数学建模，清华大学出版社</a:t>
            </a:r>
          </a:p>
          <a:p>
            <a:pPr eaLnBrk="1" hangingPunct="1">
              <a:lnSpc>
                <a:spcPct val="90000"/>
              </a:lnSpc>
            </a:pPr>
            <a:r>
              <a:rPr lang="zh-CN" altLang="en-US" sz="2800" dirty="0" smtClean="0"/>
              <a:t>叶其孝主编, 大学生数学建模竞赛辅导教材(一、二、三、四), 湖南教育出版社，2001</a:t>
            </a:r>
          </a:p>
          <a:p>
            <a:pPr eaLnBrk="1" hangingPunct="1">
              <a:lnSpc>
                <a:spcPct val="90000"/>
              </a:lnSpc>
            </a:pPr>
            <a:r>
              <a:rPr lang="zh-CN" altLang="en-US" sz="2800" dirty="0" smtClean="0"/>
              <a:t>姜启源主编，数学模型，高等教育出版社</a:t>
            </a:r>
          </a:p>
          <a:p>
            <a:pPr eaLnBrk="1" hangingPunct="1">
              <a:lnSpc>
                <a:spcPct val="90000"/>
              </a:lnSpc>
            </a:pPr>
            <a:r>
              <a:rPr lang="zh-CN" altLang="en-US" sz="2800" dirty="0" smtClean="0">
                <a:latin typeface="Times New Roman" pitchFamily="18" charset="0"/>
              </a:rPr>
              <a:t>杨启帆、方道元，数学建模，浙江大学出版社，1999. </a:t>
            </a:r>
          </a:p>
          <a:p>
            <a:pPr eaLnBrk="1" hangingPunct="1">
              <a:lnSpc>
                <a:spcPct val="90000"/>
              </a:lnSpc>
            </a:pPr>
            <a:r>
              <a:rPr lang="zh-CN" altLang="en-US" sz="2800" dirty="0" smtClean="0">
                <a:latin typeface="Times New Roman" pitchFamily="18" charset="0"/>
              </a:rPr>
              <a:t>肖华勇，基于</a:t>
            </a:r>
            <a:r>
              <a:rPr lang="en-US" altLang="zh-CN" sz="2800" dirty="0" err="1" smtClean="0">
                <a:latin typeface="Times New Roman" pitchFamily="18" charset="0"/>
              </a:rPr>
              <a:t>matlab</a:t>
            </a:r>
            <a:r>
              <a:rPr lang="zh-CN" altLang="en-US" sz="2800" dirty="0" smtClean="0">
                <a:latin typeface="Times New Roman" pitchFamily="18" charset="0"/>
              </a:rPr>
              <a:t>和</a:t>
            </a:r>
            <a:r>
              <a:rPr lang="en-US" altLang="zh-CN" sz="2800" dirty="0" smtClean="0">
                <a:latin typeface="Times New Roman" pitchFamily="18" charset="0"/>
              </a:rPr>
              <a:t>lingo</a:t>
            </a:r>
            <a:r>
              <a:rPr lang="zh-CN" altLang="en-US" sz="2800" dirty="0" smtClean="0">
                <a:latin typeface="Times New Roman" pitchFamily="18" charset="0"/>
              </a:rPr>
              <a:t>的数学实验，西北工业大学出版社</a:t>
            </a:r>
            <a:endParaRPr lang="en-US" altLang="zh-CN" sz="2800" dirty="0" smtClean="0">
              <a:latin typeface="Times New Roman" pitchFamily="18" charset="0"/>
            </a:endParaRPr>
          </a:p>
          <a:p>
            <a:pPr eaLnBrk="1" hangingPunct="1">
              <a:lnSpc>
                <a:spcPct val="90000"/>
              </a:lnSpc>
            </a:pPr>
            <a:r>
              <a:rPr lang="zh-CN" altLang="en-US" sz="2800" dirty="0" smtClean="0">
                <a:latin typeface="Times New Roman" pitchFamily="18" charset="0"/>
              </a:rPr>
              <a:t>等等若干</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Rot="1" noChangeArrowheads="1"/>
          </p:cNvSpPr>
          <p:nvPr>
            <p:ph type="title"/>
          </p:nvPr>
        </p:nvSpPr>
        <p:spPr/>
        <p:txBody>
          <a:bodyPr/>
          <a:lstStyle/>
          <a:p>
            <a:pPr eaLnBrk="1" hangingPunct="1"/>
            <a:r>
              <a:rPr lang="zh-CN" altLang="en-US" smtClean="0"/>
              <a:t>数学建模竞赛站点</a:t>
            </a:r>
          </a:p>
        </p:txBody>
      </p:sp>
      <p:sp>
        <p:nvSpPr>
          <p:cNvPr id="34819" name="Rectangle 4"/>
          <p:cNvSpPr>
            <a:spLocks noGrp="1" noRot="1" noChangeArrowheads="1"/>
          </p:cNvSpPr>
          <p:nvPr>
            <p:ph type="body" idx="1"/>
          </p:nvPr>
        </p:nvSpPr>
        <p:spPr/>
        <p:txBody>
          <a:bodyPr/>
          <a:lstStyle/>
          <a:p>
            <a:pPr eaLnBrk="1" hangingPunct="1"/>
            <a:r>
              <a:rPr lang="en-US" altLang="zh-CN" b="1" u="sng" dirty="0" smtClean="0">
                <a:latin typeface="Times New Roman" pitchFamily="18" charset="0"/>
              </a:rPr>
              <a:t>CUMCM</a:t>
            </a:r>
            <a:r>
              <a:rPr lang="zh-CN" altLang="zh-CN" b="1" u="sng" dirty="0" smtClean="0">
                <a:latin typeface="Times New Roman" pitchFamily="18" charset="0"/>
              </a:rPr>
              <a:t>网站</a:t>
            </a:r>
            <a:r>
              <a:rPr lang="zh-CN" altLang="en-US" b="1" u="sng" dirty="0" smtClean="0">
                <a:latin typeface="Times New Roman" pitchFamily="18" charset="0"/>
              </a:rPr>
              <a:t>:</a:t>
            </a:r>
            <a:r>
              <a:rPr lang="zh-CN" altLang="en-US" b="1" dirty="0" smtClean="0">
                <a:latin typeface="Times New Roman" pitchFamily="18" charset="0"/>
              </a:rPr>
              <a:t> </a:t>
            </a:r>
            <a:r>
              <a:rPr lang="en-US" altLang="zh-CN" sz="3600" b="1" dirty="0" smtClean="0"/>
              <a:t>http://www.mcm.edu.cn</a:t>
            </a:r>
            <a:endParaRPr lang="en-US" altLang="zh-CN" b="1" dirty="0" smtClean="0">
              <a:latin typeface="Times New Roman" pitchFamily="18" charset="0"/>
            </a:endParaRPr>
          </a:p>
          <a:p>
            <a:pPr eaLnBrk="1" hangingPunct="1"/>
            <a:r>
              <a:rPr lang="en-US" altLang="zh-CN" b="1" u="sng" dirty="0" smtClean="0">
                <a:latin typeface="Times New Roman" pitchFamily="18" charset="0"/>
              </a:rPr>
              <a:t>MCM</a:t>
            </a:r>
            <a:r>
              <a:rPr lang="zh-CN" altLang="zh-CN" b="1" u="sng" dirty="0" smtClean="0">
                <a:latin typeface="Times New Roman" pitchFamily="18" charset="0"/>
              </a:rPr>
              <a:t>和</a:t>
            </a:r>
            <a:r>
              <a:rPr lang="en-US" altLang="zh-CN" b="1" u="sng" dirty="0" smtClean="0">
                <a:latin typeface="Times New Roman" pitchFamily="18" charset="0"/>
              </a:rPr>
              <a:t>ICM</a:t>
            </a:r>
            <a:r>
              <a:rPr lang="zh-CN" altLang="zh-CN" b="1" u="sng" dirty="0" smtClean="0">
                <a:latin typeface="Times New Roman" pitchFamily="18" charset="0"/>
              </a:rPr>
              <a:t>网站</a:t>
            </a:r>
            <a:r>
              <a:rPr lang="zh-CN" altLang="en-US" b="1" u="sng" dirty="0" smtClean="0">
                <a:latin typeface="Times New Roman" pitchFamily="18" charset="0"/>
              </a:rPr>
              <a:t>:</a:t>
            </a:r>
            <a:r>
              <a:rPr lang="zh-CN" altLang="en-US" b="1" dirty="0" smtClean="0">
                <a:latin typeface="Times New Roman" pitchFamily="18" charset="0"/>
              </a:rPr>
              <a:t> </a:t>
            </a:r>
            <a:r>
              <a:rPr lang="en-US" altLang="en-US" b="1" dirty="0" smtClean="0"/>
              <a:t>http://www.comap.com/undergraduate/contests/</a:t>
            </a:r>
            <a:endParaRPr lang="zh-CN" altLang="en-US" b="1" dirty="0" smtClean="0"/>
          </a:p>
          <a:p>
            <a:pPr eaLnBrk="1" hangingPunct="1"/>
            <a:r>
              <a:rPr lang="zh-CN" altLang="zh-CN" u="sng" dirty="0" smtClean="0">
                <a:latin typeface="Times New Roman" pitchFamily="18" charset="0"/>
              </a:rPr>
              <a:t>数学</a:t>
            </a:r>
            <a:r>
              <a:rPr lang="zh-CN" altLang="en-US" u="sng" dirty="0" smtClean="0">
                <a:latin typeface="Times New Roman" pitchFamily="18" charset="0"/>
              </a:rPr>
              <a:t>中国</a:t>
            </a:r>
            <a:r>
              <a:rPr lang="zh-CN" altLang="zh-CN" u="sng" dirty="0" smtClean="0">
                <a:latin typeface="Times New Roman" pitchFamily="18" charset="0"/>
              </a:rPr>
              <a:t>网站</a:t>
            </a:r>
            <a:r>
              <a:rPr lang="zh-CN" altLang="en-US" b="1" u="sng" dirty="0" smtClean="0">
                <a:latin typeface="Times New Roman" pitchFamily="18" charset="0"/>
              </a:rPr>
              <a:t>:</a:t>
            </a:r>
            <a:endParaRPr lang="en-US" altLang="zh-CN" b="1" u="sng" dirty="0" smtClean="0">
              <a:latin typeface="Times New Roman" pitchFamily="18" charset="0"/>
            </a:endParaRPr>
          </a:p>
          <a:p>
            <a:pPr eaLnBrk="1" hangingPunct="1"/>
            <a:r>
              <a:rPr lang="zh-CN" altLang="en-US" b="1" u="sng" dirty="0" smtClean="0">
                <a:latin typeface="Times New Roman" pitchFamily="18" charset="0"/>
              </a:rPr>
              <a:t> </a:t>
            </a:r>
            <a:r>
              <a:rPr lang="zh-CN" altLang="zh-CN" b="1" dirty="0" smtClean="0"/>
              <a:t>http://www.madio.net</a:t>
            </a:r>
            <a:endParaRPr lang="zh-CN" altLang="en-US" b="1"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p:txBody>
          <a:bodyPr/>
          <a:lstStyle/>
          <a:p>
            <a:pPr eaLnBrk="1" hangingPunct="1"/>
            <a:r>
              <a:rPr lang="zh-CN" altLang="en-US" smtClean="0"/>
              <a:t>与你共勉</a:t>
            </a:r>
          </a:p>
        </p:txBody>
      </p:sp>
      <p:sp>
        <p:nvSpPr>
          <p:cNvPr id="35843" name="Rectangle 3"/>
          <p:cNvSpPr>
            <a:spLocks noGrp="1" noRot="1" noChangeArrowheads="1"/>
          </p:cNvSpPr>
          <p:nvPr>
            <p:ph type="body" idx="1"/>
          </p:nvPr>
        </p:nvSpPr>
        <p:spPr/>
        <p:txBody>
          <a:bodyPr/>
          <a:lstStyle/>
          <a:p>
            <a:pPr eaLnBrk="1" hangingPunct="1"/>
            <a:r>
              <a:rPr lang="zh-CN" altLang="en-US" sz="4000" b="1" smtClean="0"/>
              <a:t>在数学建模活动中一个最大的收益就是思维方式的改变。只要你真正参加过数学建模活动，你便会受益无穷。</a:t>
            </a:r>
            <a:endParaRPr lang="zh-CN" altLang="en-US" sz="4000" smtClean="0"/>
          </a:p>
          <a:p>
            <a:pPr eaLnBrk="1" hangingPunct="1">
              <a:buFont typeface="Wingdings" pitchFamily="2" charset="2"/>
              <a:buNone/>
            </a:pPr>
            <a:r>
              <a:rPr lang="zh-CN" altLang="en-US" sz="4000" b="1" smtClean="0"/>
              <a:t>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5000" fill="hold"/>
                                        <p:tgtEl>
                                          <p:spTgt spid="49154"/>
                                        </p:tgtEl>
                                        <p:attrNameLst>
                                          <p:attrName>ppt_w</p:attrName>
                                        </p:attrNameLst>
                                      </p:cBhvr>
                                      <p:tavLst>
                                        <p:tav tm="0" fmla="#ppt_w*sin(2.5*pi*$)">
                                          <p:val>
                                            <p:fltVal val="0"/>
                                          </p:val>
                                        </p:tav>
                                        <p:tav tm="100000">
                                          <p:val>
                                            <p:fltVal val="1"/>
                                          </p:val>
                                        </p:tav>
                                      </p:tavLst>
                                    </p:anim>
                                    <p:anim calcmode="lin" valueType="num">
                                      <p:cBhvr>
                                        <p:cTn id="8" dur="5000" fill="hold"/>
                                        <p:tgtEl>
                                          <p:spTgt spid="491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301625" y="6350"/>
            <a:ext cx="8540750" cy="1143000"/>
          </a:xfrm>
        </p:spPr>
        <p:txBody>
          <a:bodyPr/>
          <a:lstStyle/>
          <a:p>
            <a:pPr eaLnBrk="1" hangingPunct="1"/>
            <a:r>
              <a:rPr lang="zh-CN" altLang="en-US" smtClean="0"/>
              <a:t>报名</a:t>
            </a:r>
          </a:p>
        </p:txBody>
      </p:sp>
      <p:sp>
        <p:nvSpPr>
          <p:cNvPr id="39939" name="Rectangle 3"/>
          <p:cNvSpPr>
            <a:spLocks noGrp="1" noRot="1" noChangeArrowheads="1"/>
          </p:cNvSpPr>
          <p:nvPr>
            <p:ph type="body" idx="1"/>
          </p:nvPr>
        </p:nvSpPr>
        <p:spPr>
          <a:xfrm>
            <a:off x="611188" y="908050"/>
            <a:ext cx="8153400" cy="4498975"/>
          </a:xfrm>
        </p:spPr>
        <p:txBody>
          <a:bodyPr/>
          <a:lstStyle/>
          <a:p>
            <a:pPr eaLnBrk="1" hangingPunct="1">
              <a:lnSpc>
                <a:spcPct val="90000"/>
              </a:lnSpc>
              <a:defRPr/>
            </a:pPr>
            <a:r>
              <a:rPr lang="zh-CN" altLang="en-US" sz="3600" b="1" dirty="0" smtClean="0"/>
              <a:t>寻找志同道合的伙伴，组成3人一队；</a:t>
            </a:r>
          </a:p>
          <a:p>
            <a:pPr eaLnBrk="1" hangingPunct="1">
              <a:lnSpc>
                <a:spcPct val="90000"/>
              </a:lnSpc>
              <a:defRPr/>
            </a:pPr>
            <a:r>
              <a:rPr lang="zh-CN" altLang="en-US" sz="3600" dirty="0" smtClean="0"/>
              <a:t>报名</a:t>
            </a:r>
            <a:r>
              <a:rPr lang="zh-CN" altLang="en-US" sz="3600" dirty="0" smtClean="0"/>
              <a:t>费：</a:t>
            </a:r>
            <a:r>
              <a:rPr lang="en-US" altLang="zh-CN" sz="3600" dirty="0" smtClean="0"/>
              <a:t>320</a:t>
            </a:r>
            <a:r>
              <a:rPr lang="zh-CN" altLang="en-US" sz="3600" dirty="0" smtClean="0"/>
              <a:t>元（全国组委会</a:t>
            </a:r>
            <a:r>
              <a:rPr lang="zh-CN" altLang="en-US" sz="3600" dirty="0" smtClean="0"/>
              <a:t>收取</a:t>
            </a:r>
            <a:r>
              <a:rPr lang="en-US" altLang="zh-CN" sz="3600" dirty="0" smtClean="0"/>
              <a:t>20</a:t>
            </a:r>
            <a:r>
              <a:rPr lang="zh-CN" altLang="en-US" sz="3600" dirty="0" smtClean="0"/>
              <a:t>元税）。</a:t>
            </a:r>
            <a:endParaRPr lang="en-US" altLang="zh-CN" sz="3600" dirty="0" smtClean="0"/>
          </a:p>
          <a:p>
            <a:pPr eaLnBrk="1" hangingPunct="1">
              <a:lnSpc>
                <a:spcPct val="90000"/>
              </a:lnSpc>
              <a:defRPr/>
            </a:pPr>
            <a:endParaRPr lang="en-US" altLang="zh-CN" dirty="0" smtClean="0"/>
          </a:p>
          <a:p>
            <a:pPr eaLnBrk="1" hangingPunct="1">
              <a:lnSpc>
                <a:spcPct val="90000"/>
              </a:lnSpc>
              <a:defRPr/>
            </a:pPr>
            <a:r>
              <a:rPr lang="zh-CN" altLang="en-US" sz="4000" dirty="0" smtClean="0"/>
              <a:t>要求：</a:t>
            </a:r>
          </a:p>
          <a:p>
            <a:pPr marL="890588" indent="-890588" eaLnBrk="1" hangingPunct="1">
              <a:lnSpc>
                <a:spcPct val="90000"/>
              </a:lnSpc>
              <a:defRPr/>
            </a:pPr>
            <a:r>
              <a:rPr lang="en-US" altLang="zh-CN" sz="3600" dirty="0" smtClean="0"/>
              <a:t>1.</a:t>
            </a:r>
            <a:r>
              <a:rPr lang="zh-CN" altLang="en-US" sz="3600" dirty="0" smtClean="0"/>
              <a:t>建议新老结合参加；</a:t>
            </a:r>
            <a:endParaRPr lang="en-US" altLang="zh-CN" sz="3600" dirty="0" smtClean="0"/>
          </a:p>
          <a:p>
            <a:pPr marL="890588" indent="-890588" eaLnBrk="1" hangingPunct="1">
              <a:lnSpc>
                <a:spcPct val="90000"/>
              </a:lnSpc>
              <a:defRPr/>
            </a:pPr>
            <a:r>
              <a:rPr lang="en-US" altLang="zh-CN" sz="3600" dirty="0" smtClean="0"/>
              <a:t>2.</a:t>
            </a:r>
            <a:r>
              <a:rPr lang="zh-CN" altLang="en-US" sz="3600" dirty="0"/>
              <a:t>积极</a:t>
            </a:r>
            <a:r>
              <a:rPr lang="zh-CN" altLang="en-US" sz="3600" dirty="0" smtClean="0"/>
              <a:t>参加培训，对自己对队友负责；</a:t>
            </a:r>
          </a:p>
          <a:p>
            <a:pPr marL="890588" indent="-890588" eaLnBrk="1" hangingPunct="1">
              <a:lnSpc>
                <a:spcPct val="90000"/>
              </a:lnSpc>
              <a:defRPr/>
            </a:pPr>
            <a:r>
              <a:rPr lang="en-US" altLang="zh-CN" sz="3600" dirty="0" smtClean="0"/>
              <a:t>3.</a:t>
            </a:r>
            <a:r>
              <a:rPr lang="zh-CN" altLang="en-US" sz="3600" dirty="0" smtClean="0"/>
              <a:t>自主学习能力强，按照</a:t>
            </a:r>
            <a:r>
              <a:rPr lang="zh-CN" altLang="en-US" sz="3600" dirty="0" smtClean="0"/>
              <a:t>培训要求完成模拟题。</a:t>
            </a:r>
            <a:endParaRPr lang="en-US" altLang="zh-CN" sz="36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mtClean="0"/>
              <a:t>报名注意事项（两步先后完成）</a:t>
            </a:r>
          </a:p>
        </p:txBody>
      </p:sp>
      <p:sp>
        <p:nvSpPr>
          <p:cNvPr id="3" name="内容占位符 2"/>
          <p:cNvSpPr>
            <a:spLocks noGrp="1"/>
          </p:cNvSpPr>
          <p:nvPr>
            <p:ph idx="1"/>
          </p:nvPr>
        </p:nvSpPr>
        <p:spPr>
          <a:xfrm>
            <a:off x="495300" y="1179513"/>
            <a:ext cx="8153400" cy="4498975"/>
          </a:xfrm>
        </p:spPr>
        <p:txBody>
          <a:bodyPr/>
          <a:lstStyle/>
          <a:p>
            <a:pPr>
              <a:defRPr/>
            </a:pPr>
            <a:r>
              <a:rPr lang="en-US" altLang="zh-CN" dirty="0" smtClean="0"/>
              <a:t>1.</a:t>
            </a:r>
            <a:r>
              <a:rPr lang="zh-CN" altLang="en-US" dirty="0" smtClean="0"/>
              <a:t>网上报名地址：</a:t>
            </a:r>
            <a:r>
              <a:rPr lang="en-US" altLang="zh-CN" dirty="0" smtClean="0"/>
              <a:t>http://shumo.hrbeu.edu.cn/zxbm/zxbm.asp</a:t>
            </a:r>
          </a:p>
          <a:p>
            <a:pPr>
              <a:defRPr/>
            </a:pPr>
            <a:r>
              <a:rPr lang="en-US" altLang="zh-CN" dirty="0" smtClean="0"/>
              <a:t>2.</a:t>
            </a:r>
            <a:r>
              <a:rPr lang="zh-CN" altLang="en-US" dirty="0" smtClean="0"/>
              <a:t>缴报名费</a:t>
            </a:r>
            <a:endParaRPr lang="en-US" altLang="zh-CN" dirty="0" smtClean="0"/>
          </a:p>
          <a:p>
            <a:pPr>
              <a:defRPr/>
            </a:pPr>
            <a:r>
              <a:rPr lang="zh-CN" altLang="en-US" dirty="0" smtClean="0"/>
              <a:t>缴费报名地点：理学楼</a:t>
            </a:r>
            <a:r>
              <a:rPr lang="en-US" altLang="zh-CN" dirty="0" smtClean="0"/>
              <a:t>429</a:t>
            </a:r>
            <a:r>
              <a:rPr lang="zh-CN" altLang="en-US" dirty="0" smtClean="0"/>
              <a:t>房间</a:t>
            </a:r>
          </a:p>
          <a:p>
            <a:pPr>
              <a:defRPr/>
            </a:pPr>
            <a:r>
              <a:rPr lang="zh-CN" altLang="en-US" dirty="0" smtClean="0"/>
              <a:t>缴费报名时间：</a:t>
            </a:r>
            <a:r>
              <a:rPr lang="en-US" altLang="zh-CN" dirty="0" smtClean="0"/>
              <a:t>2013</a:t>
            </a:r>
            <a:r>
              <a:rPr lang="zh-CN" altLang="en-US" dirty="0" smtClean="0"/>
              <a:t>年</a:t>
            </a:r>
            <a:r>
              <a:rPr lang="en-US" altLang="zh-CN" dirty="0" smtClean="0"/>
              <a:t>7</a:t>
            </a:r>
            <a:r>
              <a:rPr lang="zh-CN" altLang="en-US" dirty="0" smtClean="0"/>
              <a:t>月</a:t>
            </a:r>
            <a:r>
              <a:rPr lang="en-US" altLang="zh-CN" dirty="0" smtClean="0"/>
              <a:t>1-3</a:t>
            </a:r>
            <a:r>
              <a:rPr lang="zh-CN" altLang="en-US" dirty="0" smtClean="0"/>
              <a:t>日</a:t>
            </a:r>
            <a:r>
              <a:rPr lang="zh-CN" altLang="en-US" dirty="0" smtClean="0"/>
              <a:t>上午</a:t>
            </a:r>
            <a:r>
              <a:rPr lang="en-US" altLang="zh-CN" dirty="0" smtClean="0"/>
              <a:t>9-11</a:t>
            </a:r>
            <a:r>
              <a:rPr lang="zh-CN" altLang="en-US" dirty="0" smtClean="0"/>
              <a:t>点， 下午</a:t>
            </a:r>
            <a:r>
              <a:rPr lang="en-US" altLang="zh-CN" dirty="0" smtClean="0"/>
              <a:t>3-5</a:t>
            </a:r>
            <a:r>
              <a:rPr lang="zh-CN" altLang="en-US" dirty="0" smtClean="0"/>
              <a:t>点</a:t>
            </a:r>
            <a:endParaRPr lang="en-US" altLang="zh-CN" dirty="0" smtClean="0"/>
          </a:p>
          <a:p>
            <a:pPr>
              <a:defRPr/>
            </a:pPr>
            <a:r>
              <a:rPr lang="zh-CN" altLang="en-US" dirty="0" smtClean="0"/>
              <a:t>注意：</a:t>
            </a:r>
            <a:endParaRPr lang="en-US" altLang="zh-CN" dirty="0" smtClean="0"/>
          </a:p>
          <a:p>
            <a:pPr>
              <a:defRPr/>
            </a:pPr>
            <a:r>
              <a:rPr lang="en-US" altLang="zh-CN" dirty="0" smtClean="0">
                <a:solidFill>
                  <a:srgbClr val="FF0000"/>
                </a:solidFill>
              </a:rPr>
              <a:t>1.</a:t>
            </a:r>
            <a:r>
              <a:rPr lang="zh-CN" altLang="en-US" dirty="0" smtClean="0">
                <a:solidFill>
                  <a:srgbClr val="FF0000"/>
                </a:solidFill>
              </a:rPr>
              <a:t>网上报名信息务必正确（</a:t>
            </a:r>
            <a:r>
              <a:rPr lang="zh-CN" altLang="en-US" sz="2400" dirty="0" smtClean="0">
                <a:solidFill>
                  <a:srgbClr val="FF0000"/>
                </a:solidFill>
              </a:rPr>
              <a:t>关系到证书</a:t>
            </a:r>
            <a:r>
              <a:rPr lang="zh-CN" altLang="en-US" dirty="0" smtClean="0">
                <a:solidFill>
                  <a:srgbClr val="FF0000"/>
                </a:solidFill>
              </a:rPr>
              <a:t>）</a:t>
            </a:r>
            <a:endParaRPr lang="en-US" altLang="zh-CN" dirty="0" smtClean="0">
              <a:solidFill>
                <a:srgbClr val="FF0000"/>
              </a:solidFill>
            </a:endParaRPr>
          </a:p>
          <a:p>
            <a:pPr>
              <a:defRPr/>
            </a:pPr>
            <a:r>
              <a:rPr lang="en-US" altLang="zh-CN" dirty="0" smtClean="0">
                <a:solidFill>
                  <a:srgbClr val="FF0000"/>
                </a:solidFill>
              </a:rPr>
              <a:t>2.</a:t>
            </a:r>
            <a:r>
              <a:rPr lang="zh-CN" altLang="en-US" dirty="0" smtClean="0">
                <a:solidFill>
                  <a:srgbClr val="FF0000"/>
                </a:solidFill>
              </a:rPr>
              <a:t>缴费前请先网上报名（</a:t>
            </a:r>
            <a:r>
              <a:rPr lang="zh-CN" altLang="en-US" sz="2400" dirty="0" smtClean="0">
                <a:solidFill>
                  <a:srgbClr val="FF0000"/>
                </a:solidFill>
              </a:rPr>
              <a:t>可后补充修改</a:t>
            </a:r>
            <a:r>
              <a:rPr lang="zh-CN" altLang="en-US" dirty="0" smtClean="0">
                <a:solidFill>
                  <a:srgbClr val="FF0000"/>
                </a:solidFill>
              </a:rPr>
              <a:t>）</a:t>
            </a:r>
            <a:endParaRPr lang="en-US" altLang="zh-CN" dirty="0" smtClean="0">
              <a:solidFill>
                <a:srgbClr val="FF0000"/>
              </a:solidFill>
            </a:endParaRPr>
          </a:p>
          <a:p>
            <a:pPr marL="0" indent="0">
              <a:buFont typeface="Wingdings" pitchFamily="2" charset="2"/>
              <a:buNone/>
              <a:defRPr/>
            </a:pPr>
            <a:endParaRPr lang="zh-CN" altLang="en-US" dirty="0" smtClean="0"/>
          </a:p>
          <a:p>
            <a:pPr>
              <a:defRP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网上报名注意事项</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。缴费前请先报名</a:t>
            </a:r>
            <a:endParaRPr lang="en-US" altLang="zh-CN" dirty="0" smtClean="0"/>
          </a:p>
          <a:p>
            <a:endParaRPr lang="en-US" altLang="zh-CN" dirty="0" smtClean="0"/>
          </a:p>
          <a:p>
            <a:r>
              <a:rPr lang="en-US" altLang="zh-CN" dirty="0" smtClean="0"/>
              <a:t>2</a:t>
            </a:r>
            <a:r>
              <a:rPr lang="zh-CN" altLang="en-US" dirty="0" smtClean="0"/>
              <a:t>。报名时填写三人必要信息，提交后，前台页面</a:t>
            </a:r>
            <a:r>
              <a:rPr lang="zh-CN" altLang="en-US" b="1" dirty="0" smtClean="0"/>
              <a:t>只显示第一位</a:t>
            </a:r>
            <a:r>
              <a:rPr lang="zh-CN" altLang="en-US" dirty="0" smtClean="0"/>
              <a:t>同学信息（且</a:t>
            </a:r>
            <a:r>
              <a:rPr lang="zh-CN" altLang="en-US" dirty="0" smtClean="0">
                <a:solidFill>
                  <a:srgbClr val="FF0000"/>
                </a:solidFill>
              </a:rPr>
              <a:t>不显示该同学敏感信息</a:t>
            </a:r>
            <a:r>
              <a:rPr lang="zh-CN" altLang="en-US" dirty="0" smtClean="0"/>
              <a:t>，请放心。）</a:t>
            </a:r>
            <a:endParaRPr lang="en-US" altLang="zh-CN" dirty="0" smtClean="0"/>
          </a:p>
          <a:p>
            <a:endParaRPr lang="en-US" altLang="zh-CN" dirty="0" smtClean="0"/>
          </a:p>
          <a:p>
            <a:r>
              <a:rPr lang="en-US" altLang="zh-CN" dirty="0" smtClean="0"/>
              <a:t>3</a:t>
            </a:r>
            <a:r>
              <a:rPr lang="zh-CN" altLang="en-US" dirty="0" smtClean="0"/>
              <a:t>。请</a:t>
            </a:r>
            <a:r>
              <a:rPr lang="zh-CN" altLang="en-US" b="1" dirty="0" smtClean="0"/>
              <a:t>不要重复报名</a:t>
            </a:r>
            <a:r>
              <a:rPr lang="zh-CN" altLang="en-US" dirty="0" smtClean="0"/>
              <a:t>，报名后如需修改，竞赛培训期间联系老师后台修改。</a:t>
            </a:r>
            <a:endParaRPr lang="zh-CN" altLang="en-US" dirty="0"/>
          </a:p>
        </p:txBody>
      </p:sp>
    </p:spTree>
    <p:extLst>
      <p:ext uri="{BB962C8B-B14F-4D97-AF65-F5344CB8AC3E}">
        <p14:creationId xmlns:p14="http://schemas.microsoft.com/office/powerpoint/2010/main" val="8096033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r>
              <a:rPr lang="zh-CN" altLang="en-US" smtClean="0"/>
              <a:t>数学建模竞赛的由来</a:t>
            </a:r>
          </a:p>
        </p:txBody>
      </p:sp>
      <p:sp>
        <p:nvSpPr>
          <p:cNvPr id="20483" name="Rectangle 3"/>
          <p:cNvSpPr>
            <a:spLocks noGrp="1" noRot="1" noChangeArrowheads="1"/>
          </p:cNvSpPr>
          <p:nvPr>
            <p:ph type="body" idx="1"/>
          </p:nvPr>
        </p:nvSpPr>
        <p:spPr>
          <a:xfrm>
            <a:off x="431800" y="1268413"/>
            <a:ext cx="8280400" cy="5329237"/>
          </a:xfrm>
        </p:spPr>
        <p:txBody>
          <a:bodyPr/>
          <a:lstStyle/>
          <a:p>
            <a:pPr eaLnBrk="1" hangingPunct="1">
              <a:lnSpc>
                <a:spcPct val="90000"/>
              </a:lnSpc>
            </a:pPr>
            <a:r>
              <a:rPr lang="zh-CN" altLang="en-US" sz="2800" b="1" dirty="0" smtClean="0">
                <a:latin typeface="Times New Roman" pitchFamily="18" charset="0"/>
              </a:rPr>
              <a:t>1985年开始由美国工业与数学学会举办数学建模竞赛(</a:t>
            </a:r>
            <a:r>
              <a:rPr lang="en-US" altLang="zh-CN" sz="2800" b="1" dirty="0" smtClean="0">
                <a:latin typeface="Times New Roman" pitchFamily="18" charset="0"/>
              </a:rPr>
              <a:t>MCM). </a:t>
            </a:r>
          </a:p>
          <a:p>
            <a:pPr eaLnBrk="1" hangingPunct="1">
              <a:lnSpc>
                <a:spcPct val="90000"/>
              </a:lnSpc>
            </a:pPr>
            <a:r>
              <a:rPr lang="zh-CN" altLang="en-US" sz="2800" b="1" dirty="0" smtClean="0">
                <a:latin typeface="Times New Roman" pitchFamily="18" charset="0"/>
              </a:rPr>
              <a:t>1989年我国大学生开始参加</a:t>
            </a:r>
            <a:r>
              <a:rPr lang="en-US" altLang="zh-CN" sz="2800" b="1" dirty="0" smtClean="0">
                <a:latin typeface="Times New Roman" pitchFamily="18" charset="0"/>
              </a:rPr>
              <a:t>MCM.</a:t>
            </a:r>
            <a:endParaRPr lang="zh-CN" altLang="en-US" sz="2800" b="1" dirty="0" smtClean="0">
              <a:latin typeface="Times New Roman" pitchFamily="18" charset="0"/>
            </a:endParaRPr>
          </a:p>
          <a:p>
            <a:pPr algn="just" eaLnBrk="1" hangingPunct="1">
              <a:lnSpc>
                <a:spcPct val="90000"/>
              </a:lnSpc>
            </a:pPr>
            <a:r>
              <a:rPr lang="zh-CN" altLang="en-US" sz="2800" b="1" dirty="0" smtClean="0">
                <a:latin typeface="Times New Roman" pitchFamily="18" charset="0"/>
              </a:rPr>
              <a:t>1992年，教育部高教司和中国工业与应用数学协会联合举办“中国大学生数学建模竞赛（</a:t>
            </a:r>
            <a:r>
              <a:rPr lang="en-US" altLang="en-US" sz="2800" b="1" dirty="0" smtClean="0">
                <a:latin typeface="Times New Roman" pitchFamily="18" charset="0"/>
              </a:rPr>
              <a:t>CUMCM)</a:t>
            </a:r>
            <a:r>
              <a:rPr lang="en-US" altLang="zh-CN" sz="2800" b="1" dirty="0" smtClean="0">
                <a:latin typeface="Times New Roman" pitchFamily="18" charset="0"/>
              </a:rPr>
              <a:t>”</a:t>
            </a:r>
          </a:p>
          <a:p>
            <a:pPr algn="just" eaLnBrk="1" hangingPunct="1">
              <a:lnSpc>
                <a:spcPct val="90000"/>
              </a:lnSpc>
            </a:pPr>
            <a:r>
              <a:rPr lang="en-US" altLang="zh-CN" sz="2800" b="1" dirty="0" smtClean="0">
                <a:latin typeface="Times New Roman" pitchFamily="18" charset="0"/>
              </a:rPr>
              <a:t>1994</a:t>
            </a:r>
            <a:r>
              <a:rPr lang="zh-CN" altLang="en-US" sz="2800" b="1" dirty="0" smtClean="0">
                <a:latin typeface="Times New Roman" pitchFamily="18" charset="0"/>
              </a:rPr>
              <a:t>年，我校开始参加</a:t>
            </a:r>
            <a:r>
              <a:rPr lang="en-US" altLang="en-US" sz="2800" b="1" dirty="0" smtClean="0">
                <a:latin typeface="Times New Roman" pitchFamily="18" charset="0"/>
              </a:rPr>
              <a:t>MCM.</a:t>
            </a:r>
          </a:p>
          <a:p>
            <a:pPr algn="just" eaLnBrk="1" hangingPunct="1">
              <a:lnSpc>
                <a:spcPct val="90000"/>
              </a:lnSpc>
            </a:pPr>
            <a:r>
              <a:rPr lang="en-US" altLang="zh-CN" sz="2800" b="1" dirty="0" smtClean="0">
                <a:latin typeface="Times New Roman" pitchFamily="18" charset="0"/>
              </a:rPr>
              <a:t>2010</a:t>
            </a:r>
            <a:r>
              <a:rPr lang="zh-CN" altLang="en-US" sz="2800" b="1" dirty="0" smtClean="0">
                <a:latin typeface="Times New Roman" pitchFamily="18" charset="0"/>
              </a:rPr>
              <a:t>年，参赛队已经达到</a:t>
            </a:r>
            <a:r>
              <a:rPr lang="en-US" altLang="zh-CN" sz="2800" b="1" dirty="0" smtClean="0">
                <a:latin typeface="Times New Roman" pitchFamily="18" charset="0"/>
              </a:rPr>
              <a:t>73</a:t>
            </a:r>
            <a:r>
              <a:rPr lang="zh-CN" altLang="en-US" sz="2800" b="1" dirty="0" smtClean="0">
                <a:latin typeface="Times New Roman" pitchFamily="18" charset="0"/>
              </a:rPr>
              <a:t>组</a:t>
            </a:r>
            <a:r>
              <a:rPr lang="en-US" altLang="zh-CN" sz="2800" b="1" dirty="0" smtClean="0">
                <a:latin typeface="Times New Roman" pitchFamily="18" charset="0"/>
              </a:rPr>
              <a:t>.</a:t>
            </a:r>
          </a:p>
          <a:p>
            <a:pPr eaLnBrk="1" hangingPunct="1">
              <a:lnSpc>
                <a:spcPct val="90000"/>
              </a:lnSpc>
            </a:pPr>
            <a:r>
              <a:rPr lang="en-US" altLang="zh-CN" sz="2800" b="1" dirty="0" smtClean="0"/>
              <a:t>2012 </a:t>
            </a:r>
            <a:r>
              <a:rPr lang="zh-CN" altLang="en-US" sz="2800" b="1" dirty="0" smtClean="0"/>
              <a:t>年，来自全国</a:t>
            </a:r>
            <a:r>
              <a:rPr lang="en-US" altLang="zh-CN" sz="2800" b="1" dirty="0" smtClean="0"/>
              <a:t>33</a:t>
            </a:r>
            <a:r>
              <a:rPr lang="zh-CN" altLang="en-US" sz="2800" b="1" dirty="0" smtClean="0"/>
              <a:t>个省</a:t>
            </a:r>
            <a:r>
              <a:rPr lang="en-US" altLang="zh-CN" sz="2800" b="1" dirty="0" smtClean="0"/>
              <a:t>/</a:t>
            </a:r>
            <a:r>
              <a:rPr lang="zh-CN" altLang="en-US" sz="2800" b="1" dirty="0" smtClean="0"/>
              <a:t>市</a:t>
            </a:r>
            <a:r>
              <a:rPr lang="en-US" altLang="zh-CN" sz="2800" b="1" dirty="0" smtClean="0"/>
              <a:t>/</a:t>
            </a:r>
            <a:r>
              <a:rPr lang="zh-CN" altLang="en-US" sz="2800" b="1" dirty="0" smtClean="0"/>
              <a:t>自治区</a:t>
            </a:r>
            <a:r>
              <a:rPr lang="en-US" altLang="zh-CN" sz="2800" b="1" dirty="0" smtClean="0"/>
              <a:t>(</a:t>
            </a:r>
            <a:r>
              <a:rPr lang="zh-CN" altLang="en-US" sz="2800" b="1" dirty="0" smtClean="0"/>
              <a:t>包括香港和澳门特区</a:t>
            </a:r>
            <a:r>
              <a:rPr lang="en-US" altLang="zh-CN" sz="2800" b="1" dirty="0" smtClean="0"/>
              <a:t>)</a:t>
            </a:r>
            <a:r>
              <a:rPr lang="zh-CN" altLang="en-US" sz="2800" b="1" dirty="0" smtClean="0"/>
              <a:t>及新加坡的</a:t>
            </a:r>
            <a:r>
              <a:rPr lang="en-US" altLang="zh-CN" sz="2800" b="1" dirty="0" smtClean="0"/>
              <a:t>1284</a:t>
            </a:r>
            <a:r>
              <a:rPr lang="zh-CN" altLang="en-US" sz="2800" b="1" dirty="0" smtClean="0"/>
              <a:t>所院校、</a:t>
            </a:r>
            <a:r>
              <a:rPr lang="en-US" altLang="zh-CN" sz="2800" b="1" dirty="0" smtClean="0"/>
              <a:t>21219</a:t>
            </a:r>
            <a:r>
              <a:rPr lang="zh-CN" altLang="en-US" sz="2800" b="1" dirty="0" smtClean="0"/>
              <a:t>个队（其中本科组</a:t>
            </a:r>
            <a:r>
              <a:rPr lang="en-US" altLang="zh-CN" sz="2800" b="1" dirty="0" smtClean="0"/>
              <a:t>17741</a:t>
            </a:r>
            <a:r>
              <a:rPr lang="zh-CN" altLang="en-US" sz="2800" b="1" dirty="0" smtClean="0"/>
              <a:t>队、专科组</a:t>
            </a:r>
            <a:r>
              <a:rPr lang="en-US" altLang="zh-CN" sz="2800" b="1" dirty="0" smtClean="0"/>
              <a:t>3478</a:t>
            </a:r>
            <a:r>
              <a:rPr lang="zh-CN" altLang="en-US" sz="2800" b="1" dirty="0" smtClean="0"/>
              <a:t>队）、</a:t>
            </a:r>
            <a:r>
              <a:rPr lang="en-US" altLang="zh-CN" sz="2800" b="1" dirty="0" smtClean="0"/>
              <a:t>63600</a:t>
            </a:r>
            <a:r>
              <a:rPr lang="zh-CN" altLang="en-US" sz="2800" b="1" dirty="0" smtClean="0"/>
              <a:t>多名大学生报名参加本项竞赛</a:t>
            </a:r>
            <a:r>
              <a:rPr lang="zh-CN" altLang="en-US" sz="2800" dirty="0" smtClean="0"/>
              <a:t/>
            </a:r>
            <a:br>
              <a:rPr lang="zh-CN" altLang="en-US" sz="2800" dirty="0" smtClean="0"/>
            </a:br>
            <a:r>
              <a:rPr lang="zh-CN" altLang="en-US" sz="2800" dirty="0" smtClean="0"/>
              <a:t/>
            </a:r>
            <a:br>
              <a:rPr lang="zh-CN" altLang="en-US" sz="2800" dirty="0" smtClean="0"/>
            </a:br>
            <a:endParaRPr lang="zh-CN" altLang="en-US" sz="2400" b="1" dirty="0" smtClean="0">
              <a:latin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anim to="" calcmode="lin" valueType="num">
                                      <p:cBhvr>
                                        <p:cTn id="7" dur="1" fill="hold"/>
                                        <p:tgtEl>
                                          <p:spTgt spid="204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0483">
                                            <p:txEl>
                                              <p:pRg st="1" end="1"/>
                                            </p:txEl>
                                          </p:spTgt>
                                        </p:tgtEl>
                                        <p:attrNameLst>
                                          <p:attrName>style.visibility</p:attrName>
                                        </p:attrNameLst>
                                      </p:cBhvr>
                                      <p:to>
                                        <p:strVal val="visible"/>
                                      </p:to>
                                    </p:set>
                                    <p:anim to="" calcmode="lin" valueType="num">
                                      <p:cBhvr>
                                        <p:cTn id="12" dur="1" fill="hold"/>
                                        <p:tgtEl>
                                          <p:spTgt spid="204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0483">
                                            <p:txEl>
                                              <p:pRg st="2" end="2"/>
                                            </p:txEl>
                                          </p:spTgt>
                                        </p:tgtEl>
                                        <p:attrNameLst>
                                          <p:attrName>style.visibility</p:attrName>
                                        </p:attrNameLst>
                                      </p:cBhvr>
                                      <p:to>
                                        <p:strVal val="visible"/>
                                      </p:to>
                                    </p:set>
                                    <p:anim to="" calcmode="lin" valueType="num">
                                      <p:cBhvr>
                                        <p:cTn id="17" dur="1" fill="hold"/>
                                        <p:tgtEl>
                                          <p:spTgt spid="20483">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0483">
                                            <p:txEl>
                                              <p:pRg st="3" end="3"/>
                                            </p:txEl>
                                          </p:spTgt>
                                        </p:tgtEl>
                                        <p:attrNameLst>
                                          <p:attrName>style.visibility</p:attrName>
                                        </p:attrNameLst>
                                      </p:cBhvr>
                                      <p:to>
                                        <p:strVal val="visible"/>
                                      </p:to>
                                    </p:set>
                                    <p:anim to="" calcmode="lin" valueType="num">
                                      <p:cBhvr>
                                        <p:cTn id="22" dur="1" fill="hold"/>
                                        <p:tgtEl>
                                          <p:spTgt spid="20483">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20483">
                                            <p:txEl>
                                              <p:pRg st="4" end="4"/>
                                            </p:txEl>
                                          </p:spTgt>
                                        </p:tgtEl>
                                        <p:attrNameLst>
                                          <p:attrName>style.visibility</p:attrName>
                                        </p:attrNameLst>
                                      </p:cBhvr>
                                      <p:to>
                                        <p:strVal val="visible"/>
                                      </p:to>
                                    </p:set>
                                    <p:anim to="" calcmode="lin" valueType="num">
                                      <p:cBhvr>
                                        <p:cTn id="27" dur="1" fill="hold"/>
                                        <p:tgtEl>
                                          <p:spTgt spid="2048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8"/>
          <p:cNvSpPr>
            <a:spLocks noGrp="1" noRot="1" noChangeArrowheads="1"/>
          </p:cNvSpPr>
          <p:nvPr>
            <p:ph type="title"/>
          </p:nvPr>
        </p:nvSpPr>
        <p:spPr>
          <a:xfrm>
            <a:off x="107950" y="-242888"/>
            <a:ext cx="8540750" cy="1503363"/>
          </a:xfrm>
        </p:spPr>
        <p:txBody>
          <a:bodyPr/>
          <a:lstStyle/>
          <a:p>
            <a:pPr algn="l" eaLnBrk="1" hangingPunct="1"/>
            <a:r>
              <a:rPr lang="en-US" altLang="zh-CN" sz="3200" smtClean="0"/>
              <a:t/>
            </a:r>
            <a:br>
              <a:rPr lang="en-US" altLang="zh-CN" sz="3200" smtClean="0"/>
            </a:br>
            <a:r>
              <a:rPr lang="zh-CN" altLang="en-US" sz="3200" smtClean="0"/>
              <a:t>网上报名地址（）：</a:t>
            </a:r>
            <a:r>
              <a:rPr lang="en-US" altLang="zh-CN" sz="3200" smtClean="0"/>
              <a:t>http://shumo.hrbeu.edu.cn/zxbm/zxbm.asp</a:t>
            </a:r>
            <a:r>
              <a:rPr lang="zh-CN" altLang="en-US" sz="4000" smtClean="0"/>
              <a:t/>
            </a:r>
            <a:br>
              <a:rPr lang="zh-CN" altLang="en-US" sz="4000" smtClean="0"/>
            </a:br>
            <a:endParaRPr lang="zh-CN" altLang="en-US" sz="2400" smtClean="0"/>
          </a:p>
        </p:txBody>
      </p:sp>
      <p:sp>
        <p:nvSpPr>
          <p:cNvPr id="39939" name="内容占位符 1"/>
          <p:cNvSpPr>
            <a:spLocks noGrp="1"/>
          </p:cNvSpPr>
          <p:nvPr>
            <p:ph idx="1"/>
          </p:nvPr>
        </p:nvSpPr>
        <p:spPr/>
        <p:txBody>
          <a:bodyPr/>
          <a:lstStyle/>
          <a:p>
            <a:endParaRPr lang="zh-CN" altLang="en-US" smtClean="0"/>
          </a:p>
          <a:p>
            <a:endParaRPr lang="zh-CN" altLang="en-US" smtClean="0"/>
          </a:p>
        </p:txBody>
      </p:sp>
      <p:pic>
        <p:nvPicPr>
          <p:cNvPr id="399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38" y="980728"/>
            <a:ext cx="10134601" cy="1911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536" y="3068960"/>
            <a:ext cx="9779001" cy="332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p:txBody>
          <a:bodyPr/>
          <a:lstStyle/>
          <a:p>
            <a:pPr eaLnBrk="1" hangingPunct="1"/>
            <a:r>
              <a:rPr lang="zh-CN" altLang="en-US" smtClean="0"/>
              <a:t>数学建模培训计划	</a:t>
            </a:r>
          </a:p>
        </p:txBody>
      </p:sp>
      <p:sp>
        <p:nvSpPr>
          <p:cNvPr id="38915" name="Rectangle 3"/>
          <p:cNvSpPr>
            <a:spLocks noGrp="1" noRot="1" noChangeArrowheads="1"/>
          </p:cNvSpPr>
          <p:nvPr>
            <p:ph type="body" idx="1"/>
          </p:nvPr>
        </p:nvSpPr>
        <p:spPr/>
        <p:txBody>
          <a:bodyPr/>
          <a:lstStyle/>
          <a:p>
            <a:pPr eaLnBrk="1" hangingPunct="1"/>
            <a:r>
              <a:rPr lang="zh-CN" altLang="en-US" smtClean="0"/>
              <a:t>全国数模大赛培训课大约分三部分</a:t>
            </a:r>
          </a:p>
          <a:p>
            <a:pPr eaLnBrk="1" hangingPunct="1">
              <a:buFont typeface="Wingdings" pitchFamily="2" charset="2"/>
              <a:buChar char="Ø"/>
            </a:pPr>
            <a:r>
              <a:rPr lang="en-US" altLang="zh-CN" smtClean="0"/>
              <a:t>7</a:t>
            </a:r>
            <a:r>
              <a:rPr lang="zh-CN" altLang="en-US" smtClean="0"/>
              <a:t>月</a:t>
            </a:r>
            <a:r>
              <a:rPr lang="en-US" altLang="zh-CN" smtClean="0"/>
              <a:t>14</a:t>
            </a:r>
            <a:r>
              <a:rPr lang="zh-CN" altLang="en-US" smtClean="0"/>
              <a:t>日，放假第一周。建模知识与软件（数模基础训练，  </a:t>
            </a:r>
            <a:r>
              <a:rPr lang="en-US" altLang="zh-CN" smtClean="0"/>
              <a:t>Mathematica</a:t>
            </a:r>
            <a:r>
              <a:rPr lang="zh-CN" altLang="en-US" smtClean="0"/>
              <a:t>，</a:t>
            </a:r>
            <a:r>
              <a:rPr lang="en-US" altLang="zh-CN" smtClean="0"/>
              <a:t>MATLAB, Lingo</a:t>
            </a:r>
            <a:r>
              <a:rPr lang="zh-CN" altLang="en-US" smtClean="0"/>
              <a:t>等）</a:t>
            </a:r>
            <a:endParaRPr lang="en-US" altLang="zh-CN" smtClean="0"/>
          </a:p>
          <a:p>
            <a:pPr eaLnBrk="1" hangingPunct="1">
              <a:buFont typeface="Wingdings" pitchFamily="2" charset="2"/>
              <a:buChar char="Ø"/>
            </a:pPr>
            <a:r>
              <a:rPr lang="en-US" altLang="zh-CN" smtClean="0"/>
              <a:t>8</a:t>
            </a:r>
            <a:r>
              <a:rPr lang="zh-CN" altLang="en-US" smtClean="0"/>
              <a:t>月，按照要求完成暑期作业</a:t>
            </a:r>
          </a:p>
          <a:p>
            <a:pPr eaLnBrk="1" hangingPunct="1">
              <a:buFont typeface="Wingdings" pitchFamily="2" charset="2"/>
              <a:buChar char="Ø"/>
            </a:pPr>
            <a:r>
              <a:rPr lang="en-US" altLang="zh-CN" smtClean="0"/>
              <a:t>9</a:t>
            </a:r>
            <a:r>
              <a:rPr lang="zh-CN" altLang="en-US" smtClean="0"/>
              <a:t>月，开学后。实战演练与赛前动员</a:t>
            </a:r>
            <a:endParaRPr lang="en-US" altLang="zh-CN" smtClean="0"/>
          </a:p>
          <a:p>
            <a:pPr eaLnBrk="1" hangingPunct="1">
              <a:buFont typeface="Wingdings" pitchFamily="2" charset="2"/>
              <a:buChar char="Ø"/>
            </a:pPr>
            <a:r>
              <a:rPr lang="zh-CN" altLang="en-US" smtClean="0">
                <a:solidFill>
                  <a:srgbClr val="FF0000"/>
                </a:solidFill>
              </a:rPr>
              <a:t>随时关注：</a:t>
            </a:r>
            <a:r>
              <a:rPr lang="en-US" altLang="zh-CN" smtClean="0">
                <a:solidFill>
                  <a:srgbClr val="FF0000"/>
                </a:solidFill>
              </a:rPr>
              <a:t>shumo.hrbeu.edu.cn</a:t>
            </a:r>
            <a:r>
              <a:rPr lang="zh-CN" altLang="en-US" smtClean="0">
                <a:solidFill>
                  <a:srgbClr val="FF0000"/>
                </a:solidFill>
              </a:rPr>
              <a:t>上课表，课件信息</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pPr eaLnBrk="1" hangingPunct="1"/>
            <a:endParaRPr lang="zh-CN" altLang="en-US" smtClean="0"/>
          </a:p>
        </p:txBody>
      </p:sp>
      <p:sp>
        <p:nvSpPr>
          <p:cNvPr id="94212" name="Rectangle 4"/>
          <p:cNvSpPr>
            <a:spLocks noGrp="1" noChangeArrowheads="1"/>
          </p:cNvSpPr>
          <p:nvPr>
            <p:ph type="body" idx="1"/>
          </p:nvPr>
        </p:nvSpPr>
        <p:spPr>
          <a:xfrm>
            <a:off x="609600" y="476250"/>
            <a:ext cx="8153400" cy="5622925"/>
          </a:xfrm>
          <a:extLst>
            <a:ext uri="{909E8E84-426E-40DD-AFC4-6F175D3DCCD1}">
              <a14:hiddenFill xmlns:a14="http://schemas.microsoft.com/office/drawing/2010/main">
                <a:solidFill>
                  <a:srgbClr val="00FF00"/>
                </a:solidFill>
              </a14:hiddenFill>
            </a:ext>
          </a:extLst>
        </p:spPr>
        <p:txBody>
          <a:bodyPr/>
          <a:lstStyle/>
          <a:p>
            <a:pPr eaLnBrk="1" hangingPunct="1">
              <a:defRPr/>
            </a:pPr>
            <a:r>
              <a:rPr lang="zh-CN" altLang="en-US" dirty="0" smtClean="0"/>
              <a:t>    </a:t>
            </a:r>
          </a:p>
          <a:p>
            <a:pPr algn="ctr" eaLnBrk="1" hangingPunct="1">
              <a:lnSpc>
                <a:spcPct val="80000"/>
              </a:lnSpc>
              <a:buFont typeface="Wingdings" pitchFamily="2" charset="2"/>
              <a:buNone/>
              <a:defRPr/>
            </a:pPr>
            <a:r>
              <a:rPr kumimoji="1" lang="en-US" altLang="zh-CN" sz="4800" dirty="0" smtClean="0">
                <a:solidFill>
                  <a:srgbClr val="FF3300"/>
                </a:solidFill>
                <a:latin typeface="Monotype Corsiva" pitchFamily="66" charset="0"/>
                <a:ea typeface="方正舒体" pitchFamily="2" charset="-122"/>
              </a:rPr>
              <a:t>Thank  you  for  your  attendance!</a:t>
            </a:r>
            <a:endParaRPr lang="en-US" altLang="zh-CN" sz="4800" i="1" dirty="0" smtClean="0">
              <a:effectLst>
                <a:outerShdw blurRad="38100" dist="38100" dir="2700000" algn="tl">
                  <a:srgbClr val="C0C0C0"/>
                </a:outerShdw>
              </a:effectLst>
              <a:latin typeface="Times New Roman" pitchFamily="18" charset="0"/>
            </a:endParaRPr>
          </a:p>
          <a:p>
            <a:pPr eaLnBrk="1" hangingPunct="1">
              <a:defRPr/>
            </a:pPr>
            <a:r>
              <a:rPr lang="en-US" altLang="zh-CN" dirty="0" smtClean="0"/>
              <a:t>                                            </a:t>
            </a:r>
          </a:p>
          <a:p>
            <a:pPr eaLnBrk="1" hangingPunct="1">
              <a:defRPr/>
            </a:pPr>
            <a:r>
              <a:rPr lang="zh-CN" altLang="en-US" dirty="0" smtClean="0"/>
              <a:t>最后，祝大家</a:t>
            </a:r>
          </a:p>
          <a:p>
            <a:pPr eaLnBrk="1" hangingPunct="1">
              <a:defRPr/>
            </a:pPr>
            <a:r>
              <a:rPr lang="zh-CN" altLang="en-US" dirty="0" smtClean="0"/>
              <a:t>　　在数学建模活动中</a:t>
            </a:r>
          </a:p>
          <a:p>
            <a:pPr eaLnBrk="1" hangingPunct="1">
              <a:defRPr/>
            </a:pPr>
            <a:r>
              <a:rPr lang="zh-CN" altLang="en-US" dirty="0" smtClean="0"/>
              <a:t>　　　　　　取得优异成绩！</a:t>
            </a:r>
            <a:endParaRPr lang="en-US" altLang="zh-CN" dirty="0" smtClean="0"/>
          </a:p>
          <a:p>
            <a:pPr algn="ctr" eaLnBrk="1" hangingPunct="1">
              <a:defRPr/>
            </a:pPr>
            <a:endParaRPr lang="en-US" altLang="zh-CN" dirty="0" smtClean="0"/>
          </a:p>
        </p:txBody>
      </p:sp>
      <p:sp>
        <p:nvSpPr>
          <p:cNvPr id="2" name="矩形 1"/>
          <p:cNvSpPr/>
          <p:nvPr/>
        </p:nvSpPr>
        <p:spPr>
          <a:xfrm>
            <a:off x="971600" y="5301208"/>
            <a:ext cx="7837403" cy="923330"/>
          </a:xfrm>
          <a:prstGeom prst="rect">
            <a:avLst/>
          </a:prstGeom>
          <a:noFill/>
        </p:spPr>
        <p:txBody>
          <a:bodyPr wrap="none">
            <a:spAutoFit/>
          </a:bodyPr>
          <a:lstStyle/>
          <a:p>
            <a:pPr algn="ctr">
              <a:defRPr/>
            </a:pP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“一次参赛，终生受益”</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pPr eaLnBrk="1" hangingPunct="1"/>
            <a:endParaRPr lang="zh-CN" altLang="en-US" smtClean="0"/>
          </a:p>
        </p:txBody>
      </p:sp>
      <p:pic>
        <p:nvPicPr>
          <p:cNvPr id="7171" name="Picture 6" descr="logo2006new_half"/>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549275"/>
            <a:ext cx="3817938" cy="3817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2" name="TextBox 1"/>
          <p:cNvSpPr txBox="1">
            <a:spLocks noChangeArrowheads="1"/>
          </p:cNvSpPr>
          <p:nvPr/>
        </p:nvSpPr>
        <p:spPr bwMode="auto">
          <a:xfrm>
            <a:off x="3563938" y="404813"/>
            <a:ext cx="5472112" cy="55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t>竞赛主办单位及合作机构</a:t>
            </a:r>
            <a:r>
              <a:rPr lang="zh-CN" altLang="en-US" sz="3200"/>
              <a:t/>
            </a:r>
            <a:br>
              <a:rPr lang="zh-CN" altLang="en-US" sz="3200"/>
            </a:br>
            <a:r>
              <a:rPr lang="zh-CN" altLang="en-US" sz="3200"/>
              <a:t/>
            </a:r>
            <a:br>
              <a:rPr lang="zh-CN" altLang="en-US" sz="3200"/>
            </a:br>
            <a:r>
              <a:rPr lang="zh-CN" altLang="en-US" sz="3200" i="1"/>
              <a:t>主办</a:t>
            </a:r>
            <a:r>
              <a:rPr lang="en-US" altLang="zh-CN" sz="3200" i="1"/>
              <a:t>:</a:t>
            </a:r>
            <a:r>
              <a:rPr lang="zh-CN" altLang="en-US" sz="3200"/>
              <a:t> </a:t>
            </a:r>
            <a:endParaRPr lang="en-US" altLang="zh-CN" sz="3200"/>
          </a:p>
          <a:p>
            <a:pPr algn="ctr" eaLnBrk="1" hangingPunct="1"/>
            <a:r>
              <a:rPr lang="zh-CN" altLang="en-US" sz="3200">
                <a:hlinkClick r:id="rId3"/>
              </a:rPr>
              <a:t>教育部高等教育司</a:t>
            </a:r>
            <a:r>
              <a:rPr lang="zh-CN" altLang="en-US" sz="3200"/>
              <a:t>　</a:t>
            </a:r>
            <a:endParaRPr lang="en-US" altLang="zh-CN" sz="3200"/>
          </a:p>
          <a:p>
            <a:pPr eaLnBrk="1" hangingPunct="1"/>
            <a:r>
              <a:rPr lang="zh-CN" altLang="en-US" sz="3200"/>
              <a:t>　</a:t>
            </a:r>
            <a:r>
              <a:rPr lang="zh-CN" altLang="en-US" sz="3200">
                <a:hlinkClick r:id="rId4"/>
              </a:rPr>
              <a:t>中国工业与应用数学学会</a:t>
            </a:r>
            <a:r>
              <a:rPr lang="zh-CN" altLang="en-US" sz="3200"/>
              <a:t/>
            </a:r>
            <a:br>
              <a:rPr lang="zh-CN" altLang="en-US" sz="3200"/>
            </a:br>
            <a:r>
              <a:rPr lang="zh-CN" altLang="en-US" sz="3200" i="1"/>
              <a:t>合作伙伴及独家冠名赞助商</a:t>
            </a:r>
            <a:r>
              <a:rPr lang="en-US" altLang="zh-CN" sz="3200" i="1"/>
              <a:t>(2002-2011</a:t>
            </a:r>
            <a:r>
              <a:rPr lang="zh-CN" altLang="en-US" sz="3200" i="1"/>
              <a:t>）</a:t>
            </a:r>
            <a:r>
              <a:rPr lang="en-US" altLang="zh-CN" sz="3200" i="1"/>
              <a:t>:</a:t>
            </a:r>
            <a:r>
              <a:rPr lang="zh-CN" altLang="en-US" sz="3200"/>
              <a:t> </a:t>
            </a:r>
            <a:endParaRPr lang="en-US" altLang="zh-CN" sz="3200"/>
          </a:p>
          <a:p>
            <a:pPr algn="ctr" eaLnBrk="1" hangingPunct="1"/>
            <a:r>
              <a:rPr lang="zh-CN" altLang="en-US" sz="3200">
                <a:hlinkClick r:id="rId5"/>
              </a:rPr>
              <a:t>　高等教育出版社</a:t>
            </a:r>
            <a:endParaRPr lang="en-US" altLang="zh-CN" sz="3200"/>
          </a:p>
          <a:p>
            <a:pPr eaLnBrk="1" hangingPunct="1"/>
            <a:r>
              <a:rPr lang="zh-CN" altLang="en-US" sz="3200" i="1"/>
              <a:t>赞助商</a:t>
            </a:r>
            <a:r>
              <a:rPr lang="en-US" altLang="zh-CN" sz="3200" i="1"/>
              <a:t>(2009-2011):</a:t>
            </a:r>
            <a:r>
              <a:rPr lang="zh-CN" altLang="en-US" sz="3200"/>
              <a:t> </a:t>
            </a:r>
            <a:endParaRPr lang="en-US" altLang="zh-CN" sz="3200"/>
          </a:p>
          <a:p>
            <a:pPr eaLnBrk="1" hangingPunct="1"/>
            <a:r>
              <a:rPr lang="zh-CN" altLang="en-US" sz="3200">
                <a:hlinkClick r:id="rId6"/>
              </a:rPr>
              <a:t>　北京迈斯沃克软件有限公司</a:t>
            </a:r>
            <a:r>
              <a:rPr lang="zh-CN" altLang="en-US" sz="3200"/>
              <a:t/>
            </a:r>
            <a:br>
              <a:rPr lang="zh-CN" altLang="en-US" sz="3200"/>
            </a:br>
            <a:r>
              <a:rPr lang="zh-CN" altLang="en-US"/>
              <a:t/>
            </a:r>
            <a:br>
              <a:rPr lang="zh-CN" altLang="en-US"/>
            </a:br>
            <a:r>
              <a:rPr lang="zh-CN" altLang="en-US"/>
              <a:t>即：</a:t>
            </a:r>
            <a:r>
              <a:rPr lang="en-US" altLang="zh-CN"/>
              <a:t>MATLAB</a:t>
            </a:r>
            <a:r>
              <a:rPr lang="zh-CN" altLang="en-US"/>
              <a:t>中国公司</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pPr eaLnBrk="1" hangingPunct="1"/>
            <a:r>
              <a:rPr lang="zh-CN" altLang="en-US" smtClean="0"/>
              <a:t>全国大学生数学建模竞赛</a:t>
            </a:r>
          </a:p>
        </p:txBody>
      </p:sp>
      <p:sp>
        <p:nvSpPr>
          <p:cNvPr id="8195" name="Rectangle 3"/>
          <p:cNvSpPr>
            <a:spLocks noGrp="1" noRot="1" noChangeArrowheads="1"/>
          </p:cNvSpPr>
          <p:nvPr>
            <p:ph type="body" idx="1"/>
          </p:nvPr>
        </p:nvSpPr>
        <p:spPr>
          <a:xfrm>
            <a:off x="611188" y="1484313"/>
            <a:ext cx="8153400" cy="4498975"/>
          </a:xfrm>
        </p:spPr>
        <p:txBody>
          <a:bodyPr/>
          <a:lstStyle/>
          <a:p>
            <a:pPr eaLnBrk="1" hangingPunct="1"/>
            <a:r>
              <a:rPr lang="en-US" altLang="zh-CN" sz="2800" dirty="0" smtClean="0">
                <a:effectLst/>
              </a:rPr>
              <a:t>2013</a:t>
            </a:r>
            <a:r>
              <a:rPr lang="zh-CN" altLang="en-US" sz="2800" dirty="0" smtClean="0">
                <a:effectLst/>
              </a:rPr>
              <a:t>年</a:t>
            </a:r>
            <a:r>
              <a:rPr lang="en-US" altLang="zh-CN" sz="2800" dirty="0" smtClean="0">
                <a:effectLst/>
              </a:rPr>
              <a:t>9</a:t>
            </a:r>
            <a:r>
              <a:rPr lang="zh-CN" altLang="en-US" sz="2800" dirty="0" smtClean="0">
                <a:effectLst/>
              </a:rPr>
              <a:t>月</a:t>
            </a:r>
            <a:r>
              <a:rPr lang="en-US" altLang="zh-CN" sz="2800" dirty="0" smtClean="0">
                <a:effectLst/>
              </a:rPr>
              <a:t>13</a:t>
            </a:r>
            <a:r>
              <a:rPr lang="zh-CN" altLang="en-US" sz="2800" dirty="0" smtClean="0">
                <a:effectLst/>
              </a:rPr>
              <a:t>日上午</a:t>
            </a:r>
            <a:r>
              <a:rPr lang="en-US" altLang="zh-CN" sz="2800" dirty="0" smtClean="0">
                <a:effectLst/>
              </a:rPr>
              <a:t>8</a:t>
            </a:r>
            <a:r>
              <a:rPr lang="zh-CN" altLang="en-US" sz="2800" dirty="0" smtClean="0">
                <a:effectLst/>
              </a:rPr>
              <a:t>：</a:t>
            </a:r>
            <a:r>
              <a:rPr lang="en-US" altLang="zh-CN" sz="2800" dirty="0" smtClean="0">
                <a:effectLst/>
              </a:rPr>
              <a:t>00</a:t>
            </a:r>
            <a:r>
              <a:rPr lang="zh-CN" altLang="en-US" sz="2800" dirty="0" smtClean="0"/>
              <a:t>（</a:t>
            </a:r>
            <a:r>
              <a:rPr lang="zh-CN" altLang="en-US" sz="2800" dirty="0" smtClean="0"/>
              <a:t>周五</a:t>
            </a:r>
            <a:r>
              <a:rPr lang="en-US" altLang="zh-CN" sz="2800" dirty="0" smtClean="0"/>
              <a:t>8:00</a:t>
            </a:r>
            <a:r>
              <a:rPr lang="zh-CN" altLang="en-US" sz="2800" dirty="0" smtClean="0"/>
              <a:t>至下周一</a:t>
            </a:r>
            <a:r>
              <a:rPr lang="en-US" altLang="zh-CN" sz="2800" dirty="0" smtClean="0"/>
              <a:t>8:00</a:t>
            </a:r>
            <a:r>
              <a:rPr lang="zh-CN" altLang="en-US" sz="2800" dirty="0" smtClean="0"/>
              <a:t>，连续</a:t>
            </a:r>
            <a:r>
              <a:rPr lang="en-US" altLang="zh-CN" sz="2800" dirty="0" smtClean="0"/>
              <a:t>72</a:t>
            </a:r>
            <a:r>
              <a:rPr lang="zh-CN" altLang="en-US" sz="2800" dirty="0" smtClean="0"/>
              <a:t>小时）举行。 </a:t>
            </a:r>
          </a:p>
          <a:p>
            <a:pPr eaLnBrk="1" hangingPunct="1"/>
            <a:r>
              <a:rPr lang="zh-CN" altLang="en-US" sz="2800" dirty="0" smtClean="0"/>
              <a:t>竞赛</a:t>
            </a:r>
            <a:r>
              <a:rPr lang="zh-CN" altLang="en-US" sz="2800" b="1" dirty="0" smtClean="0"/>
              <a:t>不分专业</a:t>
            </a:r>
            <a:r>
              <a:rPr lang="zh-CN" altLang="en-US" sz="2800" dirty="0" smtClean="0"/>
              <a:t>，但分本科、专科两组</a:t>
            </a:r>
            <a:r>
              <a:rPr lang="en-US" altLang="zh-CN" sz="2800" dirty="0" smtClean="0"/>
              <a:t>: </a:t>
            </a:r>
            <a:r>
              <a:rPr lang="zh-CN" altLang="en-US" sz="2800" dirty="0" smtClean="0"/>
              <a:t>本科组竞赛所有大学生均可参加，专科组竞赛只有专科生（高职、高专生）可以参加。 </a:t>
            </a:r>
            <a:endParaRPr lang="en-US" altLang="zh-CN" sz="2800" dirty="0" smtClean="0"/>
          </a:p>
          <a:p>
            <a:pPr eaLnBrk="1" hangingPunct="1"/>
            <a:r>
              <a:rPr lang="zh-CN" altLang="en-US" sz="2800" dirty="0" smtClean="0"/>
              <a:t>每个参赛队由</a:t>
            </a:r>
            <a:r>
              <a:rPr lang="zh-CN" altLang="en-US" sz="2800" b="1" dirty="0" smtClean="0"/>
              <a:t>同校三个同学组成</a:t>
            </a:r>
            <a:endParaRPr lang="en-US" altLang="zh-CN" sz="2800" b="1" dirty="0" smtClean="0"/>
          </a:p>
          <a:p>
            <a:pPr eaLnBrk="1" hangingPunct="1"/>
            <a:r>
              <a:rPr lang="zh-CN" altLang="en-US" sz="2800" dirty="0" smtClean="0"/>
              <a:t>这项赛事要求学生具有广阔的知识面、较强的自学能力、喜欢接受新鲜事物和挑战、能吃苦、喜爱思考并在数学、计算机和文字表达方面能力突出。 </a:t>
            </a:r>
          </a:p>
          <a:p>
            <a:pPr eaLnBrk="1" hangingPunct="1">
              <a:lnSpc>
                <a:spcPct val="90000"/>
              </a:lnSpc>
            </a:pPr>
            <a:r>
              <a:rPr lang="zh-CN" altLang="en-US" sz="2800" dirty="0" smtClean="0"/>
              <a:t>国内数学建模</a:t>
            </a:r>
            <a:r>
              <a:rPr lang="zh-CN" altLang="en-US" sz="2800" dirty="0" smtClean="0"/>
              <a:t>竞赛</a:t>
            </a:r>
            <a:r>
              <a:rPr lang="zh-CN" altLang="en-US" sz="2800" dirty="0"/>
              <a:t>官</a:t>
            </a:r>
            <a:r>
              <a:rPr lang="zh-CN" altLang="en-US" sz="2800" dirty="0" smtClean="0"/>
              <a:t>网 </a:t>
            </a:r>
            <a:r>
              <a:rPr lang="en-US" altLang="zh-CN" sz="2800" dirty="0" smtClean="0"/>
              <a:t>http://www.mcm.edu.cn   </a:t>
            </a:r>
            <a:endParaRPr lang="zh-CN" altLang="en-US" sz="28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468313" y="404813"/>
            <a:ext cx="7993062" cy="64135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kumimoji="1" lang="zh-CN" altLang="en-US" sz="3600">
                <a:latin typeface="黑体" pitchFamily="49" charset="-122"/>
                <a:ea typeface="黑体" pitchFamily="49" charset="-122"/>
              </a:rPr>
              <a:t>竞赛受益面</a:t>
            </a:r>
          </a:p>
        </p:txBody>
      </p:sp>
      <p:sp>
        <p:nvSpPr>
          <p:cNvPr id="91139" name="Text Box 3"/>
          <p:cNvSpPr txBox="1">
            <a:spLocks noChangeArrowheads="1"/>
          </p:cNvSpPr>
          <p:nvPr/>
        </p:nvSpPr>
        <p:spPr bwMode="auto">
          <a:xfrm>
            <a:off x="0" y="1196975"/>
            <a:ext cx="90360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buFontTx/>
              <a:buChar char="•"/>
            </a:pPr>
            <a:r>
              <a:rPr kumimoji="1" lang="zh-CN" altLang="en-US" sz="2800" b="1" dirty="0">
                <a:solidFill>
                  <a:schemeClr val="hlink"/>
                </a:solidFill>
                <a:latin typeface="Times New Roman" pitchFamily="18" charset="0"/>
              </a:rPr>
              <a:t> </a:t>
            </a:r>
            <a:r>
              <a:rPr kumimoji="1" lang="en-US" altLang="zh-CN" sz="2800" b="1" dirty="0">
                <a:solidFill>
                  <a:schemeClr val="hlink"/>
                </a:solidFill>
                <a:latin typeface="Times New Roman" pitchFamily="18" charset="0"/>
              </a:rPr>
              <a:t>1992</a:t>
            </a:r>
            <a:r>
              <a:rPr kumimoji="1" lang="zh-CN" altLang="en-US" sz="2800" b="1" dirty="0">
                <a:solidFill>
                  <a:schemeClr val="hlink"/>
                </a:solidFill>
                <a:latin typeface="Times New Roman" pitchFamily="18" charset="0"/>
              </a:rPr>
              <a:t>年</a:t>
            </a:r>
            <a:r>
              <a:rPr kumimoji="1" lang="en-US" altLang="zh-CN" sz="2800" b="1" dirty="0">
                <a:solidFill>
                  <a:schemeClr val="hlink"/>
                </a:solidFill>
                <a:latin typeface="Times New Roman" pitchFamily="18" charset="0"/>
              </a:rPr>
              <a:t>74</a:t>
            </a:r>
            <a:r>
              <a:rPr kumimoji="1" lang="zh-CN" altLang="en-US" sz="2800" b="1" dirty="0">
                <a:solidFill>
                  <a:schemeClr val="hlink"/>
                </a:solidFill>
                <a:latin typeface="Times New Roman" pitchFamily="18" charset="0"/>
              </a:rPr>
              <a:t>所院校</a:t>
            </a:r>
            <a:r>
              <a:rPr kumimoji="1" lang="en-US" altLang="zh-CN" sz="2800" b="1" dirty="0">
                <a:solidFill>
                  <a:schemeClr val="hlink"/>
                </a:solidFill>
                <a:latin typeface="Times New Roman" pitchFamily="18" charset="0"/>
              </a:rPr>
              <a:t>314</a:t>
            </a:r>
            <a:r>
              <a:rPr kumimoji="1" lang="zh-CN" altLang="en-US" sz="2800" b="1" dirty="0">
                <a:solidFill>
                  <a:schemeClr val="hlink"/>
                </a:solidFill>
                <a:latin typeface="Times New Roman" pitchFamily="18" charset="0"/>
              </a:rPr>
              <a:t>队，</a:t>
            </a:r>
            <a:r>
              <a:rPr kumimoji="1" lang="en-US" altLang="zh-CN" sz="2800" b="1" dirty="0" smtClean="0">
                <a:solidFill>
                  <a:schemeClr val="hlink"/>
                </a:solidFill>
                <a:latin typeface="Times New Roman" pitchFamily="18" charset="0"/>
              </a:rPr>
              <a:t>2012</a:t>
            </a:r>
            <a:r>
              <a:rPr kumimoji="1" lang="zh-CN" altLang="en-US" sz="2800" b="1" dirty="0" smtClean="0">
                <a:solidFill>
                  <a:schemeClr val="hlink"/>
                </a:solidFill>
                <a:latin typeface="Times New Roman" pitchFamily="18" charset="0"/>
              </a:rPr>
              <a:t>年</a:t>
            </a:r>
            <a:r>
              <a:rPr kumimoji="1" lang="en-US" altLang="zh-CN" sz="2800" b="1" dirty="0" smtClean="0">
                <a:solidFill>
                  <a:schemeClr val="hlink"/>
                </a:solidFill>
                <a:latin typeface="Times New Roman" pitchFamily="18" charset="0"/>
              </a:rPr>
              <a:t>1284</a:t>
            </a:r>
            <a:r>
              <a:rPr kumimoji="1" lang="zh-CN" altLang="en-US" sz="2800" b="1" dirty="0" smtClean="0">
                <a:solidFill>
                  <a:schemeClr val="hlink"/>
                </a:solidFill>
                <a:latin typeface="Times New Roman" pitchFamily="18" charset="0"/>
              </a:rPr>
              <a:t>多</a:t>
            </a:r>
            <a:r>
              <a:rPr kumimoji="1" lang="zh-CN" altLang="en-US" sz="2800" b="1" dirty="0">
                <a:solidFill>
                  <a:schemeClr val="hlink"/>
                </a:solidFill>
                <a:latin typeface="Times New Roman" pitchFamily="18" charset="0"/>
              </a:rPr>
              <a:t>所</a:t>
            </a:r>
            <a:r>
              <a:rPr kumimoji="1" lang="zh-CN" altLang="en-US" sz="2800" b="1" dirty="0" smtClean="0">
                <a:solidFill>
                  <a:schemeClr val="hlink"/>
                </a:solidFill>
                <a:latin typeface="Times New Roman" pitchFamily="18" charset="0"/>
              </a:rPr>
              <a:t>院校</a:t>
            </a:r>
            <a:r>
              <a:rPr kumimoji="1" lang="en-US" altLang="zh-CN" sz="2800" b="1" dirty="0" smtClean="0">
                <a:solidFill>
                  <a:schemeClr val="hlink"/>
                </a:solidFill>
                <a:latin typeface="Times New Roman" pitchFamily="18" charset="0"/>
              </a:rPr>
              <a:t>21200</a:t>
            </a:r>
            <a:r>
              <a:rPr kumimoji="1" lang="zh-CN" altLang="en-US" sz="2800" b="1" dirty="0" smtClean="0">
                <a:solidFill>
                  <a:schemeClr val="hlink"/>
                </a:solidFill>
                <a:latin typeface="Times New Roman" pitchFamily="18" charset="0"/>
              </a:rPr>
              <a:t>多</a:t>
            </a:r>
            <a:r>
              <a:rPr kumimoji="1" lang="zh-CN" altLang="en-US" sz="2800" b="1" dirty="0">
                <a:solidFill>
                  <a:schemeClr val="hlink"/>
                </a:solidFill>
                <a:latin typeface="Times New Roman" pitchFamily="18" charset="0"/>
              </a:rPr>
              <a:t>队</a:t>
            </a:r>
          </a:p>
        </p:txBody>
      </p:sp>
      <p:sp>
        <p:nvSpPr>
          <p:cNvPr id="91140" name="Text Box 4"/>
          <p:cNvSpPr txBox="1">
            <a:spLocks noChangeArrowheads="1"/>
          </p:cNvSpPr>
          <p:nvPr/>
        </p:nvSpPr>
        <p:spPr bwMode="auto">
          <a:xfrm>
            <a:off x="0" y="1827213"/>
            <a:ext cx="8686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buFontTx/>
              <a:buChar char="•"/>
            </a:pPr>
            <a:r>
              <a:rPr kumimoji="1" lang="zh-CN" altLang="en-US" sz="2800" b="1">
                <a:latin typeface="Times New Roman" pitchFamily="18" charset="0"/>
              </a:rPr>
              <a:t> </a:t>
            </a:r>
            <a:r>
              <a:rPr kumimoji="1" lang="en-US" altLang="zh-CN" sz="2800" b="1">
                <a:latin typeface="Times New Roman" pitchFamily="18" charset="0"/>
              </a:rPr>
              <a:t>1999</a:t>
            </a:r>
            <a:r>
              <a:rPr kumimoji="1" lang="zh-CN" altLang="en-US" sz="2800" b="1">
                <a:latin typeface="Times New Roman" pitchFamily="18" charset="0"/>
              </a:rPr>
              <a:t>年起竞赛分为本科组</a:t>
            </a:r>
            <a:r>
              <a:rPr kumimoji="1" lang="en-US" altLang="zh-CN" sz="2800" b="1">
                <a:latin typeface="Times New Roman" pitchFamily="18" charset="0"/>
              </a:rPr>
              <a:t>(</a:t>
            </a:r>
            <a:r>
              <a:rPr kumimoji="1" lang="zh-CN" altLang="en-US" sz="2800" b="1">
                <a:latin typeface="Times New Roman" pitchFamily="18" charset="0"/>
              </a:rPr>
              <a:t>甲组</a:t>
            </a:r>
            <a:r>
              <a:rPr kumimoji="1" lang="en-US" altLang="zh-CN" sz="2800" b="1">
                <a:latin typeface="Times New Roman" pitchFamily="18" charset="0"/>
              </a:rPr>
              <a:t>)</a:t>
            </a:r>
            <a:r>
              <a:rPr kumimoji="1" lang="zh-CN" altLang="en-US" sz="2800" b="1">
                <a:latin typeface="Times New Roman" pitchFamily="18" charset="0"/>
              </a:rPr>
              <a:t>、专科组</a:t>
            </a:r>
            <a:r>
              <a:rPr kumimoji="1" lang="en-US" altLang="zh-CN" sz="2800" b="1">
                <a:latin typeface="Times New Roman" pitchFamily="18" charset="0"/>
              </a:rPr>
              <a:t>(</a:t>
            </a:r>
            <a:r>
              <a:rPr kumimoji="1" lang="zh-CN" altLang="en-US" sz="2800" b="1">
                <a:latin typeface="Times New Roman" pitchFamily="18" charset="0"/>
              </a:rPr>
              <a:t>乙组</a:t>
            </a:r>
            <a:r>
              <a:rPr kumimoji="1" lang="en-US" altLang="zh-CN" sz="2800" b="1">
                <a:latin typeface="Times New Roman" pitchFamily="18" charset="0"/>
              </a:rPr>
              <a:t>)</a:t>
            </a:r>
            <a:r>
              <a:rPr kumimoji="1" lang="en-US" altLang="zh-CN" sz="2800">
                <a:latin typeface="Times New Roman" pitchFamily="18" charset="0"/>
              </a:rPr>
              <a:t> </a:t>
            </a:r>
          </a:p>
        </p:txBody>
      </p:sp>
      <p:sp>
        <p:nvSpPr>
          <p:cNvPr id="91141" name="Text Box 5"/>
          <p:cNvSpPr txBox="1">
            <a:spLocks noChangeArrowheads="1"/>
          </p:cNvSpPr>
          <p:nvPr/>
        </p:nvSpPr>
        <p:spPr bwMode="auto">
          <a:xfrm>
            <a:off x="0" y="2349500"/>
            <a:ext cx="884713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buFontTx/>
              <a:buChar char="•"/>
            </a:pPr>
            <a:r>
              <a:rPr kumimoji="1" lang="zh-CN" altLang="en-US" sz="2800" b="1">
                <a:solidFill>
                  <a:schemeClr val="hlink"/>
                </a:solidFill>
                <a:latin typeface="Times New Roman" pitchFamily="18" charset="0"/>
              </a:rPr>
              <a:t> 目前参赛同学</a:t>
            </a:r>
            <a:r>
              <a:rPr kumimoji="1" lang="en-US" altLang="zh-CN" sz="2800" b="1">
                <a:solidFill>
                  <a:schemeClr val="hlink"/>
                </a:solidFill>
                <a:latin typeface="Times New Roman" pitchFamily="18" charset="0"/>
              </a:rPr>
              <a:t>90%</a:t>
            </a:r>
            <a:r>
              <a:rPr kumimoji="1" lang="zh-CN" altLang="en-US" sz="2800" b="1">
                <a:solidFill>
                  <a:schemeClr val="hlink"/>
                </a:solidFill>
                <a:latin typeface="Times New Roman" pitchFamily="18" charset="0"/>
              </a:rPr>
              <a:t>左右来自非数学专业，其中</a:t>
            </a:r>
            <a:r>
              <a:rPr kumimoji="1" lang="en-US" altLang="zh-CN" sz="2800" b="1">
                <a:solidFill>
                  <a:schemeClr val="hlink"/>
                </a:solidFill>
                <a:latin typeface="Times New Roman" pitchFamily="18" charset="0"/>
              </a:rPr>
              <a:t>10%</a:t>
            </a:r>
            <a:r>
              <a:rPr kumimoji="1" lang="zh-CN" altLang="en-US" sz="2800" b="1">
                <a:solidFill>
                  <a:schemeClr val="hlink"/>
                </a:solidFill>
                <a:latin typeface="Times New Roman" pitchFamily="18" charset="0"/>
              </a:rPr>
              <a:t>左右来自人文社会科学类专业</a:t>
            </a:r>
          </a:p>
        </p:txBody>
      </p:sp>
      <p:sp>
        <p:nvSpPr>
          <p:cNvPr id="91142" name="Text Box 6"/>
          <p:cNvSpPr txBox="1">
            <a:spLocks noChangeArrowheads="1"/>
          </p:cNvSpPr>
          <p:nvPr/>
        </p:nvSpPr>
        <p:spPr bwMode="auto">
          <a:xfrm>
            <a:off x="179388" y="4076700"/>
            <a:ext cx="860425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buFontTx/>
              <a:buChar char="•"/>
            </a:pPr>
            <a:r>
              <a:rPr lang="zh-CN" altLang="en-US" sz="2800" b="1"/>
              <a:t>参赛校超过了我国现有高校总数的一半，参赛校数和队数分别每年平均以超过</a:t>
            </a:r>
            <a:r>
              <a:rPr lang="en-US" altLang="zh-CN" sz="2800" b="1"/>
              <a:t>16%</a:t>
            </a:r>
            <a:r>
              <a:rPr lang="zh-CN" altLang="en-US" sz="2800" b="1"/>
              <a:t>及</a:t>
            </a:r>
            <a:r>
              <a:rPr lang="en-US" altLang="zh-CN" sz="2800" b="1"/>
              <a:t>24%</a:t>
            </a:r>
            <a:r>
              <a:rPr lang="zh-CN" altLang="en-US" sz="2800" b="1"/>
              <a:t>的速度增长，已成为我国高校规模最大的学科性竞赛活动，</a:t>
            </a:r>
            <a:endParaRPr kumimoji="1" lang="zh-CN" altLang="en-US" sz="2800" b="1">
              <a:latin typeface="Times New Roman" pitchFamily="18" charset="0"/>
            </a:endParaRPr>
          </a:p>
        </p:txBody>
      </p:sp>
      <p:sp>
        <p:nvSpPr>
          <p:cNvPr id="91143" name="Text Box 7"/>
          <p:cNvSpPr txBox="1">
            <a:spLocks noChangeArrowheads="1"/>
          </p:cNvSpPr>
          <p:nvPr/>
        </p:nvSpPr>
        <p:spPr bwMode="auto">
          <a:xfrm>
            <a:off x="0" y="3357563"/>
            <a:ext cx="8820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buFontTx/>
              <a:buChar char="•"/>
            </a:pPr>
            <a:r>
              <a:rPr kumimoji="1" lang="zh-CN" altLang="en-US" sz="2800" b="1">
                <a:latin typeface="Times New Roman" pitchFamily="18" charset="0"/>
              </a:rPr>
              <a:t> 高校普遍开设数学建模系列课程，举办校内竞赛</a:t>
            </a:r>
            <a:endParaRPr kumimoji="1" lang="zh-CN" altLang="en-US" sz="2800">
              <a:latin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additive="base">
                                        <p:cTn id="7" dur="500" fill="hold"/>
                                        <p:tgtEl>
                                          <p:spTgt spid="91138"/>
                                        </p:tgtEl>
                                        <p:attrNameLst>
                                          <p:attrName>ppt_x</p:attrName>
                                        </p:attrNameLst>
                                      </p:cBhvr>
                                      <p:tavLst>
                                        <p:tav tm="0">
                                          <p:val>
                                            <p:strVal val="0-#ppt_w/2"/>
                                          </p:val>
                                        </p:tav>
                                        <p:tav tm="100000">
                                          <p:val>
                                            <p:strVal val="#ppt_x"/>
                                          </p:val>
                                        </p:tav>
                                      </p:tavLst>
                                    </p:anim>
                                    <p:anim calcmode="lin" valueType="num">
                                      <p:cBhvr additive="base">
                                        <p:cTn id="8" dur="500" fill="hold"/>
                                        <p:tgtEl>
                                          <p:spTgt spid="911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1139"/>
                                        </p:tgtEl>
                                        <p:attrNameLst>
                                          <p:attrName>style.visibility</p:attrName>
                                        </p:attrNameLst>
                                      </p:cBhvr>
                                      <p:to>
                                        <p:strVal val="visible"/>
                                      </p:to>
                                    </p:set>
                                    <p:anim calcmode="lin" valueType="num">
                                      <p:cBhvr additive="base">
                                        <p:cTn id="13" dur="500" fill="hold"/>
                                        <p:tgtEl>
                                          <p:spTgt spid="91139"/>
                                        </p:tgtEl>
                                        <p:attrNameLst>
                                          <p:attrName>ppt_x</p:attrName>
                                        </p:attrNameLst>
                                      </p:cBhvr>
                                      <p:tavLst>
                                        <p:tav tm="0">
                                          <p:val>
                                            <p:strVal val="1+#ppt_w/2"/>
                                          </p:val>
                                        </p:tav>
                                        <p:tav tm="100000">
                                          <p:val>
                                            <p:strVal val="#ppt_x"/>
                                          </p:val>
                                        </p:tav>
                                      </p:tavLst>
                                    </p:anim>
                                    <p:anim calcmode="lin" valueType="num">
                                      <p:cBhvr additive="base">
                                        <p:cTn id="14" dur="500" fill="hold"/>
                                        <p:tgtEl>
                                          <p:spTgt spid="9113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1140"/>
                                        </p:tgtEl>
                                        <p:attrNameLst>
                                          <p:attrName>style.visibility</p:attrName>
                                        </p:attrNameLst>
                                      </p:cBhvr>
                                      <p:to>
                                        <p:strVal val="visible"/>
                                      </p:to>
                                    </p:set>
                                    <p:anim calcmode="lin" valueType="num">
                                      <p:cBhvr additive="base">
                                        <p:cTn id="19" dur="500" fill="hold"/>
                                        <p:tgtEl>
                                          <p:spTgt spid="91140"/>
                                        </p:tgtEl>
                                        <p:attrNameLst>
                                          <p:attrName>ppt_x</p:attrName>
                                        </p:attrNameLst>
                                      </p:cBhvr>
                                      <p:tavLst>
                                        <p:tav tm="0">
                                          <p:val>
                                            <p:strVal val="1+#ppt_w/2"/>
                                          </p:val>
                                        </p:tav>
                                        <p:tav tm="100000">
                                          <p:val>
                                            <p:strVal val="#ppt_x"/>
                                          </p:val>
                                        </p:tav>
                                      </p:tavLst>
                                    </p:anim>
                                    <p:anim calcmode="lin" valueType="num">
                                      <p:cBhvr additive="base">
                                        <p:cTn id="20" dur="500" fill="hold"/>
                                        <p:tgtEl>
                                          <p:spTgt spid="9114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grpId="0" nodeType="clickEffect">
                                  <p:stCondLst>
                                    <p:cond delay="0"/>
                                  </p:stCondLst>
                                  <p:childTnLst>
                                    <p:set>
                                      <p:cBhvr>
                                        <p:cTn id="24" dur="1" fill="hold">
                                          <p:stCondLst>
                                            <p:cond delay="0"/>
                                          </p:stCondLst>
                                        </p:cTn>
                                        <p:tgtEl>
                                          <p:spTgt spid="91141"/>
                                        </p:tgtEl>
                                        <p:attrNameLst>
                                          <p:attrName>style.visibility</p:attrName>
                                        </p:attrNameLst>
                                      </p:cBhvr>
                                      <p:to>
                                        <p:strVal val="visible"/>
                                      </p:to>
                                    </p:set>
                                    <p:animEffect transition="in" filter="slide(fromRight)">
                                      <p:cBhvr>
                                        <p:cTn id="25" dur="500"/>
                                        <p:tgtEl>
                                          <p:spTgt spid="911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91143"/>
                                        </p:tgtEl>
                                        <p:attrNameLst>
                                          <p:attrName>style.visibility</p:attrName>
                                        </p:attrNameLst>
                                      </p:cBhvr>
                                      <p:to>
                                        <p:strVal val="visible"/>
                                      </p:to>
                                    </p:set>
                                    <p:animEffect transition="in" filter="slide(fromBottom)">
                                      <p:cBhvr>
                                        <p:cTn id="30" dur="500"/>
                                        <p:tgtEl>
                                          <p:spTgt spid="9114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7" presetClass="entr" presetSubtype="4" fill="hold" grpId="0" nodeType="clickEffect">
                                  <p:stCondLst>
                                    <p:cond delay="0"/>
                                  </p:stCondLst>
                                  <p:childTnLst>
                                    <p:set>
                                      <p:cBhvr>
                                        <p:cTn id="34" dur="1" fill="hold">
                                          <p:stCondLst>
                                            <p:cond delay="0"/>
                                          </p:stCondLst>
                                        </p:cTn>
                                        <p:tgtEl>
                                          <p:spTgt spid="91142"/>
                                        </p:tgtEl>
                                        <p:attrNameLst>
                                          <p:attrName>style.visibility</p:attrName>
                                        </p:attrNameLst>
                                      </p:cBhvr>
                                      <p:to>
                                        <p:strVal val="visible"/>
                                      </p:to>
                                    </p:set>
                                    <p:anim calcmode="lin" valueType="num">
                                      <p:cBhvr additive="base">
                                        <p:cTn id="35" dur="500" fill="hold"/>
                                        <p:tgtEl>
                                          <p:spTgt spid="91142"/>
                                        </p:tgtEl>
                                        <p:attrNameLst>
                                          <p:attrName>ppt_x</p:attrName>
                                        </p:attrNameLst>
                                      </p:cBhvr>
                                      <p:tavLst>
                                        <p:tav tm="0">
                                          <p:val>
                                            <p:strVal val="#ppt_x"/>
                                          </p:val>
                                        </p:tav>
                                        <p:tav tm="100000">
                                          <p:val>
                                            <p:strVal val="#ppt_x"/>
                                          </p:val>
                                        </p:tav>
                                      </p:tavLst>
                                    </p:anim>
                                    <p:anim calcmode="lin" valueType="num">
                                      <p:cBhvr additive="base">
                                        <p:cTn id="36" dur="500" fill="hold"/>
                                        <p:tgtEl>
                                          <p:spTgt spid="911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39" grpId="0" autoUpdateAnimBg="0"/>
      <p:bldP spid="91140" grpId="0" autoUpdateAnimBg="0"/>
      <p:bldP spid="91141" grpId="0" autoUpdateAnimBg="0"/>
      <p:bldP spid="91142" grpId="0" autoUpdateAnimBg="0"/>
      <p:bldP spid="9114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pPr eaLnBrk="1" hangingPunct="1"/>
            <a:r>
              <a:rPr lang="zh-CN" altLang="en-US" smtClean="0"/>
              <a:t>评奖</a:t>
            </a:r>
          </a:p>
        </p:txBody>
      </p:sp>
      <p:sp>
        <p:nvSpPr>
          <p:cNvPr id="10243" name="内容占位符 2"/>
          <p:cNvSpPr>
            <a:spLocks noGrp="1"/>
          </p:cNvSpPr>
          <p:nvPr>
            <p:ph idx="1"/>
          </p:nvPr>
        </p:nvSpPr>
        <p:spPr>
          <a:xfrm>
            <a:off x="611188" y="1268413"/>
            <a:ext cx="8153400" cy="4498975"/>
          </a:xfrm>
        </p:spPr>
        <p:txBody>
          <a:bodyPr/>
          <a:lstStyle/>
          <a:p>
            <a:pPr eaLnBrk="1" hangingPunct="1"/>
            <a:r>
              <a:rPr lang="zh-CN" altLang="en-US" dirty="0" smtClean="0"/>
              <a:t>     </a:t>
            </a:r>
            <a:r>
              <a:rPr lang="en-US" altLang="zh-CN" dirty="0" smtClean="0"/>
              <a:t>1</a:t>
            </a:r>
            <a:r>
              <a:rPr lang="zh-CN" altLang="en-US" dirty="0" smtClean="0"/>
              <a:t>．赛区奖：赛区组委会聘请专家组成评阅委员会，评选本赛区的一等、二等奖、三等奖，获奖比例一般不超过三分之一，其余凡完成合格答卷者可获得成功</a:t>
            </a:r>
            <a:r>
              <a:rPr lang="zh-CN" altLang="en-US" dirty="0" smtClean="0"/>
              <a:t>参赛奖。 </a:t>
            </a:r>
            <a:endParaRPr lang="zh-CN" altLang="en-US" dirty="0" smtClean="0"/>
          </a:p>
          <a:p>
            <a:pPr eaLnBrk="1" hangingPunct="1"/>
            <a:r>
              <a:rPr lang="zh-CN" altLang="en-US" dirty="0" smtClean="0"/>
              <a:t>     </a:t>
            </a:r>
            <a:r>
              <a:rPr lang="en-US" altLang="zh-CN" dirty="0" smtClean="0"/>
              <a:t>2</a:t>
            </a:r>
            <a:r>
              <a:rPr lang="zh-CN" altLang="en-US" dirty="0" smtClean="0"/>
              <a:t>．全国奖：赛区组委会将本赛区的优秀答卷（赛区一等奖中挑出）送全国组委会。全国评阅委员会，按统一标准从各赛区送交的优秀答卷中评选出全国一等、二等奖。 </a:t>
            </a:r>
          </a:p>
          <a:p>
            <a:pPr eaLnBrk="1" hangingPunct="1"/>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611188" y="549275"/>
            <a:ext cx="8153400" cy="5046663"/>
          </a:xfrm>
        </p:spPr>
        <p:txBody>
          <a:bodyPr/>
          <a:lstStyle/>
          <a:p>
            <a:pPr eaLnBrk="1" hangingPunct="1">
              <a:defRPr/>
            </a:pPr>
            <a:r>
              <a:rPr lang="zh-CN" altLang="en-US" dirty="0" smtClean="0"/>
              <a:t>当年竞赛结果（初稿）一般于当年１１月中上旬发布于此（异议期两周）． </a:t>
            </a:r>
          </a:p>
          <a:p>
            <a:pPr eaLnBrk="1" hangingPunct="1">
              <a:defRPr/>
            </a:pPr>
            <a:r>
              <a:rPr lang="zh-CN" altLang="en-US" dirty="0" smtClean="0"/>
              <a:t>竞赛结果（正式稿）一般于当年１１月下旬发布于此．</a:t>
            </a:r>
            <a:endParaRPr lang="en-US" altLang="zh-CN" dirty="0" smtClean="0"/>
          </a:p>
          <a:p>
            <a:pPr eaLnBrk="1" hangingPunct="1">
              <a:defRPr/>
            </a:pPr>
            <a:r>
              <a:rPr lang="zh-CN" altLang="en-US" dirty="0"/>
              <a:t>我校荣誉：</a:t>
            </a:r>
          </a:p>
          <a:p>
            <a:pPr eaLnBrk="1" hangingPunct="1">
              <a:defRPr/>
            </a:pPr>
            <a:r>
              <a:rPr lang="en-US" altLang="zh-CN" sz="2800" dirty="0" smtClean="0"/>
              <a:t>2009</a:t>
            </a:r>
            <a:r>
              <a:rPr lang="zh-CN" altLang="en-US" sz="2800" dirty="0"/>
              <a:t>年：全国数学建摸竞赛一等奖</a:t>
            </a:r>
            <a:r>
              <a:rPr lang="en-US" altLang="zh-CN" sz="2800" dirty="0"/>
              <a:t>1</a:t>
            </a:r>
            <a:r>
              <a:rPr lang="zh-CN" altLang="en-US" sz="2800" dirty="0"/>
              <a:t>项，二等奖</a:t>
            </a:r>
            <a:r>
              <a:rPr lang="en-US" altLang="zh-CN" sz="2800" dirty="0"/>
              <a:t>5</a:t>
            </a:r>
            <a:r>
              <a:rPr lang="zh-CN" altLang="en-US" sz="2800" dirty="0"/>
              <a:t>项，省奖</a:t>
            </a:r>
            <a:r>
              <a:rPr lang="en-US" altLang="zh-CN" sz="2800" dirty="0"/>
              <a:t>22</a:t>
            </a:r>
            <a:r>
              <a:rPr lang="zh-CN" altLang="en-US" sz="2800" dirty="0"/>
              <a:t>项。</a:t>
            </a:r>
          </a:p>
          <a:p>
            <a:pPr eaLnBrk="1" hangingPunct="1">
              <a:defRPr/>
            </a:pPr>
            <a:r>
              <a:rPr lang="en-US" altLang="zh-CN" sz="2800" dirty="0" smtClean="0"/>
              <a:t>2010</a:t>
            </a:r>
            <a:r>
              <a:rPr lang="zh-CN" altLang="en-US" sz="2800" dirty="0"/>
              <a:t>年：全国数学建摸竞赛二等奖</a:t>
            </a:r>
            <a:r>
              <a:rPr lang="en-US" altLang="zh-CN" sz="2800" dirty="0"/>
              <a:t>2</a:t>
            </a:r>
            <a:r>
              <a:rPr lang="zh-CN" altLang="en-US" sz="2800" dirty="0"/>
              <a:t>项，省奖</a:t>
            </a:r>
            <a:r>
              <a:rPr lang="en-US" altLang="zh-CN" sz="2800" dirty="0"/>
              <a:t>13</a:t>
            </a:r>
            <a:r>
              <a:rPr lang="zh-CN" altLang="en-US" sz="2800" dirty="0"/>
              <a:t>项。</a:t>
            </a:r>
          </a:p>
          <a:p>
            <a:pPr eaLnBrk="1" hangingPunct="1">
              <a:defRPr/>
            </a:pPr>
            <a:r>
              <a:rPr lang="en-US" altLang="zh-CN" sz="2800" dirty="0" smtClean="0"/>
              <a:t>2011</a:t>
            </a:r>
            <a:r>
              <a:rPr lang="zh-CN" altLang="en-US" sz="2800" dirty="0"/>
              <a:t>年：全国数学建摸竞赛二等奖</a:t>
            </a:r>
            <a:r>
              <a:rPr lang="en-US" altLang="zh-CN" sz="2800" dirty="0"/>
              <a:t>5</a:t>
            </a:r>
            <a:r>
              <a:rPr lang="zh-CN" altLang="en-US" sz="2800" dirty="0"/>
              <a:t>项，省奖</a:t>
            </a:r>
            <a:r>
              <a:rPr lang="en-US" altLang="zh-CN" sz="2800" dirty="0"/>
              <a:t>21</a:t>
            </a:r>
            <a:r>
              <a:rPr lang="zh-CN" altLang="en-US" sz="2800" dirty="0"/>
              <a:t>项</a:t>
            </a:r>
            <a:r>
              <a:rPr lang="zh-CN" altLang="en-US" sz="2800" dirty="0" smtClean="0"/>
              <a:t>。</a:t>
            </a:r>
            <a:endParaRPr lang="en-US" altLang="zh-CN" sz="2800" dirty="0" smtClean="0"/>
          </a:p>
          <a:p>
            <a:pPr eaLnBrk="1" hangingPunct="1">
              <a:defRPr/>
            </a:pPr>
            <a:r>
              <a:rPr lang="en-US" altLang="zh-CN" sz="2800" dirty="0" smtClean="0"/>
              <a:t>2012</a:t>
            </a:r>
            <a:r>
              <a:rPr lang="zh-CN" altLang="en-US" sz="2800" dirty="0" smtClean="0"/>
              <a:t>年：</a:t>
            </a:r>
            <a:r>
              <a:rPr lang="zh-CN" altLang="en-US" sz="2800" dirty="0"/>
              <a:t>全国数学建摸竞赛</a:t>
            </a:r>
            <a:r>
              <a:rPr lang="zh-CN" altLang="en-US" sz="2800" dirty="0" smtClean="0"/>
              <a:t>二等奖</a:t>
            </a:r>
            <a:r>
              <a:rPr lang="en-US" altLang="zh-CN" sz="2800" dirty="0" smtClean="0"/>
              <a:t>3</a:t>
            </a:r>
            <a:r>
              <a:rPr lang="zh-CN" altLang="en-US" sz="2800" dirty="0" smtClean="0"/>
              <a:t>项</a:t>
            </a:r>
            <a:r>
              <a:rPr lang="zh-CN" altLang="en-US" sz="2800" dirty="0"/>
              <a:t>，省</a:t>
            </a:r>
            <a:r>
              <a:rPr lang="zh-CN" altLang="en-US" sz="2800" dirty="0" smtClean="0"/>
              <a:t>奖</a:t>
            </a:r>
            <a:r>
              <a:rPr lang="en-US" altLang="zh-CN" sz="2800" dirty="0" smtClean="0"/>
              <a:t>41</a:t>
            </a:r>
            <a:r>
              <a:rPr lang="zh-CN" altLang="en-US" sz="2800" dirty="0"/>
              <a:t>项</a:t>
            </a:r>
            <a:r>
              <a:rPr lang="zh-CN" altLang="en-US" sz="2800" dirty="0" smtClean="0"/>
              <a:t>。</a:t>
            </a:r>
            <a:endParaRPr lang="en-US" altLang="zh-CN" dirty="0" smtClean="0"/>
          </a:p>
          <a:p>
            <a:pPr marL="0" indent="0" eaLnBrk="1" hangingPunct="1">
              <a:buFont typeface="Wingdings" pitchFamily="2" charset="2"/>
              <a:buNone/>
              <a:defRPr/>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57"/>
</p:tagLst>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CDESIGNN</Template>
  <TotalTime>1055</TotalTime>
  <Words>2560</Words>
  <Application>Microsoft Office PowerPoint</Application>
  <PresentationFormat>全屏显示(4:3)</PresentationFormat>
  <Paragraphs>228</Paragraphs>
  <Slides>42</Slides>
  <Notes>3</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42</vt:i4>
      </vt:variant>
    </vt:vector>
  </HeadingPairs>
  <TitlesOfParts>
    <vt:vector size="56" baseType="lpstr">
      <vt:lpstr>Arial</vt:lpstr>
      <vt:lpstr>宋体</vt:lpstr>
      <vt:lpstr>Wingdings</vt:lpstr>
      <vt:lpstr>Wingdings 2</vt:lpstr>
      <vt:lpstr>Times New Roman</vt:lpstr>
      <vt:lpstr>幼圆</vt:lpstr>
      <vt:lpstr>黑体</vt:lpstr>
      <vt:lpstr>楷体_GB2312</vt:lpstr>
      <vt:lpstr>Calibri</vt:lpstr>
      <vt:lpstr>Monotype Corsiva</vt:lpstr>
      <vt:lpstr>方正舒体</vt:lpstr>
      <vt:lpstr>吉祥如意</vt:lpstr>
      <vt:lpstr>Microsoft Excel 图表</vt:lpstr>
      <vt:lpstr>Microsoft Word 97 - 2003 文档</vt:lpstr>
      <vt:lpstr>欢迎您参加 数学建模竞赛 (报名相关在最后几页)</vt:lpstr>
      <vt:lpstr>数学建模与数学建模竞赛</vt:lpstr>
      <vt:lpstr>什么是数学建模</vt:lpstr>
      <vt:lpstr>数学建模竞赛的由来</vt:lpstr>
      <vt:lpstr>PowerPoint 演示文稿</vt:lpstr>
      <vt:lpstr>全国大学生数学建模竞赛</vt:lpstr>
      <vt:lpstr>PowerPoint 演示文稿</vt:lpstr>
      <vt:lpstr>评奖</vt:lpstr>
      <vt:lpstr>PowerPoint 演示文稿</vt:lpstr>
      <vt:lpstr>近三年获奖情况</vt:lpstr>
      <vt:lpstr>PowerPoint 演示文稿</vt:lpstr>
      <vt:lpstr>数学建模竞赛的竞赛题</vt:lpstr>
      <vt:lpstr>数学建模竞赛的参赛形式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领导关怀</vt:lpstr>
      <vt:lpstr>PowerPoint 演示文稿</vt:lpstr>
      <vt:lpstr>2012年A、2012年B题</vt:lpstr>
      <vt:lpstr>PowerPoint 演示文稿</vt:lpstr>
      <vt:lpstr>PowerPoint 演示文稿</vt:lpstr>
      <vt:lpstr>PowerPoint 演示文稿</vt:lpstr>
      <vt:lpstr>PowerPoint 演示文稿</vt:lpstr>
      <vt:lpstr>数学建模竞赛的意义</vt:lpstr>
      <vt:lpstr>参赛同学的话</vt:lpstr>
      <vt:lpstr>参赛同学的话</vt:lpstr>
      <vt:lpstr>参赛同学的话</vt:lpstr>
      <vt:lpstr>成功参赛的要素</vt:lpstr>
      <vt:lpstr>建议：参赛前的准备</vt:lpstr>
      <vt:lpstr>一些参考书</vt:lpstr>
      <vt:lpstr>数学建模竞赛站点</vt:lpstr>
      <vt:lpstr>与你共勉</vt:lpstr>
      <vt:lpstr>报名</vt:lpstr>
      <vt:lpstr>报名注意事项（两步先后完成）</vt:lpstr>
      <vt:lpstr>网上报名注意事项</vt:lpstr>
      <vt:lpstr> 网上报名地址（）：http://shumo.hrbeu.edu.cn/zxbm/zxbm.asp </vt:lpstr>
      <vt:lpstr>数学建模培训计划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[站点名称]</dc:title>
  <dc:creator>hu</dc:creator>
  <cp:lastModifiedBy>zhulei</cp:lastModifiedBy>
  <cp:revision>121</cp:revision>
  <cp:lastPrinted>2001-12-04T05:47:31Z</cp:lastPrinted>
  <dcterms:created xsi:type="dcterms:W3CDTF">2001-11-30T00:24:25Z</dcterms:created>
  <dcterms:modified xsi:type="dcterms:W3CDTF">2013-06-28T10:15:57Z</dcterms:modified>
</cp:coreProperties>
</file>