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3" r:id="rId8"/>
    <p:sldId id="262" r:id="rId9"/>
    <p:sldId id="264" r:id="rId10"/>
    <p:sldId id="265"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2014/7/23</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2012</a:t>
            </a:r>
            <a:r>
              <a:rPr lang="zh-CN" altLang="en-US" dirty="0" smtClean="0"/>
              <a:t>年赛题分析</a:t>
            </a:r>
            <a:endParaRPr lang="zh-CN" altLang="en-US" dirty="0"/>
          </a:p>
        </p:txBody>
      </p:sp>
      <p:sp>
        <p:nvSpPr>
          <p:cNvPr id="3" name="副标题 2"/>
          <p:cNvSpPr>
            <a:spLocks noGrp="1"/>
          </p:cNvSpPr>
          <p:nvPr>
            <p:ph type="subTitle" idx="1"/>
          </p:nvPr>
        </p:nvSpPr>
        <p:spPr/>
        <p:txBody>
          <a:bodyPr/>
          <a:lstStyle/>
          <a:p>
            <a:pPr algn="r"/>
            <a:r>
              <a:rPr lang="en-US" altLang="zh-CN" dirty="0" smtClean="0"/>
              <a:t>---</a:t>
            </a:r>
            <a:r>
              <a:rPr lang="zh-CN" altLang="en-US" dirty="0" smtClean="0"/>
              <a:t>朱磊</a:t>
            </a:r>
            <a:endParaRPr lang="zh-CN" altLang="en-US" dirty="0"/>
          </a:p>
        </p:txBody>
      </p:sp>
    </p:spTree>
    <p:extLst>
      <p:ext uri="{BB962C8B-B14F-4D97-AF65-F5344CB8AC3E}">
        <p14:creationId xmlns:p14="http://schemas.microsoft.com/office/powerpoint/2010/main" val="2203302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332656"/>
            <a:ext cx="8352927" cy="6408712"/>
          </a:xfrm>
        </p:spPr>
        <p:txBody>
          <a:bodyPr>
            <a:normAutofit fontScale="70000" lnSpcReduction="20000"/>
          </a:bodyPr>
          <a:lstStyle/>
          <a:p>
            <a:r>
              <a:rPr lang="zh-CN" altLang="zh-CN" dirty="0"/>
              <a:t>葡萄酒的评价</a:t>
            </a:r>
          </a:p>
          <a:p>
            <a:r>
              <a:rPr lang="en-US" altLang="zh-CN" dirty="0"/>
              <a:t> </a:t>
            </a:r>
            <a:endParaRPr lang="zh-CN" altLang="zh-CN" dirty="0"/>
          </a:p>
          <a:p>
            <a:r>
              <a:rPr lang="en-US" altLang="zh-CN" dirty="0"/>
              <a:t> </a:t>
            </a:r>
            <a:endParaRPr lang="zh-CN" altLang="zh-CN" dirty="0"/>
          </a:p>
          <a:p>
            <a:r>
              <a:rPr lang="en-US" altLang="zh-CN" dirty="0"/>
              <a:t> </a:t>
            </a:r>
            <a:endParaRPr lang="zh-CN" altLang="zh-CN" dirty="0"/>
          </a:p>
          <a:p>
            <a:r>
              <a:rPr lang="en-US" altLang="zh-CN" dirty="0"/>
              <a:t> </a:t>
            </a:r>
            <a:endParaRPr lang="zh-CN" altLang="zh-CN" dirty="0"/>
          </a:p>
          <a:p>
            <a:r>
              <a:rPr lang="zh-CN" altLang="zh-CN" dirty="0"/>
              <a:t>摘要</a:t>
            </a:r>
          </a:p>
          <a:p>
            <a:r>
              <a:rPr lang="zh-CN" altLang="zh-CN" dirty="0"/>
              <a:t>本文对葡萄酒评价问题进行了建模，主要利用统计学的知识，结合软件的运用对所给的数据进行处理分析，并提出了解决问题的思路及方法。</a:t>
            </a:r>
          </a:p>
          <a:p>
            <a:r>
              <a:rPr lang="zh-CN" altLang="zh-CN" dirty="0"/>
              <a:t>针对问题一，利用</a:t>
            </a:r>
            <a:r>
              <a:rPr lang="en-US" altLang="zh-CN" dirty="0"/>
              <a:t> </a:t>
            </a:r>
            <a:r>
              <a:rPr lang="en-US" altLang="zh-CN" dirty="0" err="1"/>
              <a:t>matlab</a:t>
            </a:r>
            <a:r>
              <a:rPr lang="zh-CN" altLang="zh-CN" dirty="0"/>
              <a:t>软件，针对两组品酒员对各个品种的葡萄酒的评价结果，进行了样本均值的</a:t>
            </a:r>
            <a:r>
              <a:rPr lang="en-US" altLang="zh-CN" dirty="0"/>
              <a:t>t</a:t>
            </a:r>
            <a:r>
              <a:rPr lang="zh-CN" altLang="zh-CN" dirty="0"/>
              <a:t>检验，分析了对每种葡萄酒评价的差异显著性，得出了整体而言两组评酒员的评价结果无显著性差异的结论；对每组评价进行了方差分析，发现整体而言第二组的方差更小，第二组评价更可信。</a:t>
            </a:r>
          </a:p>
          <a:p>
            <a:r>
              <a:rPr lang="zh-CN" altLang="zh-CN" dirty="0"/>
              <a:t>针对问题二，使用主成分分析发对酿酒葡萄的理化指标进行分析，简化了分析过程，计算得到了其理化指标评分，假设了理化指标评分与品酒员评分各占的权重，求得了综合评分，据此进行了作图，依据图形进行了分级。</a:t>
            </a:r>
          </a:p>
          <a:p>
            <a:r>
              <a:rPr lang="zh-CN" altLang="zh-CN" dirty="0"/>
              <a:t>针对问题三、采用多元回归的方法，分析红白葡萄酒和红白葡萄之间理化指标的关系，利用问题二中分析得到的主要的理化指标，得到这些变量之间的函数关系</a:t>
            </a:r>
            <a:r>
              <a:rPr lang="en-US" altLang="zh-CN" dirty="0"/>
              <a:t>,</a:t>
            </a:r>
            <a:r>
              <a:rPr lang="zh-CN" altLang="zh-CN" dirty="0"/>
              <a:t>然后检验各个参数指标来判断变量之间的关系是不是线性关系。</a:t>
            </a:r>
          </a:p>
          <a:p>
            <a:r>
              <a:rPr lang="zh-CN" altLang="zh-CN" dirty="0"/>
              <a:t>针对问题四，在前三问的基础上，分析了葡萄酒的理化指标所占有的权重，并计算出理化指标评分，与第二问结果对比，定性对比得出了酿酒葡萄和葡萄酒的理化指标对葡萄酒质量的影响，并判断出可以从两者的指标出发来评价葡萄酒的质量。</a:t>
            </a:r>
          </a:p>
          <a:p>
            <a:r>
              <a:rPr lang="zh-CN" altLang="zh-CN" dirty="0"/>
              <a:t>基本对问题解决之后，我们还对模型的优缺点进行了说明。</a:t>
            </a:r>
          </a:p>
          <a:p>
            <a:r>
              <a:rPr lang="en-US" altLang="zh-CN" dirty="0"/>
              <a:t> </a:t>
            </a:r>
            <a:endParaRPr lang="en-US" altLang="zh-CN" dirty="0" smtClean="0"/>
          </a:p>
          <a:p>
            <a:r>
              <a:rPr lang="zh-CN" altLang="zh-CN" dirty="0" smtClean="0"/>
              <a:t>关键词</a:t>
            </a:r>
            <a:r>
              <a:rPr lang="zh-CN" altLang="zh-CN" dirty="0"/>
              <a:t>：</a:t>
            </a:r>
            <a:r>
              <a:rPr lang="en-US" altLang="zh-CN" dirty="0"/>
              <a:t>  </a:t>
            </a:r>
            <a:r>
              <a:rPr lang="zh-CN" altLang="zh-CN" dirty="0"/>
              <a:t>统计学 </a:t>
            </a:r>
            <a:r>
              <a:rPr lang="en-US" altLang="zh-CN" dirty="0"/>
              <a:t>    T</a:t>
            </a:r>
            <a:r>
              <a:rPr lang="zh-CN" altLang="zh-CN" dirty="0"/>
              <a:t>检验</a:t>
            </a:r>
            <a:r>
              <a:rPr lang="en-US" altLang="zh-CN" dirty="0"/>
              <a:t>      PCA     </a:t>
            </a:r>
            <a:r>
              <a:rPr lang="zh-CN" altLang="zh-CN" dirty="0"/>
              <a:t>多元回归</a:t>
            </a:r>
            <a:r>
              <a:rPr lang="en-US" altLang="zh-CN" dirty="0"/>
              <a:t>     </a:t>
            </a:r>
            <a:r>
              <a:rPr lang="zh-CN" altLang="zh-CN" dirty="0"/>
              <a:t>权重</a:t>
            </a:r>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2334329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祝大家参赛成功</a:t>
            </a: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625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268760"/>
            <a:ext cx="8640959" cy="5589240"/>
          </a:xfrm>
        </p:spPr>
        <p:txBody>
          <a:bodyPr>
            <a:normAutofit lnSpcReduction="10000"/>
          </a:bodyPr>
          <a:lstStyle/>
          <a:p>
            <a:r>
              <a:rPr lang="zh-CN" altLang="zh-CN" dirty="0"/>
              <a:t>确定葡萄酒质量时一般是通过聘请一批有资质的评酒员进行品评。每个评酒员在对葡萄酒进行品尝后对其分类指标打分，然后求和得到其总分，从而确定葡萄酒的质量。酿酒葡萄的好坏与所酿葡萄酒的质量有直接的关系，葡萄酒和酿酒葡萄检测的理化指标会在一定程度上反映葡萄酒和葡萄的质量。附件</a:t>
            </a:r>
            <a:r>
              <a:rPr lang="en-US" altLang="zh-CN" dirty="0"/>
              <a:t>1</a:t>
            </a:r>
            <a:r>
              <a:rPr lang="zh-CN" altLang="zh-CN" dirty="0"/>
              <a:t>给出了某一年份一些葡萄酒的评价结果，附件</a:t>
            </a:r>
            <a:r>
              <a:rPr lang="en-US" altLang="zh-CN" dirty="0"/>
              <a:t>2</a:t>
            </a:r>
            <a:r>
              <a:rPr lang="zh-CN" altLang="zh-CN" dirty="0"/>
              <a:t>和附件</a:t>
            </a:r>
            <a:r>
              <a:rPr lang="en-US" altLang="zh-CN" dirty="0"/>
              <a:t>3</a:t>
            </a:r>
            <a:r>
              <a:rPr lang="zh-CN" altLang="zh-CN" dirty="0"/>
              <a:t>分别给出了该年份这些葡萄酒的和酿酒葡萄的成分数据。请尝试建立数学模型讨论下列问题：</a:t>
            </a:r>
          </a:p>
          <a:p>
            <a:r>
              <a:rPr lang="en-US" altLang="zh-CN" dirty="0"/>
              <a:t>1. </a:t>
            </a:r>
            <a:r>
              <a:rPr lang="zh-CN" altLang="zh-CN" dirty="0"/>
              <a:t>分析附件</a:t>
            </a:r>
            <a:r>
              <a:rPr lang="en-US" altLang="zh-CN" dirty="0"/>
              <a:t>1</a:t>
            </a:r>
            <a:r>
              <a:rPr lang="zh-CN" altLang="zh-CN" dirty="0"/>
              <a:t>中两组评酒员的评价结果有无显著性差异，哪一组结果更可信？</a:t>
            </a:r>
          </a:p>
          <a:p>
            <a:r>
              <a:rPr lang="en-US" altLang="zh-CN" dirty="0"/>
              <a:t>2. </a:t>
            </a:r>
            <a:r>
              <a:rPr lang="zh-CN" altLang="zh-CN" dirty="0"/>
              <a:t>根据酿酒葡萄的理化指标和葡萄酒的质量对这些酿酒葡萄进行分级。</a:t>
            </a:r>
          </a:p>
          <a:p>
            <a:r>
              <a:rPr lang="en-US" altLang="zh-CN" dirty="0"/>
              <a:t>3. </a:t>
            </a:r>
            <a:r>
              <a:rPr lang="zh-CN" altLang="zh-CN" dirty="0"/>
              <a:t>分析酿酒葡萄与葡萄酒的理化指标之间的联系。</a:t>
            </a:r>
          </a:p>
          <a:p>
            <a:r>
              <a:rPr lang="en-US" altLang="zh-CN" dirty="0"/>
              <a:t>4</a:t>
            </a:r>
            <a:r>
              <a:rPr lang="zh-CN" altLang="zh-CN" dirty="0"/>
              <a:t>．分析酿酒葡萄和葡萄酒的理化指标对葡萄酒质量的影响，并论证能否用葡萄和葡萄酒的理化指标来评价葡萄酒的质量？</a:t>
            </a:r>
          </a:p>
          <a:p>
            <a:endParaRPr lang="zh-CN" altLang="en-US" dirty="0"/>
          </a:p>
        </p:txBody>
      </p:sp>
      <p:sp>
        <p:nvSpPr>
          <p:cNvPr id="2" name="标题 1"/>
          <p:cNvSpPr>
            <a:spLocks noGrp="1"/>
          </p:cNvSpPr>
          <p:nvPr>
            <p:ph type="title"/>
          </p:nvPr>
        </p:nvSpPr>
        <p:spPr/>
        <p:txBody>
          <a:bodyPr>
            <a:normAutofit fontScale="90000"/>
          </a:bodyPr>
          <a:lstStyle/>
          <a:p>
            <a:r>
              <a:rPr lang="en-US" altLang="zh-CN" b="1" dirty="0"/>
              <a:t>A</a:t>
            </a:r>
            <a:r>
              <a:rPr lang="zh-CN" altLang="zh-CN" b="1" dirty="0"/>
              <a:t>题</a:t>
            </a:r>
            <a:r>
              <a:rPr lang="en-US" altLang="zh-CN" b="1" dirty="0"/>
              <a:t>  </a:t>
            </a:r>
            <a:r>
              <a:rPr lang="zh-CN" altLang="zh-CN" b="1" dirty="0"/>
              <a:t>葡萄酒的评价</a:t>
            </a:r>
            <a:r>
              <a:rPr lang="zh-CN" altLang="zh-CN" dirty="0"/>
              <a:t/>
            </a:r>
            <a:br>
              <a:rPr lang="zh-CN" altLang="zh-CN" dirty="0"/>
            </a:br>
            <a:endParaRPr lang="zh-CN" altLang="en-US" dirty="0"/>
          </a:p>
        </p:txBody>
      </p:sp>
    </p:spTree>
    <p:extLst>
      <p:ext uri="{BB962C8B-B14F-4D97-AF65-F5344CB8AC3E}">
        <p14:creationId xmlns:p14="http://schemas.microsoft.com/office/powerpoint/2010/main" val="2239359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附件</a:t>
            </a:r>
            <a:r>
              <a:rPr lang="en-US" altLang="zh-CN" b="1" dirty="0"/>
              <a:t>1</a:t>
            </a:r>
            <a:r>
              <a:rPr lang="zh-CN" altLang="zh-CN" b="1" dirty="0"/>
              <a:t>：</a:t>
            </a:r>
            <a:r>
              <a:rPr lang="zh-CN" altLang="zh-CN" dirty="0"/>
              <a:t>葡萄酒品尝评分表（含</a:t>
            </a:r>
            <a:r>
              <a:rPr lang="en-US" altLang="zh-CN" dirty="0"/>
              <a:t>4</a:t>
            </a:r>
            <a:r>
              <a:rPr lang="zh-CN" altLang="zh-CN" dirty="0"/>
              <a:t>个表格）</a:t>
            </a:r>
          </a:p>
          <a:p>
            <a:r>
              <a:rPr lang="zh-CN" altLang="zh-CN" b="1" dirty="0"/>
              <a:t>附件</a:t>
            </a:r>
            <a:r>
              <a:rPr lang="en-US" altLang="zh-CN" b="1" dirty="0"/>
              <a:t>2</a:t>
            </a:r>
            <a:r>
              <a:rPr lang="zh-CN" altLang="zh-CN" b="1" dirty="0"/>
              <a:t>：</a:t>
            </a:r>
            <a:r>
              <a:rPr lang="zh-CN" altLang="zh-CN" dirty="0"/>
              <a:t>葡萄和葡萄酒的理化指标（含</a:t>
            </a:r>
            <a:r>
              <a:rPr lang="en-US" altLang="zh-CN" dirty="0"/>
              <a:t>2</a:t>
            </a:r>
            <a:r>
              <a:rPr lang="zh-CN" altLang="zh-CN" dirty="0"/>
              <a:t>个表格）</a:t>
            </a:r>
          </a:p>
          <a:p>
            <a:r>
              <a:rPr lang="zh-CN" altLang="zh-CN" b="1" dirty="0"/>
              <a:t>附件</a:t>
            </a:r>
            <a:r>
              <a:rPr lang="en-US" altLang="zh-CN" b="1" dirty="0"/>
              <a:t>3</a:t>
            </a:r>
            <a:r>
              <a:rPr lang="zh-CN" altLang="zh-CN" b="1" dirty="0"/>
              <a:t>：</a:t>
            </a:r>
            <a:r>
              <a:rPr lang="zh-CN" altLang="zh-CN" dirty="0"/>
              <a:t>葡萄和葡萄酒的芳香物质（含</a:t>
            </a:r>
            <a:r>
              <a:rPr lang="en-US" altLang="zh-CN" dirty="0"/>
              <a:t>4</a:t>
            </a:r>
            <a:r>
              <a:rPr lang="zh-CN" altLang="zh-CN" dirty="0"/>
              <a:t>个表格）</a:t>
            </a:r>
          </a:p>
          <a:p>
            <a:endParaRPr lang="zh-CN" altLang="en-US" dirty="0"/>
          </a:p>
        </p:txBody>
      </p:sp>
      <p:sp>
        <p:nvSpPr>
          <p:cNvPr id="3" name="标题 2"/>
          <p:cNvSpPr>
            <a:spLocks noGrp="1"/>
          </p:cNvSpPr>
          <p:nvPr>
            <p:ph type="title"/>
          </p:nvPr>
        </p:nvSpPr>
        <p:spPr/>
        <p:txBody>
          <a:bodyPr/>
          <a:lstStyle/>
          <a:p>
            <a:r>
              <a:rPr lang="zh-CN" altLang="en-US" dirty="0" smtClean="0"/>
              <a:t>附件文件：</a:t>
            </a:r>
            <a:endParaRPr lang="zh-CN" altLang="en-US" dirty="0"/>
          </a:p>
        </p:txBody>
      </p:sp>
    </p:spTree>
    <p:extLst>
      <p:ext uri="{BB962C8B-B14F-4D97-AF65-F5344CB8AC3E}">
        <p14:creationId xmlns:p14="http://schemas.microsoft.com/office/powerpoint/2010/main" val="3161641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412776"/>
            <a:ext cx="7776863" cy="5040560"/>
          </a:xfrm>
        </p:spPr>
        <p:txBody>
          <a:bodyPr>
            <a:normAutofit/>
          </a:bodyPr>
          <a:lstStyle/>
          <a:p>
            <a:r>
              <a:rPr lang="zh-CN" altLang="zh-CN" dirty="0"/>
              <a:t>本题目希望学生利用数学模型和附件1-3中的数据对评酒员的品评结果给出分析，对酿酒葡萄的质量给出评价，并探讨葡萄和葡萄酒的理化指标与酒的质量的关系。</a:t>
            </a:r>
          </a:p>
          <a:p>
            <a:r>
              <a:rPr lang="zh-CN" altLang="zh-CN" b="1" dirty="0"/>
              <a:t>问题1. </a:t>
            </a:r>
            <a:r>
              <a:rPr lang="zh-CN" altLang="zh-CN" dirty="0"/>
              <a:t>附件1中给出的是评酒员对27种红葡萄酒和28种白葡萄酒的两组品评结果。这两组评酒员各不相同，两组中的每个酒样都取自相同葡萄酒厂家的同一批次的产品。要求学生给出判断这两组评价结果好坏的原理、模型和方法，给出具体的结果，并对结果进行说明。好的品评结果应该是对同一酒样评价时这些评酒员之间的差距小、且这些酒样之间的区分度明确（注：一些学生的模型和方法仅考虑评酒员的打分差距）。参考：红酒中样品23是好酒，样品12是较差的酒。</a:t>
            </a:r>
          </a:p>
          <a:p>
            <a:endParaRPr lang="zh-CN" altLang="en-US" dirty="0"/>
          </a:p>
        </p:txBody>
      </p:sp>
      <p:sp>
        <p:nvSpPr>
          <p:cNvPr id="3" name="标题 2"/>
          <p:cNvSpPr>
            <a:spLocks noGrp="1"/>
          </p:cNvSpPr>
          <p:nvPr>
            <p:ph type="title"/>
          </p:nvPr>
        </p:nvSpPr>
        <p:spPr/>
        <p:txBody>
          <a:bodyPr/>
          <a:lstStyle/>
          <a:p>
            <a:r>
              <a:rPr lang="en-US" altLang="zh-CN" dirty="0"/>
              <a:t>A</a:t>
            </a:r>
            <a:r>
              <a:rPr lang="zh-CN" altLang="en-US" dirty="0"/>
              <a:t>题评阅要点</a:t>
            </a:r>
          </a:p>
        </p:txBody>
      </p:sp>
    </p:spTree>
    <p:extLst>
      <p:ext uri="{BB962C8B-B14F-4D97-AF65-F5344CB8AC3E}">
        <p14:creationId xmlns:p14="http://schemas.microsoft.com/office/powerpoint/2010/main" val="1778791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204864"/>
            <a:ext cx="7408333" cy="3450696"/>
          </a:xfrm>
        </p:spPr>
        <p:txBody>
          <a:bodyPr/>
          <a:lstStyle/>
          <a:p>
            <a:r>
              <a:rPr lang="zh-CN" altLang="zh-CN" b="1" dirty="0"/>
              <a:t>问题2.  </a:t>
            </a:r>
            <a:r>
              <a:rPr lang="zh-CN" altLang="zh-CN" dirty="0"/>
              <a:t>给出根据酿酒葡萄的理化指标和葡萄酒的质量对这些酿酒葡萄进行分级的原则、模型、算法和结果。确定酿酒葡萄质量好坏的主要依据是问题1中评酒员对酒的质量的评价结果，根据这个评价结果和酿酒葡萄的各种理化指标给出确定葡萄质量的模型，由此给出这些酿酒葡萄的分级结果。参考：分级结果中好的红葡萄应包含样品23，差的应该包含样品12。</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33182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241376"/>
            <a:ext cx="7804389" cy="5616624"/>
          </a:xfrm>
        </p:spPr>
        <p:txBody>
          <a:bodyPr>
            <a:normAutofit/>
          </a:bodyPr>
          <a:lstStyle/>
          <a:p>
            <a:r>
              <a:rPr lang="zh-CN" altLang="zh-CN" b="1" dirty="0"/>
              <a:t>问题3. </a:t>
            </a:r>
            <a:r>
              <a:rPr lang="zh-CN" altLang="zh-CN" dirty="0"/>
              <a:t>给出分析酿酒葡萄与葡萄酒的成分之间关系的原理、模型和方法，得到葡萄酒的理化指标是否与葡萄的理化指标相关的结论，相关时给出具体的依赖关系。求解时最好先对葡萄的理化指标（包括芳香物质）进行分类和筛选，然后进行评价。注：仅把葡萄的全部理化指标进行简单回归不够完整。</a:t>
            </a:r>
          </a:p>
          <a:p>
            <a:r>
              <a:rPr lang="zh-CN" altLang="zh-CN" b="1" dirty="0"/>
              <a:t>问题4</a:t>
            </a:r>
            <a:r>
              <a:rPr lang="zh-CN" altLang="zh-CN" dirty="0"/>
              <a:t>. 建立模型分析酿酒葡萄和葡萄酒的理化指标与葡萄酒质量之间的关系，在模型的基础上给出具体结论，并对结论给出详细的分析说明。注：评价葡萄酒质量时不一定需要包含所有的理化指标，但根据经验知道花色苷、总酚和单宁是红葡萄酒的重要指标。</a:t>
            </a:r>
          </a:p>
          <a:p>
            <a:r>
              <a:rPr lang="zh-CN" altLang="zh-CN" dirty="0"/>
              <a:t>附注：学生答卷中应该说明对缺失数据和异常数据的处理方式。</a:t>
            </a:r>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1052682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39552" y="548680"/>
            <a:ext cx="8229600" cy="1252728"/>
          </a:xfrm>
        </p:spPr>
        <p:txBody>
          <a:bodyPr>
            <a:normAutofit fontScale="90000"/>
          </a:bodyPr>
          <a:lstStyle/>
          <a:p>
            <a:r>
              <a:rPr lang="zh-CN" altLang="en-US" dirty="0"/>
              <a:t>三篇论文的摘要参考</a:t>
            </a:r>
            <a:br>
              <a:rPr lang="zh-CN" altLang="en-US" dirty="0"/>
            </a:br>
            <a:endParaRPr lang="zh-CN" altLang="en-US" dirty="0"/>
          </a:p>
        </p:txBody>
      </p:sp>
      <p:sp>
        <p:nvSpPr>
          <p:cNvPr id="4" name="内容占位符 3"/>
          <p:cNvSpPr>
            <a:spLocks noGrp="1"/>
          </p:cNvSpPr>
          <p:nvPr>
            <p:ph idx="1"/>
          </p:nvPr>
        </p:nvSpPr>
        <p:spPr/>
        <p:txBody>
          <a:bodyPr>
            <a:normAutofit/>
          </a:bodyPr>
          <a:lstStyle/>
          <a:p>
            <a:r>
              <a:rPr lang="zh-CN" altLang="en-US" sz="2800" dirty="0" smtClean="0"/>
              <a:t>摘要和要点的契合程度</a:t>
            </a:r>
            <a:endParaRPr lang="en-US" altLang="zh-CN" sz="2800" dirty="0" smtClean="0"/>
          </a:p>
          <a:p>
            <a:r>
              <a:rPr lang="zh-CN" altLang="en-US" sz="2800" dirty="0" smtClean="0"/>
              <a:t>摘要是否符合要求</a:t>
            </a:r>
            <a:endParaRPr lang="en-US" altLang="zh-CN" sz="2800" dirty="0" smtClean="0"/>
          </a:p>
          <a:p>
            <a:r>
              <a:rPr lang="zh-CN" altLang="en-US" sz="2800" dirty="0" smtClean="0"/>
              <a:t>可阅读性</a:t>
            </a:r>
            <a:endParaRPr lang="en-US" altLang="zh-CN" sz="2800" dirty="0" smtClean="0"/>
          </a:p>
          <a:p>
            <a:r>
              <a:rPr lang="zh-CN" altLang="en-US" sz="2800" dirty="0" smtClean="0"/>
              <a:t>是否突出特色</a:t>
            </a:r>
            <a:endParaRPr lang="zh-CN" altLang="en-US" sz="2800" dirty="0"/>
          </a:p>
        </p:txBody>
      </p:sp>
    </p:spTree>
    <p:extLst>
      <p:ext uri="{BB962C8B-B14F-4D97-AF65-F5344CB8AC3E}">
        <p14:creationId xmlns:p14="http://schemas.microsoft.com/office/powerpoint/2010/main" val="628386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332656"/>
            <a:ext cx="8164429" cy="6408712"/>
          </a:xfrm>
        </p:spPr>
        <p:txBody>
          <a:bodyPr>
            <a:normAutofit fontScale="77500" lnSpcReduction="20000"/>
          </a:bodyPr>
          <a:lstStyle/>
          <a:p>
            <a:r>
              <a:rPr lang="zh-CN" altLang="en-US" dirty="0"/>
              <a:t>摘要</a:t>
            </a:r>
          </a:p>
          <a:p>
            <a:r>
              <a:rPr lang="zh-CN" altLang="en-US" dirty="0"/>
              <a:t>本文以葡萄酒质量评价为背景，通过定量分析酿酒葡萄和葡萄酒理化指标之间的联系，评价酿酒葡萄等级，研究理化指标对葡萄酒质量影响。</a:t>
            </a:r>
          </a:p>
          <a:p>
            <a:r>
              <a:rPr lang="zh-CN" altLang="en-US" dirty="0"/>
              <a:t>针对问题一，用</a:t>
            </a:r>
            <a:r>
              <a:rPr lang="en-US" altLang="zh-CN" dirty="0"/>
              <a:t>t</a:t>
            </a:r>
            <a:r>
              <a:rPr lang="zh-CN" altLang="en-US" dirty="0"/>
              <a:t>检验法来判断两组评价结果是否有显著性差异。先用</a:t>
            </a:r>
            <a:r>
              <a:rPr lang="en-US" altLang="zh-CN" dirty="0"/>
              <a:t>K-S</a:t>
            </a:r>
            <a:r>
              <a:rPr lang="zh-CN" altLang="en-US" dirty="0"/>
              <a:t>检验法对红葡萄酒和白葡萄酒的得分样本进行检验，结果是都服从正态分布。</a:t>
            </a:r>
            <a:r>
              <a:rPr lang="en-US" altLang="zh-CN" dirty="0"/>
              <a:t>T</a:t>
            </a:r>
            <a:r>
              <a:rPr lang="zh-CN" altLang="en-US" dirty="0"/>
              <a:t>检验的结论为</a:t>
            </a:r>
            <a:r>
              <a:rPr lang="en-US" altLang="zh-CN" dirty="0"/>
              <a:t>:</a:t>
            </a:r>
            <a:r>
              <a:rPr lang="zh-CN" altLang="en-US" dirty="0"/>
              <a:t>得分样本方差齐性的假设可以接受，红葡萄酒第一组和第二组评酒员的评价结果无显著性差异，白葡萄酒两组之间有显著性差异；评价两组评酒员的可信度时，计算得分样本之间的正态总体参数置信区间。比较置信区间跨度，得到结果为：对红葡萄酒和白葡萄酒，第二组评酒员可信度都要比第一组的高。</a:t>
            </a:r>
          </a:p>
          <a:p>
            <a:r>
              <a:rPr lang="zh-CN" altLang="en-US" dirty="0"/>
              <a:t>针对问题二，分别用主成分分析法和模糊综合评价法对酿酒葡萄进行了评价，划分了</a:t>
            </a:r>
            <a:r>
              <a:rPr lang="en-US" altLang="zh-CN" dirty="0"/>
              <a:t>5</a:t>
            </a:r>
            <a:r>
              <a:rPr lang="zh-CN" altLang="en-US" dirty="0"/>
              <a:t>个等级。用主成分分析法时，只取葡萄的一级理化指标作为指标变量，构造主成分综合评价模型，得到葡萄样品的评价值排名，对其进行等级划分；模糊综合评价法中，用熵值法求得各个理化指标的权重，取权重较大的理化指标组成评价因子，对葡萄进行了等级划分。</a:t>
            </a:r>
          </a:p>
          <a:p>
            <a:r>
              <a:rPr lang="zh-CN" altLang="en-US" dirty="0"/>
              <a:t>针对问题三，用</a:t>
            </a:r>
            <a:r>
              <a:rPr lang="en-US" altLang="zh-CN" dirty="0"/>
              <a:t>SPSS</a:t>
            </a:r>
            <a:r>
              <a:rPr lang="zh-CN" altLang="en-US" dirty="0"/>
              <a:t>画出葡萄和葡萄酒中的对应理化指标散点图，发现其呈线性关系，通过建立回归方程得到了葡萄和葡萄酒对应理化指标间的联系。对仅存在于葡萄中的理化指标，查找资料得出酿造过程中的化学反应，分析其与装换后的理化指标间的联系。</a:t>
            </a:r>
          </a:p>
          <a:p>
            <a:r>
              <a:rPr lang="zh-CN" altLang="en-US" dirty="0"/>
              <a:t>针对问题四，对葡萄酒的理化指标与葡萄酒的质量进行相关性分析，得到相关系数矩阵。取得与葡萄酒质量显著性相关的几个理化指标，可通过这几个理化指标反应葡萄酒的质量。</a:t>
            </a:r>
          </a:p>
          <a:p>
            <a:r>
              <a:rPr lang="zh-CN" altLang="en-US" dirty="0"/>
              <a:t>最后我们对模型进行了评价，并提出了合理的改进方向。</a:t>
            </a:r>
          </a:p>
          <a:p>
            <a:r>
              <a:rPr lang="zh-CN" altLang="en-US" dirty="0"/>
              <a:t>关键词：</a:t>
            </a:r>
            <a:r>
              <a:rPr lang="en-US" altLang="zh-CN" dirty="0"/>
              <a:t>t</a:t>
            </a:r>
            <a:r>
              <a:rPr lang="zh-CN" altLang="en-US" dirty="0"/>
              <a:t>检验，主成分综合评价，模糊综合评价模型，熵值法，回归方程，相关性  </a:t>
            </a:r>
          </a:p>
          <a:p>
            <a:endParaRPr lang="zh-CN" altLang="en-US" dirty="0"/>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157808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908720"/>
            <a:ext cx="8496943" cy="6336704"/>
          </a:xfrm>
        </p:spPr>
        <p:txBody>
          <a:bodyPr>
            <a:normAutofit fontScale="62500" lnSpcReduction="20000"/>
          </a:bodyPr>
          <a:lstStyle/>
          <a:p>
            <a:r>
              <a:rPr lang="zh-CN" altLang="zh-CN" dirty="0"/>
              <a:t>葡萄酒的评价</a:t>
            </a:r>
          </a:p>
          <a:p>
            <a:r>
              <a:rPr lang="zh-CN" altLang="zh-CN" dirty="0"/>
              <a:t>摘要</a:t>
            </a:r>
          </a:p>
          <a:p>
            <a:r>
              <a:rPr lang="zh-CN" altLang="zh-CN" dirty="0"/>
              <a:t>本文根据有资质的评酒员分别对白、红葡萄酒的评价结果以及这两类葡萄酒的和酿酒葡萄的成分数据，利用</a:t>
            </a:r>
            <a:r>
              <a:rPr lang="en-US" altLang="zh-CN" dirty="0"/>
              <a:t>SPSS</a:t>
            </a:r>
            <a:r>
              <a:rPr lang="zh-CN" altLang="zh-CN" dirty="0"/>
              <a:t>、</a:t>
            </a:r>
            <a:r>
              <a:rPr lang="en-US" altLang="zh-CN" dirty="0"/>
              <a:t>MATLAB</a:t>
            </a:r>
            <a:r>
              <a:rPr lang="zh-CN" altLang="zh-CN" dirty="0"/>
              <a:t>、</a:t>
            </a:r>
            <a:r>
              <a:rPr lang="en-US" altLang="zh-CN" dirty="0" err="1"/>
              <a:t>Mathematica</a:t>
            </a:r>
            <a:r>
              <a:rPr lang="zh-CN" altLang="zh-CN" dirty="0"/>
              <a:t>数学软件，建立了丰富的数学模型，进行了两组品酒员对相同酒的评价结果的显著性差异分析，确定出第二组更可信的结论，针对红、白葡萄建立了一套实用性强的分类体系，分析了酿酒葡萄与葡萄酒的理化指标之间的定性与定量联系，论证了用葡萄和葡萄酒的理化指标来评价葡萄酒的质量的可行性，希望对酿酒工业持续健康发展、葡萄酒市场的规范管理能起到有效的作用。</a:t>
            </a:r>
          </a:p>
          <a:p>
            <a:r>
              <a:rPr lang="zh-CN" altLang="zh-CN" dirty="0"/>
              <a:t>显著性差异及可信度分析：针对两组评价的显著性差异，我们利用简单易行的假设检验模型，进行了方差的</a:t>
            </a:r>
            <a:r>
              <a:rPr lang="en-US" altLang="zh-CN" dirty="0"/>
              <a:t>F</a:t>
            </a:r>
            <a:r>
              <a:rPr lang="zh-CN" altLang="zh-CN" dirty="0"/>
              <a:t>检验和均值的</a:t>
            </a:r>
            <a:r>
              <a:rPr lang="en-US" altLang="zh-CN" dirty="0"/>
              <a:t>t</a:t>
            </a:r>
            <a:r>
              <a:rPr lang="zh-CN" altLang="zh-CN" dirty="0"/>
              <a:t>检验，论证了两者的差异显著性。对于两者的可信度，我们利用单个正态总体的区间估计模型，计算出两者置信度为</a:t>
            </a:r>
            <a:r>
              <a:rPr lang="en-US" altLang="zh-CN" dirty="0"/>
              <a:t>0.95</a:t>
            </a:r>
            <a:r>
              <a:rPr lang="zh-CN" altLang="zh-CN" dirty="0"/>
              <a:t>的置信区间跨度，确定出第二组品酒结果更可信，得到了方差的验证。</a:t>
            </a:r>
          </a:p>
          <a:p>
            <a:r>
              <a:rPr lang="zh-CN" altLang="zh-CN" dirty="0"/>
              <a:t>对葡萄分级：主成份分析模型，我们将可信的品酒结果与葡萄的理化指标结合在一起进行主成分分析，将得到的各种葡萄的综合得分直观分为优、良、一般三级，其结果与正态分布拟合度高；</a:t>
            </a:r>
            <a:r>
              <a:rPr lang="en-US" altLang="zh-CN" dirty="0"/>
              <a:t>K</a:t>
            </a:r>
            <a:r>
              <a:rPr lang="zh-CN" altLang="zh-CN" dirty="0"/>
              <a:t>均值聚类多层次分级模型，我们对前一个模型进行了改进，将葡萄的化学指标进行层次分析，确定了其重要性的权重，并着重强调了葡萄酒质量的影响，按照酒质、化学营养分析、物理特质分析的顺序每层均对葡萄分出三级，对葡萄准确全面分级。</a:t>
            </a:r>
          </a:p>
          <a:p>
            <a:r>
              <a:rPr lang="zh-CN" altLang="zh-CN" dirty="0"/>
              <a:t>酿酒葡萄与葡萄酒的理化指标之间的联系：定性联系，直观观察得出在酒中与葡萄相同的成分减少，并产生一定新成分的结论；灰色关联度</a:t>
            </a:r>
            <a:r>
              <a:rPr lang="en-US" altLang="zh-CN" dirty="0"/>
              <a:t>-</a:t>
            </a:r>
            <a:r>
              <a:rPr lang="zh-CN" altLang="zh-CN" dirty="0"/>
              <a:t>多元线性回归模型，我们将葡萄酒中芳香物质筛选后构建了一个香气物质指标，其和原有指标分别对葡萄中的各个成分建立灰色关联度，选取关联性好的几个成分对酒的</a:t>
            </a:r>
            <a:r>
              <a:rPr lang="en-US" altLang="zh-CN" dirty="0"/>
              <a:t>8</a:t>
            </a:r>
            <a:r>
              <a:rPr lang="zh-CN" altLang="zh-CN" dirty="0"/>
              <a:t>个指标建立了多元回归方程，联系精确。</a:t>
            </a:r>
          </a:p>
          <a:p>
            <a:r>
              <a:rPr lang="zh-CN" altLang="zh-CN" dirty="0"/>
              <a:t>论证能否用葡萄和葡萄酒的理化指标来评价葡萄酒的质量：通径系数</a:t>
            </a:r>
            <a:r>
              <a:rPr lang="en-US" altLang="zh-CN" dirty="0"/>
              <a:t>-</a:t>
            </a:r>
            <a:r>
              <a:rPr lang="zh-CN" altLang="zh-CN" dirty="0"/>
              <a:t>多元线性回归模型，我们对葡萄的</a:t>
            </a:r>
            <a:r>
              <a:rPr lang="en-US" altLang="zh-CN" dirty="0"/>
              <a:t>30</a:t>
            </a:r>
            <a:r>
              <a:rPr lang="zh-CN" altLang="zh-CN" dirty="0"/>
              <a:t>个指标和葡萄酒的</a:t>
            </a:r>
            <a:r>
              <a:rPr lang="en-US" altLang="zh-CN" dirty="0"/>
              <a:t>7</a:t>
            </a:r>
            <a:r>
              <a:rPr lang="zh-CN" altLang="zh-CN" dirty="0"/>
              <a:t>个指标分别聚类分析，得到了</a:t>
            </a:r>
            <a:r>
              <a:rPr lang="en-US" altLang="zh-CN" dirty="0"/>
              <a:t>10</a:t>
            </a:r>
            <a:r>
              <a:rPr lang="zh-CN" altLang="zh-CN" dirty="0"/>
              <a:t>个大类指标，接着利用各葡萄酒的评分和</a:t>
            </a:r>
            <a:r>
              <a:rPr lang="en-US" altLang="zh-CN" dirty="0"/>
              <a:t>10</a:t>
            </a:r>
            <a:r>
              <a:rPr lang="zh-CN" altLang="zh-CN" dirty="0"/>
              <a:t>个指标的中心点确定出两种通径系数，确定了各个因素对酒质的贡献的排序，最后用多元线性回归确定了函数关系，利用高拟合度论证了命题。</a:t>
            </a:r>
          </a:p>
          <a:p>
            <a:r>
              <a:rPr lang="zh-CN" altLang="zh-CN" dirty="0"/>
              <a:t>最后，对模型进行了整体评价，并对模型的现实意义进行了阐述。</a:t>
            </a:r>
          </a:p>
          <a:p>
            <a:r>
              <a:rPr lang="en-US" altLang="zh-CN" dirty="0"/>
              <a:t> </a:t>
            </a:r>
            <a:r>
              <a:rPr lang="zh-CN" altLang="zh-CN" dirty="0" smtClean="0"/>
              <a:t>关键词</a:t>
            </a:r>
            <a:r>
              <a:rPr lang="zh-CN" altLang="zh-CN" dirty="0"/>
              <a:t>：葡萄分级</a:t>
            </a:r>
            <a:r>
              <a:rPr lang="en-US" altLang="zh-CN" dirty="0"/>
              <a:t>  </a:t>
            </a:r>
            <a:r>
              <a:rPr lang="zh-CN" altLang="zh-CN" dirty="0"/>
              <a:t>葡萄酒质量评价</a:t>
            </a:r>
            <a:r>
              <a:rPr lang="en-US" altLang="zh-CN" dirty="0"/>
              <a:t>  </a:t>
            </a:r>
            <a:r>
              <a:rPr lang="zh-CN" altLang="zh-CN" dirty="0"/>
              <a:t>主成分分析</a:t>
            </a:r>
            <a:r>
              <a:rPr lang="en-US" altLang="zh-CN" dirty="0"/>
              <a:t>  K</a:t>
            </a:r>
            <a:r>
              <a:rPr lang="zh-CN" altLang="zh-CN" dirty="0"/>
              <a:t>均值聚类</a:t>
            </a:r>
            <a:r>
              <a:rPr lang="en-US" altLang="zh-CN" dirty="0"/>
              <a:t>  </a:t>
            </a:r>
            <a:r>
              <a:rPr lang="zh-CN" altLang="zh-CN" dirty="0"/>
              <a:t>多元线性回归</a:t>
            </a:r>
            <a:r>
              <a:rPr lang="en-US" altLang="zh-CN" dirty="0"/>
              <a:t>  </a:t>
            </a:r>
            <a:r>
              <a:rPr lang="zh-CN" altLang="zh-CN" dirty="0"/>
              <a:t>灰色关联度</a:t>
            </a:r>
            <a:r>
              <a:rPr lang="en-US" altLang="zh-CN" dirty="0"/>
              <a:t>  </a:t>
            </a:r>
            <a:r>
              <a:rPr lang="zh-CN" altLang="zh-CN" dirty="0" smtClean="0"/>
              <a:t>通径系数</a:t>
            </a:r>
          </a:p>
          <a:p>
            <a:pPr marL="0" indent="0">
              <a:buNone/>
            </a:pP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633005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TotalTime>
  <Words>1732</Words>
  <Application>Microsoft Office PowerPoint</Application>
  <PresentationFormat>全屏显示(4:3)</PresentationFormat>
  <Paragraphs>56</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波形</vt:lpstr>
      <vt:lpstr>2012年赛题分析</vt:lpstr>
      <vt:lpstr>A题  葡萄酒的评价 </vt:lpstr>
      <vt:lpstr>附件文件：</vt:lpstr>
      <vt:lpstr>A题评阅要点</vt:lpstr>
      <vt:lpstr>PowerPoint 演示文稿</vt:lpstr>
      <vt:lpstr>PowerPoint 演示文稿</vt:lpstr>
      <vt:lpstr>三篇论文的摘要参考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2012年赛题分析</dc:title>
  <dc:creator>zhulei</dc:creator>
  <cp:lastModifiedBy>zhulei</cp:lastModifiedBy>
  <cp:revision>2</cp:revision>
  <dcterms:created xsi:type="dcterms:W3CDTF">2014-07-23T05:44:34Z</dcterms:created>
  <dcterms:modified xsi:type="dcterms:W3CDTF">2014-07-23T05:59:12Z</dcterms:modified>
</cp:coreProperties>
</file>