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doc" ContentType="application/msword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2" r:id="rId1"/>
  </p:sldMasterIdLst>
  <p:notesMasterIdLst>
    <p:notesMasterId r:id="rId38"/>
  </p:notesMasterIdLst>
  <p:handoutMasterIdLst>
    <p:handoutMasterId r:id="rId39"/>
  </p:handoutMasterIdLst>
  <p:sldIdLst>
    <p:sldId id="256" r:id="rId2"/>
    <p:sldId id="263" r:id="rId3"/>
    <p:sldId id="341" r:id="rId4"/>
    <p:sldId id="294" r:id="rId5"/>
    <p:sldId id="342" r:id="rId6"/>
    <p:sldId id="320" r:id="rId7"/>
    <p:sldId id="296" r:id="rId8"/>
    <p:sldId id="262" r:id="rId9"/>
    <p:sldId id="267" r:id="rId10"/>
    <p:sldId id="288" r:id="rId11"/>
    <p:sldId id="297" r:id="rId12"/>
    <p:sldId id="346" r:id="rId13"/>
    <p:sldId id="347" r:id="rId14"/>
    <p:sldId id="348" r:id="rId15"/>
    <p:sldId id="349" r:id="rId16"/>
    <p:sldId id="350" r:id="rId17"/>
    <p:sldId id="351" r:id="rId18"/>
    <p:sldId id="352" r:id="rId19"/>
    <p:sldId id="325" r:id="rId20"/>
    <p:sldId id="309" r:id="rId21"/>
    <p:sldId id="329" r:id="rId22"/>
    <p:sldId id="265" r:id="rId23"/>
    <p:sldId id="311" r:id="rId24"/>
    <p:sldId id="282" r:id="rId25"/>
    <p:sldId id="266" r:id="rId26"/>
    <p:sldId id="271" r:id="rId27"/>
    <p:sldId id="275" r:id="rId28"/>
    <p:sldId id="277" r:id="rId29"/>
    <p:sldId id="280" r:id="rId30"/>
    <p:sldId id="279" r:id="rId31"/>
    <p:sldId id="312" r:id="rId32"/>
    <p:sldId id="281" r:id="rId33"/>
    <p:sldId id="292" r:id="rId34"/>
    <p:sldId id="354" r:id="rId35"/>
    <p:sldId id="356" r:id="rId36"/>
    <p:sldId id="357" r:id="rId37"/>
  </p:sldIdLst>
  <p:sldSz cx="9144000" cy="6858000" type="screen4x3"/>
  <p:notesSz cx="6934200" cy="9398000"/>
  <p:custDataLst>
    <p:tags r:id="rId40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CFF"/>
    <a:srgbClr val="CCECFF"/>
    <a:srgbClr val="CCCCFF"/>
    <a:srgbClr val="CC99FF"/>
    <a:srgbClr val="DFC0FF"/>
    <a:srgbClr val="90DBFF"/>
    <a:srgbClr val="66CCFF"/>
    <a:srgbClr val="00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60"/>
  </p:normalViewPr>
  <p:slideViewPr>
    <p:cSldViewPr showGuides="1">
      <p:cViewPr>
        <p:scale>
          <a:sx n="66" d="100"/>
          <a:sy n="66" d="100"/>
        </p:scale>
        <p:origin x="-1008" y="-14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36" d="100"/>
          <a:sy n="36" d="100"/>
        </p:scale>
        <p:origin x="-1104" y="-58"/>
      </p:cViewPr>
      <p:guideLst>
        <p:guide orient="horz" pos="2960"/>
        <p:guide pos="218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2400" y="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91540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331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2400" y="891540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fld id="{AFAA6E58-F00D-4FAB-AB43-FB72C672D60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0853704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9155" name="Rectangle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079500" y="685800"/>
            <a:ext cx="4775200" cy="35814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2" name="Rectangle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495800"/>
            <a:ext cx="5105400" cy="41910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962400" y="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91540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2400" y="891540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fld id="{31BDF53F-F338-4ED4-8DC7-9D910589CDD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7900945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fld id="{888CDD06-7A1E-4529-AAC5-C621E53D1808}" type="slidenum">
              <a:rPr lang="zh-CN" altLang="en-US" smtClean="0">
                <a:latin typeface="Times New Roman" pitchFamily="18" charset="0"/>
              </a:rPr>
              <a:pPr eaLnBrk="1" hangingPunct="1"/>
              <a:t>1</a:t>
            </a:fld>
            <a:endParaRPr lang="en-US" altLang="zh-CN" smtClean="0">
              <a:latin typeface="Times New Roman" pitchFamily="18" charset="0"/>
            </a:endParaRPr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>
            <a:spLocks/>
          </p:cNvSpPr>
          <p:nvPr/>
        </p:nvSpPr>
        <p:spPr bwMode="auto">
          <a:xfrm>
            <a:off x="4760913" y="20638"/>
            <a:ext cx="4438650" cy="4038600"/>
          </a:xfrm>
          <a:custGeom>
            <a:avLst/>
            <a:gdLst>
              <a:gd name="T0" fmla="*/ 1520001873 w 546"/>
              <a:gd name="T1" fmla="*/ 264126065 h 497"/>
              <a:gd name="T2" fmla="*/ 726954943 w 546"/>
              <a:gd name="T3" fmla="*/ 2147483647 h 497"/>
              <a:gd name="T4" fmla="*/ 1652177716 w 546"/>
              <a:gd name="T5" fmla="*/ 2147483647 h 497"/>
              <a:gd name="T6" fmla="*/ 2147483647 w 546"/>
              <a:gd name="T7" fmla="*/ 2147483647 h 497"/>
              <a:gd name="T8" fmla="*/ 2147483647 w 546"/>
              <a:gd name="T9" fmla="*/ 2147483647 h 497"/>
              <a:gd name="T10" fmla="*/ 2147483647 w 546"/>
              <a:gd name="T11" fmla="*/ 2147483647 h 497"/>
              <a:gd name="T12" fmla="*/ 2147483647 w 546"/>
              <a:gd name="T13" fmla="*/ 2147483647 h 497"/>
              <a:gd name="T14" fmla="*/ 2147483647 w 546"/>
              <a:gd name="T15" fmla="*/ 2147483647 h 497"/>
              <a:gd name="T16" fmla="*/ 2147483647 w 546"/>
              <a:gd name="T17" fmla="*/ 1056496135 h 497"/>
              <a:gd name="T18" fmla="*/ 2147483647 w 546"/>
              <a:gd name="T19" fmla="*/ 1914905847 h 497"/>
              <a:gd name="T20" fmla="*/ 2147483647 w 546"/>
              <a:gd name="T21" fmla="*/ 726346679 h 497"/>
              <a:gd name="T22" fmla="*/ 2147483647 w 546"/>
              <a:gd name="T23" fmla="*/ 132063033 h 497"/>
              <a:gd name="T24" fmla="*/ 1520001873 w 546"/>
              <a:gd name="T25" fmla="*/ 264126065 h 49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546" h="497">
                <a:moveTo>
                  <a:pt x="23" y="4"/>
                </a:moveTo>
                <a:cubicBezTo>
                  <a:pt x="23" y="4"/>
                  <a:pt x="0" y="34"/>
                  <a:pt x="11" y="71"/>
                </a:cubicBezTo>
                <a:cubicBezTo>
                  <a:pt x="19" y="100"/>
                  <a:pt x="25" y="393"/>
                  <a:pt x="25" y="393"/>
                </a:cubicBezTo>
                <a:cubicBezTo>
                  <a:pt x="25" y="393"/>
                  <a:pt x="42" y="452"/>
                  <a:pt x="54" y="457"/>
                </a:cubicBezTo>
                <a:cubicBezTo>
                  <a:pt x="66" y="462"/>
                  <a:pt x="158" y="482"/>
                  <a:pt x="158" y="482"/>
                </a:cubicBezTo>
                <a:cubicBezTo>
                  <a:pt x="158" y="482"/>
                  <a:pt x="191" y="497"/>
                  <a:pt x="204" y="495"/>
                </a:cubicBezTo>
                <a:cubicBezTo>
                  <a:pt x="217" y="494"/>
                  <a:pt x="506" y="487"/>
                  <a:pt x="520" y="475"/>
                </a:cubicBezTo>
                <a:cubicBezTo>
                  <a:pt x="533" y="463"/>
                  <a:pt x="546" y="218"/>
                  <a:pt x="533" y="167"/>
                </a:cubicBezTo>
                <a:cubicBezTo>
                  <a:pt x="520" y="117"/>
                  <a:pt x="404" y="14"/>
                  <a:pt x="369" y="16"/>
                </a:cubicBezTo>
                <a:cubicBezTo>
                  <a:pt x="335" y="17"/>
                  <a:pt x="249" y="29"/>
                  <a:pt x="249" y="29"/>
                </a:cubicBezTo>
                <a:lnTo>
                  <a:pt x="198" y="11"/>
                </a:lnTo>
                <a:lnTo>
                  <a:pt x="151" y="2"/>
                </a:lnTo>
                <a:cubicBezTo>
                  <a:pt x="151" y="2"/>
                  <a:pt x="79" y="0"/>
                  <a:pt x="23" y="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5" name="Group 3"/>
          <p:cNvGrpSpPr>
            <a:grpSpLocks/>
          </p:cNvGrpSpPr>
          <p:nvPr/>
        </p:nvGrpSpPr>
        <p:grpSpPr bwMode="auto">
          <a:xfrm>
            <a:off x="4572000" y="28575"/>
            <a:ext cx="4756150" cy="4338638"/>
            <a:chOff x="2918" y="18"/>
            <a:chExt cx="2958" cy="2699"/>
          </a:xfrm>
        </p:grpSpPr>
        <p:sp>
          <p:nvSpPr>
            <p:cNvPr id="6" name="Freeform 4"/>
            <p:cNvSpPr>
              <a:spLocks/>
            </p:cNvSpPr>
            <p:nvPr/>
          </p:nvSpPr>
          <p:spPr bwMode="auto">
            <a:xfrm>
              <a:off x="3060" y="18"/>
              <a:ext cx="490" cy="187"/>
            </a:xfrm>
            <a:custGeom>
              <a:avLst/>
              <a:gdLst>
                <a:gd name="T0" fmla="*/ 1814 w 97"/>
                <a:gd name="T1" fmla="*/ 637 h 37"/>
                <a:gd name="T2" fmla="*/ 2324 w 97"/>
                <a:gd name="T3" fmla="*/ 510 h 37"/>
                <a:gd name="T4" fmla="*/ 2349 w 97"/>
                <a:gd name="T5" fmla="*/ 435 h 37"/>
                <a:gd name="T6" fmla="*/ 2248 w 97"/>
                <a:gd name="T7" fmla="*/ 0 h 37"/>
                <a:gd name="T8" fmla="*/ 636 w 97"/>
                <a:gd name="T9" fmla="*/ 0 h 37"/>
                <a:gd name="T10" fmla="*/ 258 w 97"/>
                <a:gd name="T11" fmla="*/ 561 h 37"/>
                <a:gd name="T12" fmla="*/ 1814 w 97"/>
                <a:gd name="T13" fmla="*/ 637 h 3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7" h="37">
                  <a:moveTo>
                    <a:pt x="71" y="25"/>
                  </a:moveTo>
                  <a:cubicBezTo>
                    <a:pt x="81" y="22"/>
                    <a:pt x="87" y="21"/>
                    <a:pt x="91" y="20"/>
                  </a:cubicBezTo>
                  <a:cubicBezTo>
                    <a:pt x="91" y="19"/>
                    <a:pt x="91" y="19"/>
                    <a:pt x="92" y="17"/>
                  </a:cubicBezTo>
                  <a:cubicBezTo>
                    <a:pt x="97" y="11"/>
                    <a:pt x="95" y="4"/>
                    <a:pt x="88" y="0"/>
                  </a:cubicBezTo>
                  <a:lnTo>
                    <a:pt x="25" y="0"/>
                  </a:lnTo>
                  <a:cubicBezTo>
                    <a:pt x="10" y="3"/>
                    <a:pt x="0" y="10"/>
                    <a:pt x="10" y="22"/>
                  </a:cubicBezTo>
                  <a:cubicBezTo>
                    <a:pt x="10" y="22"/>
                    <a:pt x="28" y="37"/>
                    <a:pt x="71" y="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Freeform 5"/>
            <p:cNvSpPr>
              <a:spLocks noEditPoints="1"/>
            </p:cNvSpPr>
            <p:nvPr/>
          </p:nvSpPr>
          <p:spPr bwMode="auto">
            <a:xfrm>
              <a:off x="2918" y="18"/>
              <a:ext cx="2958" cy="2699"/>
            </a:xfrm>
            <a:custGeom>
              <a:avLst/>
              <a:gdLst>
                <a:gd name="T0" fmla="*/ 12884 w 585"/>
                <a:gd name="T1" fmla="*/ 25 h 534"/>
                <a:gd name="T2" fmla="*/ 4015 w 585"/>
                <a:gd name="T3" fmla="*/ 0 h 534"/>
                <a:gd name="T4" fmla="*/ 5754 w 585"/>
                <a:gd name="T5" fmla="*/ 536 h 534"/>
                <a:gd name="T6" fmla="*/ 4450 w 585"/>
                <a:gd name="T7" fmla="*/ 996 h 534"/>
                <a:gd name="T8" fmla="*/ 5294 w 585"/>
                <a:gd name="T9" fmla="*/ 1814 h 534"/>
                <a:gd name="T10" fmla="*/ 1891 w 585"/>
                <a:gd name="T11" fmla="*/ 1531 h 534"/>
                <a:gd name="T12" fmla="*/ 662 w 585"/>
                <a:gd name="T13" fmla="*/ 1607 h 534"/>
                <a:gd name="T14" fmla="*/ 5087 w 585"/>
                <a:gd name="T15" fmla="*/ 12439 h 534"/>
                <a:gd name="T16" fmla="*/ 3681 w 585"/>
                <a:gd name="T17" fmla="*/ 8714 h 534"/>
                <a:gd name="T18" fmla="*/ 2685 w 585"/>
                <a:gd name="T19" fmla="*/ 9603 h 534"/>
                <a:gd name="T20" fmla="*/ 2402 w 585"/>
                <a:gd name="T21" fmla="*/ 11114 h 534"/>
                <a:gd name="T22" fmla="*/ 3170 w 585"/>
                <a:gd name="T23" fmla="*/ 6768 h 534"/>
                <a:gd name="T24" fmla="*/ 3914 w 585"/>
                <a:gd name="T25" fmla="*/ 5823 h 534"/>
                <a:gd name="T26" fmla="*/ 5345 w 585"/>
                <a:gd name="T27" fmla="*/ 6055 h 534"/>
                <a:gd name="T28" fmla="*/ 4809 w 585"/>
                <a:gd name="T29" fmla="*/ 7819 h 534"/>
                <a:gd name="T30" fmla="*/ 4910 w 585"/>
                <a:gd name="T31" fmla="*/ 10088 h 534"/>
                <a:gd name="T32" fmla="*/ 13167 w 585"/>
                <a:gd name="T33" fmla="*/ 12338 h 534"/>
                <a:gd name="T34" fmla="*/ 11610 w 585"/>
                <a:gd name="T35" fmla="*/ 10907 h 534"/>
                <a:gd name="T36" fmla="*/ 10866 w 585"/>
                <a:gd name="T37" fmla="*/ 8815 h 534"/>
                <a:gd name="T38" fmla="*/ 10123 w 585"/>
                <a:gd name="T39" fmla="*/ 6899 h 534"/>
                <a:gd name="T40" fmla="*/ 11761 w 585"/>
                <a:gd name="T41" fmla="*/ 6540 h 534"/>
                <a:gd name="T42" fmla="*/ 10406 w 585"/>
                <a:gd name="T43" fmla="*/ 5696 h 534"/>
                <a:gd name="T44" fmla="*/ 11225 w 585"/>
                <a:gd name="T45" fmla="*/ 5772 h 534"/>
                <a:gd name="T46" fmla="*/ 11200 w 585"/>
                <a:gd name="T47" fmla="*/ 5337 h 534"/>
                <a:gd name="T48" fmla="*/ 9612 w 585"/>
                <a:gd name="T49" fmla="*/ 5388 h 534"/>
                <a:gd name="T50" fmla="*/ 9127 w 585"/>
                <a:gd name="T51" fmla="*/ 8764 h 534"/>
                <a:gd name="T52" fmla="*/ 8874 w 585"/>
                <a:gd name="T53" fmla="*/ 5873 h 534"/>
                <a:gd name="T54" fmla="*/ 8464 w 585"/>
                <a:gd name="T55" fmla="*/ 4650 h 534"/>
                <a:gd name="T56" fmla="*/ 8874 w 585"/>
                <a:gd name="T57" fmla="*/ 3472 h 534"/>
                <a:gd name="T58" fmla="*/ 8667 w 585"/>
                <a:gd name="T59" fmla="*/ 2527 h 534"/>
                <a:gd name="T60" fmla="*/ 8464 w 585"/>
                <a:gd name="T61" fmla="*/ 1582 h 534"/>
                <a:gd name="T62" fmla="*/ 9435 w 585"/>
                <a:gd name="T63" fmla="*/ 2633 h 534"/>
                <a:gd name="T64" fmla="*/ 10608 w 585"/>
                <a:gd name="T65" fmla="*/ 1203 h 534"/>
                <a:gd name="T66" fmla="*/ 10457 w 585"/>
                <a:gd name="T67" fmla="*/ 2426 h 534"/>
                <a:gd name="T68" fmla="*/ 10254 w 585"/>
                <a:gd name="T69" fmla="*/ 3321 h 534"/>
                <a:gd name="T70" fmla="*/ 10254 w 585"/>
                <a:gd name="T71" fmla="*/ 4625 h 534"/>
                <a:gd name="T72" fmla="*/ 14264 w 585"/>
                <a:gd name="T73" fmla="*/ 4625 h 534"/>
                <a:gd name="T74" fmla="*/ 14163 w 585"/>
                <a:gd name="T75" fmla="*/ 1941 h 534"/>
                <a:gd name="T76" fmla="*/ 6366 w 585"/>
                <a:gd name="T77" fmla="*/ 1764 h 534"/>
                <a:gd name="T78" fmla="*/ 7494 w 585"/>
                <a:gd name="T79" fmla="*/ 2376 h 534"/>
                <a:gd name="T80" fmla="*/ 4374 w 585"/>
                <a:gd name="T81" fmla="*/ 4984 h 534"/>
                <a:gd name="T82" fmla="*/ 1765 w 585"/>
                <a:gd name="T83" fmla="*/ 2502 h 534"/>
                <a:gd name="T84" fmla="*/ 4884 w 585"/>
                <a:gd name="T85" fmla="*/ 2709 h 534"/>
                <a:gd name="T86" fmla="*/ 5623 w 585"/>
                <a:gd name="T87" fmla="*/ 2684 h 534"/>
                <a:gd name="T88" fmla="*/ 7721 w 585"/>
                <a:gd name="T89" fmla="*/ 3093 h 534"/>
                <a:gd name="T90" fmla="*/ 7059 w 585"/>
                <a:gd name="T91" fmla="*/ 6540 h 534"/>
                <a:gd name="T92" fmla="*/ 6649 w 585"/>
                <a:gd name="T93" fmla="*/ 3498 h 534"/>
                <a:gd name="T94" fmla="*/ 4374 w 585"/>
                <a:gd name="T95" fmla="*/ 4984 h 534"/>
                <a:gd name="T96" fmla="*/ 5704 w 585"/>
                <a:gd name="T97" fmla="*/ 5747 h 534"/>
                <a:gd name="T98" fmla="*/ 6315 w 585"/>
                <a:gd name="T99" fmla="*/ 4038 h 534"/>
                <a:gd name="T100" fmla="*/ 8333 w 585"/>
                <a:gd name="T101" fmla="*/ 7460 h 534"/>
                <a:gd name="T102" fmla="*/ 5496 w 585"/>
                <a:gd name="T103" fmla="*/ 8198 h 534"/>
                <a:gd name="T104" fmla="*/ 7898 w 585"/>
                <a:gd name="T105" fmla="*/ 7076 h 534"/>
                <a:gd name="T106" fmla="*/ 8131 w 585"/>
                <a:gd name="T107" fmla="*/ 3396 h 534"/>
                <a:gd name="T108" fmla="*/ 8004 w 585"/>
                <a:gd name="T109" fmla="*/ 5443 h 534"/>
                <a:gd name="T110" fmla="*/ 7645 w 585"/>
                <a:gd name="T111" fmla="*/ 3680 h 534"/>
                <a:gd name="T112" fmla="*/ 12965 w 585"/>
                <a:gd name="T113" fmla="*/ 4574 h 534"/>
                <a:gd name="T114" fmla="*/ 11786 w 585"/>
                <a:gd name="T115" fmla="*/ 4139 h 53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585" h="534">
                  <a:moveTo>
                    <a:pt x="554" y="76"/>
                  </a:moveTo>
                  <a:cubicBezTo>
                    <a:pt x="551" y="32"/>
                    <a:pt x="543" y="9"/>
                    <a:pt x="504" y="1"/>
                  </a:cubicBezTo>
                  <a:cubicBezTo>
                    <a:pt x="500" y="1"/>
                    <a:pt x="494" y="0"/>
                    <a:pt x="486" y="0"/>
                  </a:cubicBezTo>
                  <a:lnTo>
                    <a:pt x="157" y="0"/>
                  </a:lnTo>
                  <a:cubicBezTo>
                    <a:pt x="156" y="5"/>
                    <a:pt x="153" y="17"/>
                    <a:pt x="158" y="17"/>
                  </a:cubicBezTo>
                  <a:cubicBezTo>
                    <a:pt x="171" y="17"/>
                    <a:pt x="223" y="21"/>
                    <a:pt x="225" y="21"/>
                  </a:cubicBezTo>
                  <a:cubicBezTo>
                    <a:pt x="226" y="21"/>
                    <a:pt x="250" y="16"/>
                    <a:pt x="237" y="28"/>
                  </a:cubicBezTo>
                  <a:cubicBezTo>
                    <a:pt x="223" y="41"/>
                    <a:pt x="192" y="41"/>
                    <a:pt x="174" y="39"/>
                  </a:cubicBezTo>
                  <a:cubicBezTo>
                    <a:pt x="131" y="36"/>
                    <a:pt x="152" y="56"/>
                    <a:pt x="168" y="56"/>
                  </a:cubicBezTo>
                  <a:cubicBezTo>
                    <a:pt x="218" y="56"/>
                    <a:pt x="228" y="68"/>
                    <a:pt x="207" y="71"/>
                  </a:cubicBezTo>
                  <a:cubicBezTo>
                    <a:pt x="186" y="74"/>
                    <a:pt x="182" y="73"/>
                    <a:pt x="162" y="76"/>
                  </a:cubicBezTo>
                  <a:cubicBezTo>
                    <a:pt x="7" y="101"/>
                    <a:pt x="59" y="60"/>
                    <a:pt x="74" y="60"/>
                  </a:cubicBezTo>
                  <a:cubicBezTo>
                    <a:pt x="139" y="59"/>
                    <a:pt x="123" y="37"/>
                    <a:pt x="107" y="42"/>
                  </a:cubicBezTo>
                  <a:cubicBezTo>
                    <a:pt x="91" y="46"/>
                    <a:pt x="34" y="27"/>
                    <a:pt x="26" y="63"/>
                  </a:cubicBezTo>
                  <a:cubicBezTo>
                    <a:pt x="19" y="100"/>
                    <a:pt x="42" y="282"/>
                    <a:pt x="36" y="317"/>
                  </a:cubicBezTo>
                  <a:cubicBezTo>
                    <a:pt x="0" y="534"/>
                    <a:pt x="199" y="487"/>
                    <a:pt x="199" y="487"/>
                  </a:cubicBezTo>
                  <a:cubicBezTo>
                    <a:pt x="156" y="453"/>
                    <a:pt x="174" y="421"/>
                    <a:pt x="171" y="403"/>
                  </a:cubicBezTo>
                  <a:cubicBezTo>
                    <a:pt x="161" y="345"/>
                    <a:pt x="154" y="337"/>
                    <a:pt x="144" y="341"/>
                  </a:cubicBezTo>
                  <a:cubicBezTo>
                    <a:pt x="121" y="352"/>
                    <a:pt x="123" y="358"/>
                    <a:pt x="126" y="367"/>
                  </a:cubicBezTo>
                  <a:cubicBezTo>
                    <a:pt x="142" y="416"/>
                    <a:pt x="105" y="376"/>
                    <a:pt x="105" y="376"/>
                  </a:cubicBezTo>
                  <a:cubicBezTo>
                    <a:pt x="98" y="380"/>
                    <a:pt x="95" y="390"/>
                    <a:pt x="99" y="399"/>
                  </a:cubicBezTo>
                  <a:cubicBezTo>
                    <a:pt x="131" y="463"/>
                    <a:pt x="101" y="446"/>
                    <a:pt x="94" y="435"/>
                  </a:cubicBezTo>
                  <a:cubicBezTo>
                    <a:pt x="61" y="390"/>
                    <a:pt x="92" y="366"/>
                    <a:pt x="88" y="352"/>
                  </a:cubicBezTo>
                  <a:cubicBezTo>
                    <a:pt x="75" y="295"/>
                    <a:pt x="118" y="274"/>
                    <a:pt x="124" y="265"/>
                  </a:cubicBezTo>
                  <a:cubicBezTo>
                    <a:pt x="130" y="256"/>
                    <a:pt x="127" y="253"/>
                    <a:pt x="129" y="234"/>
                  </a:cubicBezTo>
                  <a:cubicBezTo>
                    <a:pt x="136" y="195"/>
                    <a:pt x="155" y="216"/>
                    <a:pt x="153" y="228"/>
                  </a:cubicBezTo>
                  <a:cubicBezTo>
                    <a:pt x="148" y="274"/>
                    <a:pt x="176" y="242"/>
                    <a:pt x="186" y="228"/>
                  </a:cubicBezTo>
                  <a:cubicBezTo>
                    <a:pt x="218" y="186"/>
                    <a:pt x="214" y="229"/>
                    <a:pt x="209" y="237"/>
                  </a:cubicBezTo>
                  <a:cubicBezTo>
                    <a:pt x="203" y="244"/>
                    <a:pt x="198" y="255"/>
                    <a:pt x="200" y="260"/>
                  </a:cubicBezTo>
                  <a:cubicBezTo>
                    <a:pt x="208" y="283"/>
                    <a:pt x="193" y="305"/>
                    <a:pt x="188" y="306"/>
                  </a:cubicBezTo>
                  <a:cubicBezTo>
                    <a:pt x="184" y="308"/>
                    <a:pt x="170" y="314"/>
                    <a:pt x="170" y="332"/>
                  </a:cubicBezTo>
                  <a:cubicBezTo>
                    <a:pt x="171" y="350"/>
                    <a:pt x="192" y="382"/>
                    <a:pt x="192" y="395"/>
                  </a:cubicBezTo>
                  <a:cubicBezTo>
                    <a:pt x="193" y="492"/>
                    <a:pt x="236" y="499"/>
                    <a:pt x="255" y="497"/>
                  </a:cubicBezTo>
                  <a:cubicBezTo>
                    <a:pt x="275" y="496"/>
                    <a:pt x="445" y="490"/>
                    <a:pt x="515" y="483"/>
                  </a:cubicBezTo>
                  <a:cubicBezTo>
                    <a:pt x="585" y="477"/>
                    <a:pt x="538" y="458"/>
                    <a:pt x="518" y="458"/>
                  </a:cubicBezTo>
                  <a:cubicBezTo>
                    <a:pt x="467" y="458"/>
                    <a:pt x="454" y="427"/>
                    <a:pt x="454" y="427"/>
                  </a:cubicBezTo>
                  <a:cubicBezTo>
                    <a:pt x="454" y="427"/>
                    <a:pt x="453" y="405"/>
                    <a:pt x="431" y="400"/>
                  </a:cubicBezTo>
                  <a:cubicBezTo>
                    <a:pt x="376" y="385"/>
                    <a:pt x="411" y="353"/>
                    <a:pt x="425" y="345"/>
                  </a:cubicBezTo>
                  <a:cubicBezTo>
                    <a:pt x="438" y="338"/>
                    <a:pt x="430" y="335"/>
                    <a:pt x="420" y="329"/>
                  </a:cubicBezTo>
                  <a:cubicBezTo>
                    <a:pt x="398" y="316"/>
                    <a:pt x="394" y="300"/>
                    <a:pt x="396" y="270"/>
                  </a:cubicBezTo>
                  <a:cubicBezTo>
                    <a:pt x="397" y="240"/>
                    <a:pt x="416" y="249"/>
                    <a:pt x="416" y="249"/>
                  </a:cubicBezTo>
                  <a:cubicBezTo>
                    <a:pt x="416" y="249"/>
                    <a:pt x="448" y="262"/>
                    <a:pt x="460" y="256"/>
                  </a:cubicBezTo>
                  <a:cubicBezTo>
                    <a:pt x="472" y="250"/>
                    <a:pt x="467" y="239"/>
                    <a:pt x="461" y="244"/>
                  </a:cubicBezTo>
                  <a:cubicBezTo>
                    <a:pt x="455" y="248"/>
                    <a:pt x="412" y="244"/>
                    <a:pt x="407" y="223"/>
                  </a:cubicBezTo>
                  <a:cubicBezTo>
                    <a:pt x="403" y="202"/>
                    <a:pt x="418" y="213"/>
                    <a:pt x="422" y="214"/>
                  </a:cubicBezTo>
                  <a:cubicBezTo>
                    <a:pt x="427" y="216"/>
                    <a:pt x="427" y="220"/>
                    <a:pt x="439" y="226"/>
                  </a:cubicBezTo>
                  <a:cubicBezTo>
                    <a:pt x="468" y="241"/>
                    <a:pt x="454" y="224"/>
                    <a:pt x="454" y="224"/>
                  </a:cubicBezTo>
                  <a:cubicBezTo>
                    <a:pt x="454" y="224"/>
                    <a:pt x="454" y="224"/>
                    <a:pt x="438" y="209"/>
                  </a:cubicBezTo>
                  <a:cubicBezTo>
                    <a:pt x="423" y="194"/>
                    <a:pt x="406" y="199"/>
                    <a:pt x="389" y="199"/>
                  </a:cubicBezTo>
                  <a:cubicBezTo>
                    <a:pt x="373" y="199"/>
                    <a:pt x="376" y="211"/>
                    <a:pt x="376" y="211"/>
                  </a:cubicBezTo>
                  <a:cubicBezTo>
                    <a:pt x="376" y="211"/>
                    <a:pt x="373" y="242"/>
                    <a:pt x="370" y="291"/>
                  </a:cubicBezTo>
                  <a:cubicBezTo>
                    <a:pt x="368" y="341"/>
                    <a:pt x="360" y="347"/>
                    <a:pt x="357" y="343"/>
                  </a:cubicBezTo>
                  <a:cubicBezTo>
                    <a:pt x="354" y="338"/>
                    <a:pt x="350" y="313"/>
                    <a:pt x="350" y="305"/>
                  </a:cubicBezTo>
                  <a:cubicBezTo>
                    <a:pt x="350" y="298"/>
                    <a:pt x="345" y="264"/>
                    <a:pt x="347" y="230"/>
                  </a:cubicBezTo>
                  <a:cubicBezTo>
                    <a:pt x="350" y="195"/>
                    <a:pt x="356" y="210"/>
                    <a:pt x="334" y="201"/>
                  </a:cubicBezTo>
                  <a:cubicBezTo>
                    <a:pt x="311" y="192"/>
                    <a:pt x="323" y="182"/>
                    <a:pt x="331" y="182"/>
                  </a:cubicBezTo>
                  <a:cubicBezTo>
                    <a:pt x="338" y="182"/>
                    <a:pt x="350" y="189"/>
                    <a:pt x="352" y="181"/>
                  </a:cubicBezTo>
                  <a:cubicBezTo>
                    <a:pt x="356" y="160"/>
                    <a:pt x="359" y="141"/>
                    <a:pt x="347" y="136"/>
                  </a:cubicBezTo>
                  <a:cubicBezTo>
                    <a:pt x="322" y="127"/>
                    <a:pt x="332" y="121"/>
                    <a:pt x="341" y="118"/>
                  </a:cubicBezTo>
                  <a:cubicBezTo>
                    <a:pt x="350" y="115"/>
                    <a:pt x="352" y="94"/>
                    <a:pt x="339" y="99"/>
                  </a:cubicBezTo>
                  <a:cubicBezTo>
                    <a:pt x="313" y="107"/>
                    <a:pt x="316" y="85"/>
                    <a:pt x="321" y="82"/>
                  </a:cubicBezTo>
                  <a:cubicBezTo>
                    <a:pt x="325" y="79"/>
                    <a:pt x="334" y="83"/>
                    <a:pt x="331" y="62"/>
                  </a:cubicBezTo>
                  <a:cubicBezTo>
                    <a:pt x="328" y="41"/>
                    <a:pt x="347" y="34"/>
                    <a:pt x="351" y="53"/>
                  </a:cubicBezTo>
                  <a:cubicBezTo>
                    <a:pt x="354" y="73"/>
                    <a:pt x="363" y="112"/>
                    <a:pt x="369" y="103"/>
                  </a:cubicBezTo>
                  <a:cubicBezTo>
                    <a:pt x="375" y="94"/>
                    <a:pt x="385" y="57"/>
                    <a:pt x="395" y="41"/>
                  </a:cubicBezTo>
                  <a:cubicBezTo>
                    <a:pt x="406" y="24"/>
                    <a:pt x="418" y="38"/>
                    <a:pt x="415" y="47"/>
                  </a:cubicBezTo>
                  <a:cubicBezTo>
                    <a:pt x="401" y="88"/>
                    <a:pt x="426" y="90"/>
                    <a:pt x="426" y="90"/>
                  </a:cubicBezTo>
                  <a:cubicBezTo>
                    <a:pt x="426" y="90"/>
                    <a:pt x="423" y="96"/>
                    <a:pt x="409" y="95"/>
                  </a:cubicBezTo>
                  <a:cubicBezTo>
                    <a:pt x="382" y="92"/>
                    <a:pt x="393" y="110"/>
                    <a:pt x="405" y="115"/>
                  </a:cubicBezTo>
                  <a:cubicBezTo>
                    <a:pt x="431" y="124"/>
                    <a:pt x="414" y="130"/>
                    <a:pt x="401" y="130"/>
                  </a:cubicBezTo>
                  <a:cubicBezTo>
                    <a:pt x="387" y="130"/>
                    <a:pt x="381" y="134"/>
                    <a:pt x="378" y="148"/>
                  </a:cubicBezTo>
                  <a:cubicBezTo>
                    <a:pt x="369" y="191"/>
                    <a:pt x="401" y="181"/>
                    <a:pt x="401" y="181"/>
                  </a:cubicBezTo>
                  <a:cubicBezTo>
                    <a:pt x="452" y="195"/>
                    <a:pt x="528" y="188"/>
                    <a:pt x="528" y="188"/>
                  </a:cubicBezTo>
                  <a:cubicBezTo>
                    <a:pt x="543" y="192"/>
                    <a:pt x="552" y="189"/>
                    <a:pt x="558" y="181"/>
                  </a:cubicBezTo>
                  <a:lnTo>
                    <a:pt x="558" y="103"/>
                  </a:lnTo>
                  <a:cubicBezTo>
                    <a:pt x="556" y="93"/>
                    <a:pt x="555" y="84"/>
                    <a:pt x="554" y="76"/>
                  </a:cubicBezTo>
                  <a:close/>
                  <a:moveTo>
                    <a:pt x="231" y="77"/>
                  </a:moveTo>
                  <a:cubicBezTo>
                    <a:pt x="233" y="65"/>
                    <a:pt x="249" y="69"/>
                    <a:pt x="249" y="69"/>
                  </a:cubicBezTo>
                  <a:cubicBezTo>
                    <a:pt x="249" y="69"/>
                    <a:pt x="278" y="79"/>
                    <a:pt x="290" y="78"/>
                  </a:cubicBezTo>
                  <a:cubicBezTo>
                    <a:pt x="301" y="76"/>
                    <a:pt x="318" y="93"/>
                    <a:pt x="293" y="93"/>
                  </a:cubicBezTo>
                  <a:cubicBezTo>
                    <a:pt x="267" y="93"/>
                    <a:pt x="228" y="104"/>
                    <a:pt x="231" y="77"/>
                  </a:cubicBezTo>
                  <a:close/>
                  <a:moveTo>
                    <a:pt x="171" y="195"/>
                  </a:moveTo>
                  <a:cubicBezTo>
                    <a:pt x="153" y="195"/>
                    <a:pt x="46" y="237"/>
                    <a:pt x="45" y="128"/>
                  </a:cubicBezTo>
                  <a:cubicBezTo>
                    <a:pt x="45" y="104"/>
                    <a:pt x="39" y="83"/>
                    <a:pt x="69" y="98"/>
                  </a:cubicBezTo>
                  <a:cubicBezTo>
                    <a:pt x="99" y="112"/>
                    <a:pt x="72" y="111"/>
                    <a:pt x="137" y="108"/>
                  </a:cubicBezTo>
                  <a:cubicBezTo>
                    <a:pt x="137" y="108"/>
                    <a:pt x="184" y="110"/>
                    <a:pt x="191" y="106"/>
                  </a:cubicBezTo>
                  <a:cubicBezTo>
                    <a:pt x="199" y="101"/>
                    <a:pt x="192" y="91"/>
                    <a:pt x="207" y="91"/>
                  </a:cubicBezTo>
                  <a:cubicBezTo>
                    <a:pt x="222" y="90"/>
                    <a:pt x="220" y="105"/>
                    <a:pt x="220" y="105"/>
                  </a:cubicBezTo>
                  <a:cubicBezTo>
                    <a:pt x="220" y="105"/>
                    <a:pt x="207" y="124"/>
                    <a:pt x="305" y="111"/>
                  </a:cubicBezTo>
                  <a:cubicBezTo>
                    <a:pt x="317" y="109"/>
                    <a:pt x="327" y="121"/>
                    <a:pt x="302" y="121"/>
                  </a:cubicBezTo>
                  <a:cubicBezTo>
                    <a:pt x="290" y="122"/>
                    <a:pt x="272" y="128"/>
                    <a:pt x="278" y="143"/>
                  </a:cubicBezTo>
                  <a:cubicBezTo>
                    <a:pt x="284" y="158"/>
                    <a:pt x="276" y="256"/>
                    <a:pt x="276" y="256"/>
                  </a:cubicBezTo>
                  <a:cubicBezTo>
                    <a:pt x="276" y="256"/>
                    <a:pt x="271" y="274"/>
                    <a:pt x="262" y="245"/>
                  </a:cubicBezTo>
                  <a:cubicBezTo>
                    <a:pt x="259" y="235"/>
                    <a:pt x="262" y="144"/>
                    <a:pt x="260" y="137"/>
                  </a:cubicBezTo>
                  <a:cubicBezTo>
                    <a:pt x="259" y="129"/>
                    <a:pt x="217" y="122"/>
                    <a:pt x="215" y="154"/>
                  </a:cubicBezTo>
                  <a:cubicBezTo>
                    <a:pt x="214" y="185"/>
                    <a:pt x="205" y="195"/>
                    <a:pt x="171" y="195"/>
                  </a:cubicBezTo>
                  <a:close/>
                  <a:moveTo>
                    <a:pt x="237" y="231"/>
                  </a:moveTo>
                  <a:cubicBezTo>
                    <a:pt x="230" y="240"/>
                    <a:pt x="219" y="247"/>
                    <a:pt x="223" y="225"/>
                  </a:cubicBezTo>
                  <a:cubicBezTo>
                    <a:pt x="228" y="202"/>
                    <a:pt x="232" y="170"/>
                    <a:pt x="232" y="155"/>
                  </a:cubicBezTo>
                  <a:cubicBezTo>
                    <a:pt x="232" y="155"/>
                    <a:pt x="244" y="135"/>
                    <a:pt x="247" y="158"/>
                  </a:cubicBezTo>
                  <a:cubicBezTo>
                    <a:pt x="250" y="181"/>
                    <a:pt x="244" y="221"/>
                    <a:pt x="237" y="231"/>
                  </a:cubicBezTo>
                  <a:close/>
                  <a:moveTo>
                    <a:pt x="326" y="292"/>
                  </a:moveTo>
                  <a:cubicBezTo>
                    <a:pt x="327" y="320"/>
                    <a:pt x="355" y="400"/>
                    <a:pt x="286" y="399"/>
                  </a:cubicBezTo>
                  <a:cubicBezTo>
                    <a:pt x="217" y="398"/>
                    <a:pt x="214" y="409"/>
                    <a:pt x="215" y="321"/>
                  </a:cubicBezTo>
                  <a:cubicBezTo>
                    <a:pt x="216" y="236"/>
                    <a:pt x="225" y="253"/>
                    <a:pt x="230" y="264"/>
                  </a:cubicBezTo>
                  <a:cubicBezTo>
                    <a:pt x="230" y="264"/>
                    <a:pt x="253" y="318"/>
                    <a:pt x="309" y="277"/>
                  </a:cubicBezTo>
                  <a:cubicBezTo>
                    <a:pt x="319" y="269"/>
                    <a:pt x="324" y="263"/>
                    <a:pt x="326" y="292"/>
                  </a:cubicBezTo>
                  <a:close/>
                  <a:moveTo>
                    <a:pt x="318" y="133"/>
                  </a:moveTo>
                  <a:cubicBezTo>
                    <a:pt x="338" y="148"/>
                    <a:pt x="316" y="165"/>
                    <a:pt x="316" y="165"/>
                  </a:cubicBezTo>
                  <a:cubicBezTo>
                    <a:pt x="316" y="165"/>
                    <a:pt x="302" y="189"/>
                    <a:pt x="313" y="213"/>
                  </a:cubicBezTo>
                  <a:cubicBezTo>
                    <a:pt x="324" y="237"/>
                    <a:pt x="324" y="265"/>
                    <a:pt x="301" y="239"/>
                  </a:cubicBezTo>
                  <a:cubicBezTo>
                    <a:pt x="279" y="214"/>
                    <a:pt x="293" y="156"/>
                    <a:pt x="299" y="144"/>
                  </a:cubicBezTo>
                  <a:cubicBezTo>
                    <a:pt x="299" y="144"/>
                    <a:pt x="299" y="118"/>
                    <a:pt x="318" y="133"/>
                  </a:cubicBezTo>
                  <a:close/>
                  <a:moveTo>
                    <a:pt x="507" y="179"/>
                  </a:moveTo>
                  <a:cubicBezTo>
                    <a:pt x="498" y="185"/>
                    <a:pt x="507" y="179"/>
                    <a:pt x="465" y="177"/>
                  </a:cubicBezTo>
                  <a:cubicBezTo>
                    <a:pt x="423" y="176"/>
                    <a:pt x="461" y="162"/>
                    <a:pt x="461" y="162"/>
                  </a:cubicBezTo>
                  <a:cubicBezTo>
                    <a:pt x="565" y="166"/>
                    <a:pt x="516" y="173"/>
                    <a:pt x="507" y="17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3621" y="1287"/>
              <a:ext cx="238" cy="283"/>
            </a:xfrm>
            <a:custGeom>
              <a:avLst/>
              <a:gdLst>
                <a:gd name="T0" fmla="*/ 1028 w 47"/>
                <a:gd name="T1" fmla="*/ 384 h 56"/>
                <a:gd name="T2" fmla="*/ 694 w 47"/>
                <a:gd name="T3" fmla="*/ 1430 h 56"/>
                <a:gd name="T4" fmla="*/ 1028 w 47"/>
                <a:gd name="T5" fmla="*/ 384 h 5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7" h="56">
                  <a:moveTo>
                    <a:pt x="40" y="15"/>
                  </a:moveTo>
                  <a:cubicBezTo>
                    <a:pt x="37" y="0"/>
                    <a:pt x="0" y="23"/>
                    <a:pt x="27" y="56"/>
                  </a:cubicBezTo>
                  <a:cubicBezTo>
                    <a:pt x="27" y="56"/>
                    <a:pt x="47" y="49"/>
                    <a:pt x="40" y="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3403" y="1403"/>
              <a:ext cx="208" cy="379"/>
            </a:xfrm>
            <a:custGeom>
              <a:avLst/>
              <a:gdLst>
                <a:gd name="T0" fmla="*/ 487 w 41"/>
                <a:gd name="T1" fmla="*/ 687 h 75"/>
                <a:gd name="T2" fmla="*/ 309 w 41"/>
                <a:gd name="T3" fmla="*/ 1764 h 75"/>
                <a:gd name="T4" fmla="*/ 1030 w 41"/>
                <a:gd name="T5" fmla="*/ 1147 h 75"/>
                <a:gd name="T6" fmla="*/ 954 w 41"/>
                <a:gd name="T7" fmla="*/ 611 h 75"/>
                <a:gd name="T8" fmla="*/ 487 w 41"/>
                <a:gd name="T9" fmla="*/ 687 h 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1" h="75">
                  <a:moveTo>
                    <a:pt x="19" y="27"/>
                  </a:moveTo>
                  <a:cubicBezTo>
                    <a:pt x="0" y="54"/>
                    <a:pt x="6" y="63"/>
                    <a:pt x="12" y="69"/>
                  </a:cubicBezTo>
                  <a:cubicBezTo>
                    <a:pt x="18" y="75"/>
                    <a:pt x="30" y="74"/>
                    <a:pt x="40" y="45"/>
                  </a:cubicBezTo>
                  <a:cubicBezTo>
                    <a:pt x="40" y="45"/>
                    <a:pt x="32" y="31"/>
                    <a:pt x="37" y="24"/>
                  </a:cubicBezTo>
                  <a:cubicBezTo>
                    <a:pt x="41" y="16"/>
                    <a:pt x="38" y="0"/>
                    <a:pt x="19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3272" y="645"/>
              <a:ext cx="682" cy="318"/>
            </a:xfrm>
            <a:custGeom>
              <a:avLst/>
              <a:gdLst>
                <a:gd name="T0" fmla="*/ 2859 w 135"/>
                <a:gd name="T1" fmla="*/ 101 h 63"/>
                <a:gd name="T2" fmla="*/ 611 w 135"/>
                <a:gd name="T3" fmla="*/ 101 h 63"/>
                <a:gd name="T4" fmla="*/ 51 w 135"/>
                <a:gd name="T5" fmla="*/ 636 h 63"/>
                <a:gd name="T6" fmla="*/ 1531 w 135"/>
                <a:gd name="T7" fmla="*/ 1479 h 63"/>
                <a:gd name="T8" fmla="*/ 2450 w 135"/>
                <a:gd name="T9" fmla="*/ 1378 h 63"/>
                <a:gd name="T10" fmla="*/ 2885 w 135"/>
                <a:gd name="T11" fmla="*/ 1353 h 63"/>
                <a:gd name="T12" fmla="*/ 2859 w 135"/>
                <a:gd name="T13" fmla="*/ 101 h 6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35" h="63">
                  <a:moveTo>
                    <a:pt x="112" y="4"/>
                  </a:moveTo>
                  <a:cubicBezTo>
                    <a:pt x="105" y="9"/>
                    <a:pt x="24" y="4"/>
                    <a:pt x="24" y="4"/>
                  </a:cubicBezTo>
                  <a:cubicBezTo>
                    <a:pt x="15" y="4"/>
                    <a:pt x="3" y="1"/>
                    <a:pt x="2" y="25"/>
                  </a:cubicBezTo>
                  <a:cubicBezTo>
                    <a:pt x="0" y="63"/>
                    <a:pt x="48" y="58"/>
                    <a:pt x="60" y="58"/>
                  </a:cubicBezTo>
                  <a:cubicBezTo>
                    <a:pt x="72" y="58"/>
                    <a:pt x="84" y="48"/>
                    <a:pt x="96" y="54"/>
                  </a:cubicBezTo>
                  <a:cubicBezTo>
                    <a:pt x="96" y="54"/>
                    <a:pt x="107" y="63"/>
                    <a:pt x="113" y="53"/>
                  </a:cubicBezTo>
                  <a:cubicBezTo>
                    <a:pt x="135" y="13"/>
                    <a:pt x="120" y="0"/>
                    <a:pt x="112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4046" y="1545"/>
              <a:ext cx="491" cy="516"/>
            </a:xfrm>
            <a:custGeom>
              <a:avLst/>
              <a:gdLst>
                <a:gd name="T0" fmla="*/ 1716 w 97"/>
                <a:gd name="T1" fmla="*/ 126 h 102"/>
                <a:gd name="T2" fmla="*/ 795 w 97"/>
                <a:gd name="T3" fmla="*/ 126 h 102"/>
                <a:gd name="T4" fmla="*/ 309 w 97"/>
                <a:gd name="T5" fmla="*/ 1457 h 102"/>
                <a:gd name="T6" fmla="*/ 2025 w 97"/>
                <a:gd name="T7" fmla="*/ 1588 h 102"/>
                <a:gd name="T8" fmla="*/ 1716 w 97"/>
                <a:gd name="T9" fmla="*/ 126 h 10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7" h="102">
                  <a:moveTo>
                    <a:pt x="67" y="5"/>
                  </a:moveTo>
                  <a:cubicBezTo>
                    <a:pt x="55" y="10"/>
                    <a:pt x="31" y="5"/>
                    <a:pt x="31" y="5"/>
                  </a:cubicBezTo>
                  <a:cubicBezTo>
                    <a:pt x="0" y="6"/>
                    <a:pt x="16" y="39"/>
                    <a:pt x="12" y="57"/>
                  </a:cubicBezTo>
                  <a:cubicBezTo>
                    <a:pt x="8" y="76"/>
                    <a:pt x="63" y="102"/>
                    <a:pt x="79" y="62"/>
                  </a:cubicBezTo>
                  <a:cubicBezTo>
                    <a:pt x="97" y="20"/>
                    <a:pt x="79" y="0"/>
                    <a:pt x="67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5173" y="1024"/>
              <a:ext cx="501" cy="96"/>
            </a:xfrm>
            <a:custGeom>
              <a:avLst/>
              <a:gdLst>
                <a:gd name="T0" fmla="*/ 385 w 99"/>
                <a:gd name="T1" fmla="*/ 0 h 19"/>
                <a:gd name="T2" fmla="*/ 1022 w 99"/>
                <a:gd name="T3" fmla="*/ 384 h 19"/>
                <a:gd name="T4" fmla="*/ 385 w 99"/>
                <a:gd name="T5" fmla="*/ 0 h 19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9" h="19">
                  <a:moveTo>
                    <a:pt x="15" y="0"/>
                  </a:moveTo>
                  <a:cubicBezTo>
                    <a:pt x="0" y="0"/>
                    <a:pt x="19" y="19"/>
                    <a:pt x="40" y="15"/>
                  </a:cubicBezTo>
                  <a:cubicBezTo>
                    <a:pt x="99" y="1"/>
                    <a:pt x="15" y="0"/>
                    <a:pt x="1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5340" y="1004"/>
              <a:ext cx="385" cy="237"/>
            </a:xfrm>
            <a:custGeom>
              <a:avLst/>
              <a:gdLst>
                <a:gd name="T0" fmla="*/ 537 w 76"/>
                <a:gd name="T1" fmla="*/ 943 h 47"/>
                <a:gd name="T2" fmla="*/ 1798 w 76"/>
                <a:gd name="T3" fmla="*/ 434 h 47"/>
                <a:gd name="T4" fmla="*/ 1231 w 76"/>
                <a:gd name="T5" fmla="*/ 76 h 47"/>
                <a:gd name="T6" fmla="*/ 486 w 76"/>
                <a:gd name="T7" fmla="*/ 812 h 47"/>
                <a:gd name="T8" fmla="*/ 537 w 76"/>
                <a:gd name="T9" fmla="*/ 943 h 4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6" h="47">
                  <a:moveTo>
                    <a:pt x="21" y="37"/>
                  </a:moveTo>
                  <a:cubicBezTo>
                    <a:pt x="21" y="37"/>
                    <a:pt x="50" y="47"/>
                    <a:pt x="70" y="17"/>
                  </a:cubicBezTo>
                  <a:cubicBezTo>
                    <a:pt x="76" y="7"/>
                    <a:pt x="65" y="0"/>
                    <a:pt x="48" y="3"/>
                  </a:cubicBezTo>
                  <a:cubicBezTo>
                    <a:pt x="39" y="5"/>
                    <a:pt x="39" y="32"/>
                    <a:pt x="19" y="32"/>
                  </a:cubicBezTo>
                  <a:cubicBezTo>
                    <a:pt x="0" y="32"/>
                    <a:pt x="21" y="37"/>
                    <a:pt x="21" y="3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5325" y="1201"/>
              <a:ext cx="415" cy="187"/>
            </a:xfrm>
            <a:custGeom>
              <a:avLst/>
              <a:gdLst>
                <a:gd name="T0" fmla="*/ 1842 w 82"/>
                <a:gd name="T1" fmla="*/ 152 h 37"/>
                <a:gd name="T2" fmla="*/ 612 w 82"/>
                <a:gd name="T3" fmla="*/ 435 h 37"/>
                <a:gd name="T4" fmla="*/ 435 w 82"/>
                <a:gd name="T5" fmla="*/ 662 h 37"/>
                <a:gd name="T6" fmla="*/ 1948 w 82"/>
                <a:gd name="T7" fmla="*/ 586 h 37"/>
                <a:gd name="T8" fmla="*/ 2100 w 82"/>
                <a:gd name="T9" fmla="*/ 510 h 37"/>
                <a:gd name="T10" fmla="*/ 2100 w 82"/>
                <a:gd name="T11" fmla="*/ 0 h 37"/>
                <a:gd name="T12" fmla="*/ 1842 w 82"/>
                <a:gd name="T13" fmla="*/ 152 h 3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2" h="37">
                  <a:moveTo>
                    <a:pt x="72" y="6"/>
                  </a:moveTo>
                  <a:cubicBezTo>
                    <a:pt x="57" y="23"/>
                    <a:pt x="24" y="17"/>
                    <a:pt x="24" y="17"/>
                  </a:cubicBezTo>
                  <a:cubicBezTo>
                    <a:pt x="24" y="17"/>
                    <a:pt x="0" y="16"/>
                    <a:pt x="17" y="26"/>
                  </a:cubicBezTo>
                  <a:cubicBezTo>
                    <a:pt x="33" y="37"/>
                    <a:pt x="53" y="32"/>
                    <a:pt x="76" y="23"/>
                  </a:cubicBezTo>
                  <a:cubicBezTo>
                    <a:pt x="78" y="22"/>
                    <a:pt x="80" y="21"/>
                    <a:pt x="82" y="20"/>
                  </a:cubicBezTo>
                  <a:lnTo>
                    <a:pt x="82" y="0"/>
                  </a:lnTo>
                  <a:cubicBezTo>
                    <a:pt x="79" y="1"/>
                    <a:pt x="75" y="2"/>
                    <a:pt x="72" y="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auto">
            <a:xfrm>
              <a:off x="5001" y="1378"/>
              <a:ext cx="698" cy="167"/>
            </a:xfrm>
            <a:custGeom>
              <a:avLst/>
              <a:gdLst>
                <a:gd name="T0" fmla="*/ 536 w 138"/>
                <a:gd name="T1" fmla="*/ 25 h 33"/>
                <a:gd name="T2" fmla="*/ 202 w 138"/>
                <a:gd name="T3" fmla="*/ 359 h 33"/>
                <a:gd name="T4" fmla="*/ 1457 w 138"/>
                <a:gd name="T5" fmla="*/ 562 h 33"/>
                <a:gd name="T6" fmla="*/ 2994 w 138"/>
                <a:gd name="T7" fmla="*/ 587 h 33"/>
                <a:gd name="T8" fmla="*/ 2918 w 138"/>
                <a:gd name="T9" fmla="*/ 202 h 33"/>
                <a:gd name="T10" fmla="*/ 2099 w 138"/>
                <a:gd name="T11" fmla="*/ 76 h 33"/>
                <a:gd name="T12" fmla="*/ 536 w 138"/>
                <a:gd name="T13" fmla="*/ 25 h 3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38" h="33">
                  <a:moveTo>
                    <a:pt x="21" y="1"/>
                  </a:moveTo>
                  <a:cubicBezTo>
                    <a:pt x="21" y="1"/>
                    <a:pt x="0" y="8"/>
                    <a:pt x="8" y="14"/>
                  </a:cubicBezTo>
                  <a:cubicBezTo>
                    <a:pt x="15" y="20"/>
                    <a:pt x="48" y="22"/>
                    <a:pt x="57" y="22"/>
                  </a:cubicBezTo>
                  <a:cubicBezTo>
                    <a:pt x="66" y="22"/>
                    <a:pt x="96" y="33"/>
                    <a:pt x="117" y="23"/>
                  </a:cubicBezTo>
                  <a:cubicBezTo>
                    <a:pt x="138" y="12"/>
                    <a:pt x="123" y="9"/>
                    <a:pt x="114" y="8"/>
                  </a:cubicBezTo>
                  <a:cubicBezTo>
                    <a:pt x="105" y="6"/>
                    <a:pt x="102" y="0"/>
                    <a:pt x="82" y="3"/>
                  </a:cubicBezTo>
                  <a:cubicBezTo>
                    <a:pt x="37" y="11"/>
                    <a:pt x="21" y="1"/>
                    <a:pt x="2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>
              <a:off x="5077" y="1540"/>
              <a:ext cx="567" cy="146"/>
            </a:xfrm>
            <a:custGeom>
              <a:avLst/>
              <a:gdLst>
                <a:gd name="T0" fmla="*/ 2511 w 112"/>
                <a:gd name="T1" fmla="*/ 483 h 29"/>
                <a:gd name="T2" fmla="*/ 2638 w 112"/>
                <a:gd name="T3" fmla="*/ 101 h 29"/>
                <a:gd name="T4" fmla="*/ 1898 w 112"/>
                <a:gd name="T5" fmla="*/ 252 h 29"/>
                <a:gd name="T6" fmla="*/ 921 w 112"/>
                <a:gd name="T7" fmla="*/ 151 h 29"/>
                <a:gd name="T8" fmla="*/ 51 w 112"/>
                <a:gd name="T9" fmla="*/ 101 h 29"/>
                <a:gd name="T10" fmla="*/ 2511 w 112"/>
                <a:gd name="T11" fmla="*/ 483 h 2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12" h="29">
                  <a:moveTo>
                    <a:pt x="98" y="19"/>
                  </a:moveTo>
                  <a:cubicBezTo>
                    <a:pt x="112" y="13"/>
                    <a:pt x="111" y="0"/>
                    <a:pt x="103" y="4"/>
                  </a:cubicBezTo>
                  <a:cubicBezTo>
                    <a:pt x="96" y="9"/>
                    <a:pt x="83" y="10"/>
                    <a:pt x="74" y="10"/>
                  </a:cubicBezTo>
                  <a:cubicBezTo>
                    <a:pt x="65" y="11"/>
                    <a:pt x="45" y="3"/>
                    <a:pt x="36" y="6"/>
                  </a:cubicBezTo>
                  <a:cubicBezTo>
                    <a:pt x="27" y="9"/>
                    <a:pt x="2" y="4"/>
                    <a:pt x="2" y="4"/>
                  </a:cubicBezTo>
                  <a:cubicBezTo>
                    <a:pt x="0" y="29"/>
                    <a:pt x="83" y="25"/>
                    <a:pt x="98" y="1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auto">
            <a:xfrm>
              <a:off x="5042" y="1656"/>
              <a:ext cx="582" cy="480"/>
            </a:xfrm>
            <a:custGeom>
              <a:avLst/>
              <a:gdLst>
                <a:gd name="T0" fmla="*/ 76 w 115"/>
                <a:gd name="T1" fmla="*/ 1354 h 95"/>
                <a:gd name="T2" fmla="*/ 668 w 115"/>
                <a:gd name="T3" fmla="*/ 1379 h 95"/>
                <a:gd name="T4" fmla="*/ 1280 w 115"/>
                <a:gd name="T5" fmla="*/ 1965 h 95"/>
                <a:gd name="T6" fmla="*/ 1513 w 115"/>
                <a:gd name="T7" fmla="*/ 2142 h 95"/>
                <a:gd name="T8" fmla="*/ 2075 w 115"/>
                <a:gd name="T9" fmla="*/ 1329 h 95"/>
                <a:gd name="T10" fmla="*/ 2844 w 115"/>
                <a:gd name="T11" fmla="*/ 1329 h 95"/>
                <a:gd name="T12" fmla="*/ 2024 w 115"/>
                <a:gd name="T13" fmla="*/ 687 h 95"/>
                <a:gd name="T14" fmla="*/ 946 w 115"/>
                <a:gd name="T15" fmla="*/ 409 h 95"/>
                <a:gd name="T16" fmla="*/ 309 w 115"/>
                <a:gd name="T17" fmla="*/ 1046 h 95"/>
                <a:gd name="T18" fmla="*/ 76 w 115"/>
                <a:gd name="T19" fmla="*/ 1354 h 9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15" h="95">
                  <a:moveTo>
                    <a:pt x="3" y="53"/>
                  </a:moveTo>
                  <a:cubicBezTo>
                    <a:pt x="5" y="60"/>
                    <a:pt x="14" y="68"/>
                    <a:pt x="26" y="54"/>
                  </a:cubicBezTo>
                  <a:cubicBezTo>
                    <a:pt x="48" y="29"/>
                    <a:pt x="48" y="72"/>
                    <a:pt x="50" y="77"/>
                  </a:cubicBezTo>
                  <a:cubicBezTo>
                    <a:pt x="51" y="81"/>
                    <a:pt x="54" y="95"/>
                    <a:pt x="59" y="84"/>
                  </a:cubicBezTo>
                  <a:cubicBezTo>
                    <a:pt x="63" y="74"/>
                    <a:pt x="70" y="39"/>
                    <a:pt x="81" y="52"/>
                  </a:cubicBezTo>
                  <a:cubicBezTo>
                    <a:pt x="100" y="76"/>
                    <a:pt x="115" y="54"/>
                    <a:pt x="111" y="52"/>
                  </a:cubicBezTo>
                  <a:cubicBezTo>
                    <a:pt x="106" y="51"/>
                    <a:pt x="79" y="37"/>
                    <a:pt x="79" y="27"/>
                  </a:cubicBezTo>
                  <a:cubicBezTo>
                    <a:pt x="79" y="16"/>
                    <a:pt x="42" y="0"/>
                    <a:pt x="37" y="16"/>
                  </a:cubicBezTo>
                  <a:cubicBezTo>
                    <a:pt x="33" y="33"/>
                    <a:pt x="12" y="41"/>
                    <a:pt x="12" y="41"/>
                  </a:cubicBezTo>
                  <a:cubicBezTo>
                    <a:pt x="0" y="44"/>
                    <a:pt x="2" y="45"/>
                    <a:pt x="3" y="5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auto">
            <a:xfrm>
              <a:off x="5421" y="1464"/>
              <a:ext cx="329" cy="854"/>
            </a:xfrm>
            <a:custGeom>
              <a:avLst/>
              <a:gdLst>
                <a:gd name="T0" fmla="*/ 1306 w 65"/>
                <a:gd name="T1" fmla="*/ 1021 h 169"/>
                <a:gd name="T2" fmla="*/ 562 w 65"/>
                <a:gd name="T3" fmla="*/ 1253 h 169"/>
                <a:gd name="T4" fmla="*/ 562 w 65"/>
                <a:gd name="T5" fmla="*/ 1506 h 169"/>
                <a:gd name="T6" fmla="*/ 1281 w 65"/>
                <a:gd name="T7" fmla="*/ 2299 h 169"/>
                <a:gd name="T8" fmla="*/ 871 w 65"/>
                <a:gd name="T9" fmla="*/ 3012 h 169"/>
                <a:gd name="T10" fmla="*/ 0 w 65"/>
                <a:gd name="T11" fmla="*/ 3780 h 169"/>
                <a:gd name="T12" fmla="*/ 435 w 65"/>
                <a:gd name="T13" fmla="*/ 3957 h 169"/>
                <a:gd name="T14" fmla="*/ 1205 w 65"/>
                <a:gd name="T15" fmla="*/ 4240 h 169"/>
                <a:gd name="T16" fmla="*/ 1615 w 65"/>
                <a:gd name="T17" fmla="*/ 4139 h 169"/>
                <a:gd name="T18" fmla="*/ 1665 w 65"/>
                <a:gd name="T19" fmla="*/ 0 h 169"/>
                <a:gd name="T20" fmla="*/ 1306 w 65"/>
                <a:gd name="T21" fmla="*/ 1021 h 16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65" h="169">
                  <a:moveTo>
                    <a:pt x="51" y="40"/>
                  </a:moveTo>
                  <a:cubicBezTo>
                    <a:pt x="44" y="46"/>
                    <a:pt x="30" y="49"/>
                    <a:pt x="22" y="49"/>
                  </a:cubicBezTo>
                  <a:cubicBezTo>
                    <a:pt x="13" y="48"/>
                    <a:pt x="14" y="56"/>
                    <a:pt x="22" y="59"/>
                  </a:cubicBezTo>
                  <a:cubicBezTo>
                    <a:pt x="30" y="62"/>
                    <a:pt x="49" y="75"/>
                    <a:pt x="50" y="90"/>
                  </a:cubicBezTo>
                  <a:cubicBezTo>
                    <a:pt x="50" y="104"/>
                    <a:pt x="51" y="115"/>
                    <a:pt x="34" y="118"/>
                  </a:cubicBezTo>
                  <a:cubicBezTo>
                    <a:pt x="18" y="122"/>
                    <a:pt x="3" y="124"/>
                    <a:pt x="0" y="148"/>
                  </a:cubicBezTo>
                  <a:cubicBezTo>
                    <a:pt x="0" y="148"/>
                    <a:pt x="10" y="154"/>
                    <a:pt x="17" y="155"/>
                  </a:cubicBezTo>
                  <a:cubicBezTo>
                    <a:pt x="23" y="155"/>
                    <a:pt x="42" y="163"/>
                    <a:pt x="47" y="166"/>
                  </a:cubicBezTo>
                  <a:cubicBezTo>
                    <a:pt x="51" y="169"/>
                    <a:pt x="58" y="167"/>
                    <a:pt x="63" y="162"/>
                  </a:cubicBezTo>
                  <a:lnTo>
                    <a:pt x="65" y="0"/>
                  </a:lnTo>
                  <a:cubicBezTo>
                    <a:pt x="64" y="8"/>
                    <a:pt x="58" y="36"/>
                    <a:pt x="51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" name="Group 17"/>
          <p:cNvGrpSpPr>
            <a:grpSpLocks/>
          </p:cNvGrpSpPr>
          <p:nvPr/>
        </p:nvGrpSpPr>
        <p:grpSpPr bwMode="auto">
          <a:xfrm>
            <a:off x="554038" y="36513"/>
            <a:ext cx="7891462" cy="6821487"/>
            <a:chOff x="349" y="23"/>
            <a:chExt cx="4971" cy="4297"/>
          </a:xfrm>
        </p:grpSpPr>
        <p:sp>
          <p:nvSpPr>
            <p:cNvPr id="20" name="Rectangle 18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Freeform 19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2 h 60"/>
                <a:gd name="T4" fmla="*/ 110 w 4"/>
                <a:gd name="T5" fmla="*/ 512 h 60"/>
                <a:gd name="T6" fmla="*/ 110 w 4"/>
                <a:gd name="T7" fmla="*/ 0 h 60"/>
                <a:gd name="T8" fmla="*/ 0 w 4"/>
                <a:gd name="T9" fmla="*/ 0 h 60"/>
                <a:gd name="T10" fmla="*/ 0 w 4"/>
                <a:gd name="T11" fmla="*/ 1029 h 60"/>
                <a:gd name="T12" fmla="*/ 0 w 4"/>
                <a:gd name="T13" fmla="*/ 1540 h 60"/>
                <a:gd name="T14" fmla="*/ 110 w 4"/>
                <a:gd name="T15" fmla="*/ 1540 h 60"/>
                <a:gd name="T16" fmla="*/ 110 w 4"/>
                <a:gd name="T17" fmla="*/ 1029 h 60"/>
                <a:gd name="T18" fmla="*/ 0 w 4"/>
                <a:gd name="T19" fmla="*/ 1029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Freeform 20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10 w 4"/>
                <a:gd name="T5" fmla="*/ 510 h 60"/>
                <a:gd name="T6" fmla="*/ 11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10 w 4"/>
                <a:gd name="T15" fmla="*/ 1530 h 60"/>
                <a:gd name="T16" fmla="*/ 11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Freeform 21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10 w 4"/>
                <a:gd name="T5" fmla="*/ 510 h 60"/>
                <a:gd name="T6" fmla="*/ 11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10 w 4"/>
                <a:gd name="T15" fmla="*/ 1530 h 60"/>
                <a:gd name="T16" fmla="*/ 11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Freeform 22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2 h 60"/>
                <a:gd name="T4" fmla="*/ 110 w 4"/>
                <a:gd name="T5" fmla="*/ 512 h 60"/>
                <a:gd name="T6" fmla="*/ 110 w 4"/>
                <a:gd name="T7" fmla="*/ 0 h 60"/>
                <a:gd name="T8" fmla="*/ 0 w 4"/>
                <a:gd name="T9" fmla="*/ 0 h 60"/>
                <a:gd name="T10" fmla="*/ 0 w 4"/>
                <a:gd name="T11" fmla="*/ 1029 h 60"/>
                <a:gd name="T12" fmla="*/ 0 w 4"/>
                <a:gd name="T13" fmla="*/ 1540 h 60"/>
                <a:gd name="T14" fmla="*/ 110 w 4"/>
                <a:gd name="T15" fmla="*/ 1540 h 60"/>
                <a:gd name="T16" fmla="*/ 110 w 4"/>
                <a:gd name="T17" fmla="*/ 1029 h 60"/>
                <a:gd name="T18" fmla="*/ 0 w 4"/>
                <a:gd name="T19" fmla="*/ 1029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Freeform 23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10 w 4"/>
                <a:gd name="T5" fmla="*/ 510 h 60"/>
                <a:gd name="T6" fmla="*/ 11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10 w 4"/>
                <a:gd name="T15" fmla="*/ 1530 h 60"/>
                <a:gd name="T16" fmla="*/ 11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Freeform 24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2 h 60"/>
                <a:gd name="T4" fmla="*/ 110 w 4"/>
                <a:gd name="T5" fmla="*/ 512 h 60"/>
                <a:gd name="T6" fmla="*/ 110 w 4"/>
                <a:gd name="T7" fmla="*/ 0 h 60"/>
                <a:gd name="T8" fmla="*/ 0 w 4"/>
                <a:gd name="T9" fmla="*/ 0 h 60"/>
                <a:gd name="T10" fmla="*/ 0 w 4"/>
                <a:gd name="T11" fmla="*/ 1029 h 60"/>
                <a:gd name="T12" fmla="*/ 0 w 4"/>
                <a:gd name="T13" fmla="*/ 1540 h 60"/>
                <a:gd name="T14" fmla="*/ 110 w 4"/>
                <a:gd name="T15" fmla="*/ 1540 h 60"/>
                <a:gd name="T16" fmla="*/ 110 w 4"/>
                <a:gd name="T17" fmla="*/ 1029 h 60"/>
                <a:gd name="T18" fmla="*/ 0 w 4"/>
                <a:gd name="T19" fmla="*/ 1029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Freeform 25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10 w 4"/>
                <a:gd name="T5" fmla="*/ 510 h 60"/>
                <a:gd name="T6" fmla="*/ 11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10 w 4"/>
                <a:gd name="T15" fmla="*/ 1530 h 60"/>
                <a:gd name="T16" fmla="*/ 11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Freeform 26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10 w 4"/>
                <a:gd name="T5" fmla="*/ 510 h 60"/>
                <a:gd name="T6" fmla="*/ 11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10 w 4"/>
                <a:gd name="T15" fmla="*/ 1530 h 60"/>
                <a:gd name="T16" fmla="*/ 11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Freeform 27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10 w 4"/>
                <a:gd name="T5" fmla="*/ 510 h 60"/>
                <a:gd name="T6" fmla="*/ 11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10 w 4"/>
                <a:gd name="T15" fmla="*/ 1530 h 60"/>
                <a:gd name="T16" fmla="*/ 11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Freeform 28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10 w 4"/>
                <a:gd name="T5" fmla="*/ 510 h 60"/>
                <a:gd name="T6" fmla="*/ 11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10 w 4"/>
                <a:gd name="T15" fmla="*/ 1530 h 60"/>
                <a:gd name="T16" fmla="*/ 11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Rectangle 29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Rectangle 30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2 h 60"/>
                <a:gd name="T4" fmla="*/ 110 w 4"/>
                <a:gd name="T5" fmla="*/ 512 h 60"/>
                <a:gd name="T6" fmla="*/ 110 w 4"/>
                <a:gd name="T7" fmla="*/ 0 h 60"/>
                <a:gd name="T8" fmla="*/ 0 w 4"/>
                <a:gd name="T9" fmla="*/ 0 h 60"/>
                <a:gd name="T10" fmla="*/ 0 w 4"/>
                <a:gd name="T11" fmla="*/ 1029 h 60"/>
                <a:gd name="T12" fmla="*/ 0 w 4"/>
                <a:gd name="T13" fmla="*/ 1540 h 60"/>
                <a:gd name="T14" fmla="*/ 110 w 4"/>
                <a:gd name="T15" fmla="*/ 1540 h 60"/>
                <a:gd name="T16" fmla="*/ 110 w 4"/>
                <a:gd name="T17" fmla="*/ 1029 h 60"/>
                <a:gd name="T18" fmla="*/ 0 w 4"/>
                <a:gd name="T19" fmla="*/ 1029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Freeform 32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10 w 4"/>
                <a:gd name="T5" fmla="*/ 510 h 60"/>
                <a:gd name="T6" fmla="*/ 11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10 w 4"/>
                <a:gd name="T15" fmla="*/ 1530 h 60"/>
                <a:gd name="T16" fmla="*/ 11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Freeform 33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10 w 4"/>
                <a:gd name="T5" fmla="*/ 510 h 60"/>
                <a:gd name="T6" fmla="*/ 11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10 w 4"/>
                <a:gd name="T15" fmla="*/ 1530 h 60"/>
                <a:gd name="T16" fmla="*/ 11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" name="Freeform 34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2 h 60"/>
                <a:gd name="T4" fmla="*/ 110 w 4"/>
                <a:gd name="T5" fmla="*/ 512 h 60"/>
                <a:gd name="T6" fmla="*/ 110 w 4"/>
                <a:gd name="T7" fmla="*/ 0 h 60"/>
                <a:gd name="T8" fmla="*/ 0 w 4"/>
                <a:gd name="T9" fmla="*/ 0 h 60"/>
                <a:gd name="T10" fmla="*/ 0 w 4"/>
                <a:gd name="T11" fmla="*/ 1029 h 60"/>
                <a:gd name="T12" fmla="*/ 0 w 4"/>
                <a:gd name="T13" fmla="*/ 1540 h 60"/>
                <a:gd name="T14" fmla="*/ 110 w 4"/>
                <a:gd name="T15" fmla="*/ 1540 h 60"/>
                <a:gd name="T16" fmla="*/ 110 w 4"/>
                <a:gd name="T17" fmla="*/ 1029 h 60"/>
                <a:gd name="T18" fmla="*/ 0 w 4"/>
                <a:gd name="T19" fmla="*/ 1029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" name="Freeform 35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10 w 4"/>
                <a:gd name="T5" fmla="*/ 510 h 60"/>
                <a:gd name="T6" fmla="*/ 11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10 w 4"/>
                <a:gd name="T15" fmla="*/ 1530 h 60"/>
                <a:gd name="T16" fmla="*/ 11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" name="Freeform 36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2 h 60"/>
                <a:gd name="T4" fmla="*/ 110 w 4"/>
                <a:gd name="T5" fmla="*/ 512 h 60"/>
                <a:gd name="T6" fmla="*/ 110 w 4"/>
                <a:gd name="T7" fmla="*/ 0 h 60"/>
                <a:gd name="T8" fmla="*/ 0 w 4"/>
                <a:gd name="T9" fmla="*/ 0 h 60"/>
                <a:gd name="T10" fmla="*/ 0 w 4"/>
                <a:gd name="T11" fmla="*/ 1029 h 60"/>
                <a:gd name="T12" fmla="*/ 0 w 4"/>
                <a:gd name="T13" fmla="*/ 1540 h 60"/>
                <a:gd name="T14" fmla="*/ 110 w 4"/>
                <a:gd name="T15" fmla="*/ 1540 h 60"/>
                <a:gd name="T16" fmla="*/ 110 w 4"/>
                <a:gd name="T17" fmla="*/ 1029 h 60"/>
                <a:gd name="T18" fmla="*/ 0 w 4"/>
                <a:gd name="T19" fmla="*/ 1029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" name="Freeform 37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10 w 4"/>
                <a:gd name="T5" fmla="*/ 510 h 60"/>
                <a:gd name="T6" fmla="*/ 11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10 w 4"/>
                <a:gd name="T15" fmla="*/ 1530 h 60"/>
                <a:gd name="T16" fmla="*/ 11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" name="Freeform 38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10 w 4"/>
                <a:gd name="T5" fmla="*/ 510 h 60"/>
                <a:gd name="T6" fmla="*/ 11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10 w 4"/>
                <a:gd name="T15" fmla="*/ 1530 h 60"/>
                <a:gd name="T16" fmla="*/ 11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" name="Freeform 39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10 w 4"/>
                <a:gd name="T5" fmla="*/ 510 h 60"/>
                <a:gd name="T6" fmla="*/ 11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10 w 4"/>
                <a:gd name="T15" fmla="*/ 1530 h 60"/>
                <a:gd name="T16" fmla="*/ 11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" name="Freeform 40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10 w 4"/>
                <a:gd name="T5" fmla="*/ 510 h 60"/>
                <a:gd name="T6" fmla="*/ 11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10 w 4"/>
                <a:gd name="T15" fmla="*/ 1530 h 60"/>
                <a:gd name="T16" fmla="*/ 11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" name="Rectangle 41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" name="Rectangle 42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" name="Freeform 43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2 h 60"/>
                <a:gd name="T4" fmla="*/ 110 w 4"/>
                <a:gd name="T5" fmla="*/ 512 h 60"/>
                <a:gd name="T6" fmla="*/ 110 w 4"/>
                <a:gd name="T7" fmla="*/ 0 h 60"/>
                <a:gd name="T8" fmla="*/ 0 w 4"/>
                <a:gd name="T9" fmla="*/ 0 h 60"/>
                <a:gd name="T10" fmla="*/ 0 w 4"/>
                <a:gd name="T11" fmla="*/ 1029 h 60"/>
                <a:gd name="T12" fmla="*/ 0 w 4"/>
                <a:gd name="T13" fmla="*/ 1540 h 60"/>
                <a:gd name="T14" fmla="*/ 110 w 4"/>
                <a:gd name="T15" fmla="*/ 1540 h 60"/>
                <a:gd name="T16" fmla="*/ 110 w 4"/>
                <a:gd name="T17" fmla="*/ 1029 h 60"/>
                <a:gd name="T18" fmla="*/ 0 w 4"/>
                <a:gd name="T19" fmla="*/ 1029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" name="Freeform 44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10 w 4"/>
                <a:gd name="T5" fmla="*/ 510 h 60"/>
                <a:gd name="T6" fmla="*/ 11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10 w 4"/>
                <a:gd name="T15" fmla="*/ 1530 h 60"/>
                <a:gd name="T16" fmla="*/ 11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" name="Freeform 45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10 w 4"/>
                <a:gd name="T5" fmla="*/ 510 h 60"/>
                <a:gd name="T6" fmla="*/ 11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10 w 4"/>
                <a:gd name="T15" fmla="*/ 1530 h 60"/>
                <a:gd name="T16" fmla="*/ 11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" name="Freeform 46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2 h 60"/>
                <a:gd name="T4" fmla="*/ 110 w 4"/>
                <a:gd name="T5" fmla="*/ 512 h 60"/>
                <a:gd name="T6" fmla="*/ 110 w 4"/>
                <a:gd name="T7" fmla="*/ 0 h 60"/>
                <a:gd name="T8" fmla="*/ 0 w 4"/>
                <a:gd name="T9" fmla="*/ 0 h 60"/>
                <a:gd name="T10" fmla="*/ 0 w 4"/>
                <a:gd name="T11" fmla="*/ 1029 h 60"/>
                <a:gd name="T12" fmla="*/ 0 w 4"/>
                <a:gd name="T13" fmla="*/ 1540 h 60"/>
                <a:gd name="T14" fmla="*/ 110 w 4"/>
                <a:gd name="T15" fmla="*/ 1540 h 60"/>
                <a:gd name="T16" fmla="*/ 110 w 4"/>
                <a:gd name="T17" fmla="*/ 1029 h 60"/>
                <a:gd name="T18" fmla="*/ 0 w 4"/>
                <a:gd name="T19" fmla="*/ 1029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" name="Freeform 47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10 w 4"/>
                <a:gd name="T5" fmla="*/ 510 h 60"/>
                <a:gd name="T6" fmla="*/ 11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10 w 4"/>
                <a:gd name="T15" fmla="*/ 1530 h 60"/>
                <a:gd name="T16" fmla="*/ 11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" name="Freeform 48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2 h 60"/>
                <a:gd name="T4" fmla="*/ 110 w 4"/>
                <a:gd name="T5" fmla="*/ 512 h 60"/>
                <a:gd name="T6" fmla="*/ 110 w 4"/>
                <a:gd name="T7" fmla="*/ 0 h 60"/>
                <a:gd name="T8" fmla="*/ 0 w 4"/>
                <a:gd name="T9" fmla="*/ 0 h 60"/>
                <a:gd name="T10" fmla="*/ 0 w 4"/>
                <a:gd name="T11" fmla="*/ 1029 h 60"/>
                <a:gd name="T12" fmla="*/ 0 w 4"/>
                <a:gd name="T13" fmla="*/ 1540 h 60"/>
                <a:gd name="T14" fmla="*/ 110 w 4"/>
                <a:gd name="T15" fmla="*/ 1540 h 60"/>
                <a:gd name="T16" fmla="*/ 110 w 4"/>
                <a:gd name="T17" fmla="*/ 1029 h 60"/>
                <a:gd name="T18" fmla="*/ 0 w 4"/>
                <a:gd name="T19" fmla="*/ 1029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" name="Freeform 49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10 w 4"/>
                <a:gd name="T5" fmla="*/ 510 h 60"/>
                <a:gd name="T6" fmla="*/ 11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10 w 4"/>
                <a:gd name="T15" fmla="*/ 1530 h 60"/>
                <a:gd name="T16" fmla="*/ 11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" name="Freeform 50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10 w 4"/>
                <a:gd name="T5" fmla="*/ 510 h 60"/>
                <a:gd name="T6" fmla="*/ 11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10 w 4"/>
                <a:gd name="T15" fmla="*/ 1530 h 60"/>
                <a:gd name="T16" fmla="*/ 11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" name="Freeform 51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10 w 4"/>
                <a:gd name="T5" fmla="*/ 510 h 60"/>
                <a:gd name="T6" fmla="*/ 11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10 w 4"/>
                <a:gd name="T15" fmla="*/ 1530 h 60"/>
                <a:gd name="T16" fmla="*/ 11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" name="Freeform 52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10 w 4"/>
                <a:gd name="T5" fmla="*/ 510 h 60"/>
                <a:gd name="T6" fmla="*/ 11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10 w 4"/>
                <a:gd name="T15" fmla="*/ 1530 h 60"/>
                <a:gd name="T16" fmla="*/ 11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" name="Rectangle 53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" name="Rectangle 54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" name="Freeform 55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2 h 60"/>
                <a:gd name="T4" fmla="*/ 110 w 4"/>
                <a:gd name="T5" fmla="*/ 512 h 60"/>
                <a:gd name="T6" fmla="*/ 110 w 4"/>
                <a:gd name="T7" fmla="*/ 0 h 60"/>
                <a:gd name="T8" fmla="*/ 0 w 4"/>
                <a:gd name="T9" fmla="*/ 0 h 60"/>
                <a:gd name="T10" fmla="*/ 0 w 4"/>
                <a:gd name="T11" fmla="*/ 1029 h 60"/>
                <a:gd name="T12" fmla="*/ 0 w 4"/>
                <a:gd name="T13" fmla="*/ 1540 h 60"/>
                <a:gd name="T14" fmla="*/ 110 w 4"/>
                <a:gd name="T15" fmla="*/ 1540 h 60"/>
                <a:gd name="T16" fmla="*/ 110 w 4"/>
                <a:gd name="T17" fmla="*/ 1029 h 60"/>
                <a:gd name="T18" fmla="*/ 0 w 4"/>
                <a:gd name="T19" fmla="*/ 1029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" name="Freeform 56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10 w 4"/>
                <a:gd name="T5" fmla="*/ 510 h 60"/>
                <a:gd name="T6" fmla="*/ 11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10 w 4"/>
                <a:gd name="T15" fmla="*/ 1530 h 60"/>
                <a:gd name="T16" fmla="*/ 11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" name="Freeform 57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10 w 4"/>
                <a:gd name="T5" fmla="*/ 510 h 60"/>
                <a:gd name="T6" fmla="*/ 11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10 w 4"/>
                <a:gd name="T15" fmla="*/ 1530 h 60"/>
                <a:gd name="T16" fmla="*/ 11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" name="Freeform 58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2 h 60"/>
                <a:gd name="T4" fmla="*/ 110 w 4"/>
                <a:gd name="T5" fmla="*/ 512 h 60"/>
                <a:gd name="T6" fmla="*/ 110 w 4"/>
                <a:gd name="T7" fmla="*/ 0 h 60"/>
                <a:gd name="T8" fmla="*/ 0 w 4"/>
                <a:gd name="T9" fmla="*/ 0 h 60"/>
                <a:gd name="T10" fmla="*/ 0 w 4"/>
                <a:gd name="T11" fmla="*/ 1029 h 60"/>
                <a:gd name="T12" fmla="*/ 0 w 4"/>
                <a:gd name="T13" fmla="*/ 1540 h 60"/>
                <a:gd name="T14" fmla="*/ 110 w 4"/>
                <a:gd name="T15" fmla="*/ 1540 h 60"/>
                <a:gd name="T16" fmla="*/ 110 w 4"/>
                <a:gd name="T17" fmla="*/ 1029 h 60"/>
                <a:gd name="T18" fmla="*/ 0 w 4"/>
                <a:gd name="T19" fmla="*/ 1029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" name="Freeform 59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10 w 4"/>
                <a:gd name="T5" fmla="*/ 510 h 60"/>
                <a:gd name="T6" fmla="*/ 11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10 w 4"/>
                <a:gd name="T15" fmla="*/ 1530 h 60"/>
                <a:gd name="T16" fmla="*/ 11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" name="Freeform 60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2 h 60"/>
                <a:gd name="T4" fmla="*/ 110 w 4"/>
                <a:gd name="T5" fmla="*/ 512 h 60"/>
                <a:gd name="T6" fmla="*/ 110 w 4"/>
                <a:gd name="T7" fmla="*/ 0 h 60"/>
                <a:gd name="T8" fmla="*/ 0 w 4"/>
                <a:gd name="T9" fmla="*/ 0 h 60"/>
                <a:gd name="T10" fmla="*/ 0 w 4"/>
                <a:gd name="T11" fmla="*/ 1029 h 60"/>
                <a:gd name="T12" fmla="*/ 0 w 4"/>
                <a:gd name="T13" fmla="*/ 1540 h 60"/>
                <a:gd name="T14" fmla="*/ 110 w 4"/>
                <a:gd name="T15" fmla="*/ 1540 h 60"/>
                <a:gd name="T16" fmla="*/ 110 w 4"/>
                <a:gd name="T17" fmla="*/ 1029 h 60"/>
                <a:gd name="T18" fmla="*/ 0 w 4"/>
                <a:gd name="T19" fmla="*/ 1029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" name="Freeform 61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10 w 4"/>
                <a:gd name="T5" fmla="*/ 510 h 60"/>
                <a:gd name="T6" fmla="*/ 11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10 w 4"/>
                <a:gd name="T15" fmla="*/ 1530 h 60"/>
                <a:gd name="T16" fmla="*/ 11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" name="Freeform 62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10 w 4"/>
                <a:gd name="T5" fmla="*/ 510 h 60"/>
                <a:gd name="T6" fmla="*/ 11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10 w 4"/>
                <a:gd name="T15" fmla="*/ 1530 h 60"/>
                <a:gd name="T16" fmla="*/ 11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" name="Freeform 63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10 w 4"/>
                <a:gd name="T5" fmla="*/ 510 h 60"/>
                <a:gd name="T6" fmla="*/ 11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10 w 4"/>
                <a:gd name="T15" fmla="*/ 1530 h 60"/>
                <a:gd name="T16" fmla="*/ 11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" name="Freeform 64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10 w 4"/>
                <a:gd name="T5" fmla="*/ 510 h 60"/>
                <a:gd name="T6" fmla="*/ 11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10 w 4"/>
                <a:gd name="T15" fmla="*/ 1530 h 60"/>
                <a:gd name="T16" fmla="*/ 11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" name="Rectangle 65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8" name="Rectangle 66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" name="Freeform 67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2 h 60"/>
                <a:gd name="T4" fmla="*/ 110 w 4"/>
                <a:gd name="T5" fmla="*/ 512 h 60"/>
                <a:gd name="T6" fmla="*/ 110 w 4"/>
                <a:gd name="T7" fmla="*/ 0 h 60"/>
                <a:gd name="T8" fmla="*/ 0 w 4"/>
                <a:gd name="T9" fmla="*/ 0 h 60"/>
                <a:gd name="T10" fmla="*/ 0 w 4"/>
                <a:gd name="T11" fmla="*/ 1029 h 60"/>
                <a:gd name="T12" fmla="*/ 0 w 4"/>
                <a:gd name="T13" fmla="*/ 1540 h 60"/>
                <a:gd name="T14" fmla="*/ 110 w 4"/>
                <a:gd name="T15" fmla="*/ 1540 h 60"/>
                <a:gd name="T16" fmla="*/ 110 w 4"/>
                <a:gd name="T17" fmla="*/ 1029 h 60"/>
                <a:gd name="T18" fmla="*/ 0 w 4"/>
                <a:gd name="T19" fmla="*/ 1029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" name="Freeform 68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10 w 4"/>
                <a:gd name="T5" fmla="*/ 510 h 60"/>
                <a:gd name="T6" fmla="*/ 11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10 w 4"/>
                <a:gd name="T15" fmla="*/ 1530 h 60"/>
                <a:gd name="T16" fmla="*/ 11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" name="Freeform 69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10 w 4"/>
                <a:gd name="T5" fmla="*/ 510 h 60"/>
                <a:gd name="T6" fmla="*/ 11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10 w 4"/>
                <a:gd name="T15" fmla="*/ 1530 h 60"/>
                <a:gd name="T16" fmla="*/ 11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" name="Freeform 70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2 h 60"/>
                <a:gd name="T4" fmla="*/ 110 w 4"/>
                <a:gd name="T5" fmla="*/ 512 h 60"/>
                <a:gd name="T6" fmla="*/ 110 w 4"/>
                <a:gd name="T7" fmla="*/ 0 h 60"/>
                <a:gd name="T8" fmla="*/ 0 w 4"/>
                <a:gd name="T9" fmla="*/ 0 h 60"/>
                <a:gd name="T10" fmla="*/ 0 w 4"/>
                <a:gd name="T11" fmla="*/ 1029 h 60"/>
                <a:gd name="T12" fmla="*/ 0 w 4"/>
                <a:gd name="T13" fmla="*/ 1540 h 60"/>
                <a:gd name="T14" fmla="*/ 110 w 4"/>
                <a:gd name="T15" fmla="*/ 1540 h 60"/>
                <a:gd name="T16" fmla="*/ 110 w 4"/>
                <a:gd name="T17" fmla="*/ 1029 h 60"/>
                <a:gd name="T18" fmla="*/ 0 w 4"/>
                <a:gd name="T19" fmla="*/ 1029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3" name="Freeform 71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10 w 4"/>
                <a:gd name="T5" fmla="*/ 510 h 60"/>
                <a:gd name="T6" fmla="*/ 11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10 w 4"/>
                <a:gd name="T15" fmla="*/ 1530 h 60"/>
                <a:gd name="T16" fmla="*/ 11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" name="Freeform 72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2 h 60"/>
                <a:gd name="T4" fmla="*/ 110 w 4"/>
                <a:gd name="T5" fmla="*/ 512 h 60"/>
                <a:gd name="T6" fmla="*/ 110 w 4"/>
                <a:gd name="T7" fmla="*/ 0 h 60"/>
                <a:gd name="T8" fmla="*/ 0 w 4"/>
                <a:gd name="T9" fmla="*/ 0 h 60"/>
                <a:gd name="T10" fmla="*/ 0 w 4"/>
                <a:gd name="T11" fmla="*/ 1029 h 60"/>
                <a:gd name="T12" fmla="*/ 0 w 4"/>
                <a:gd name="T13" fmla="*/ 1540 h 60"/>
                <a:gd name="T14" fmla="*/ 110 w 4"/>
                <a:gd name="T15" fmla="*/ 1540 h 60"/>
                <a:gd name="T16" fmla="*/ 110 w 4"/>
                <a:gd name="T17" fmla="*/ 1029 h 60"/>
                <a:gd name="T18" fmla="*/ 0 w 4"/>
                <a:gd name="T19" fmla="*/ 1029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5" name="Freeform 73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10 w 4"/>
                <a:gd name="T5" fmla="*/ 510 h 60"/>
                <a:gd name="T6" fmla="*/ 11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10 w 4"/>
                <a:gd name="T15" fmla="*/ 1530 h 60"/>
                <a:gd name="T16" fmla="*/ 11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" name="Freeform 74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10 w 4"/>
                <a:gd name="T5" fmla="*/ 510 h 60"/>
                <a:gd name="T6" fmla="*/ 11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10 w 4"/>
                <a:gd name="T15" fmla="*/ 1530 h 60"/>
                <a:gd name="T16" fmla="*/ 11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" name="Freeform 75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10 w 4"/>
                <a:gd name="T5" fmla="*/ 510 h 60"/>
                <a:gd name="T6" fmla="*/ 11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10 w 4"/>
                <a:gd name="T15" fmla="*/ 1530 h 60"/>
                <a:gd name="T16" fmla="*/ 11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" name="Freeform 76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10 w 4"/>
                <a:gd name="T5" fmla="*/ 510 h 60"/>
                <a:gd name="T6" fmla="*/ 11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10 w 4"/>
                <a:gd name="T15" fmla="*/ 1530 h 60"/>
                <a:gd name="T16" fmla="*/ 11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" name="Rectangle 77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0" name="Rectangle 78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1" name="Freeform 79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2 h 60"/>
                <a:gd name="T4" fmla="*/ 100 w 4"/>
                <a:gd name="T5" fmla="*/ 512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9 h 60"/>
                <a:gd name="T12" fmla="*/ 0 w 4"/>
                <a:gd name="T13" fmla="*/ 1540 h 60"/>
                <a:gd name="T14" fmla="*/ 100 w 4"/>
                <a:gd name="T15" fmla="*/ 1540 h 60"/>
                <a:gd name="T16" fmla="*/ 100 w 4"/>
                <a:gd name="T17" fmla="*/ 1029 h 60"/>
                <a:gd name="T18" fmla="*/ 0 w 4"/>
                <a:gd name="T19" fmla="*/ 1029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" name="Freeform 80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00 w 4"/>
                <a:gd name="T5" fmla="*/ 510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00 w 4"/>
                <a:gd name="T15" fmla="*/ 1530 h 60"/>
                <a:gd name="T16" fmla="*/ 10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" name="Freeform 81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00 w 4"/>
                <a:gd name="T5" fmla="*/ 510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00 w 4"/>
                <a:gd name="T15" fmla="*/ 1530 h 60"/>
                <a:gd name="T16" fmla="*/ 10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" name="Freeform 82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2 h 60"/>
                <a:gd name="T4" fmla="*/ 100 w 4"/>
                <a:gd name="T5" fmla="*/ 512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9 h 60"/>
                <a:gd name="T12" fmla="*/ 0 w 4"/>
                <a:gd name="T13" fmla="*/ 1540 h 60"/>
                <a:gd name="T14" fmla="*/ 100 w 4"/>
                <a:gd name="T15" fmla="*/ 1540 h 60"/>
                <a:gd name="T16" fmla="*/ 100 w 4"/>
                <a:gd name="T17" fmla="*/ 1029 h 60"/>
                <a:gd name="T18" fmla="*/ 0 w 4"/>
                <a:gd name="T19" fmla="*/ 1029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" name="Freeform 83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00 w 4"/>
                <a:gd name="T5" fmla="*/ 510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00 w 4"/>
                <a:gd name="T15" fmla="*/ 1530 h 60"/>
                <a:gd name="T16" fmla="*/ 10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" name="Freeform 84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2 h 60"/>
                <a:gd name="T4" fmla="*/ 100 w 4"/>
                <a:gd name="T5" fmla="*/ 512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9 h 60"/>
                <a:gd name="T12" fmla="*/ 0 w 4"/>
                <a:gd name="T13" fmla="*/ 1540 h 60"/>
                <a:gd name="T14" fmla="*/ 100 w 4"/>
                <a:gd name="T15" fmla="*/ 1540 h 60"/>
                <a:gd name="T16" fmla="*/ 100 w 4"/>
                <a:gd name="T17" fmla="*/ 1029 h 60"/>
                <a:gd name="T18" fmla="*/ 0 w 4"/>
                <a:gd name="T19" fmla="*/ 1029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" name="Freeform 85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00 w 4"/>
                <a:gd name="T5" fmla="*/ 510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00 w 4"/>
                <a:gd name="T15" fmla="*/ 1530 h 60"/>
                <a:gd name="T16" fmla="*/ 10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" name="Freeform 86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00 w 4"/>
                <a:gd name="T5" fmla="*/ 510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00 w 4"/>
                <a:gd name="T15" fmla="*/ 1530 h 60"/>
                <a:gd name="T16" fmla="*/ 10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" name="Freeform 87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00 w 4"/>
                <a:gd name="T5" fmla="*/ 510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00 w 4"/>
                <a:gd name="T15" fmla="*/ 1530 h 60"/>
                <a:gd name="T16" fmla="*/ 10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" name="Freeform 88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00 w 4"/>
                <a:gd name="T5" fmla="*/ 510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00 w 4"/>
                <a:gd name="T15" fmla="*/ 1530 h 60"/>
                <a:gd name="T16" fmla="*/ 10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" name="Rectangle 89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" name="Rectangle 90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" name="Freeform 91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2 h 60"/>
                <a:gd name="T4" fmla="*/ 100 w 4"/>
                <a:gd name="T5" fmla="*/ 512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9 h 60"/>
                <a:gd name="T12" fmla="*/ 0 w 4"/>
                <a:gd name="T13" fmla="*/ 1540 h 60"/>
                <a:gd name="T14" fmla="*/ 100 w 4"/>
                <a:gd name="T15" fmla="*/ 1540 h 60"/>
                <a:gd name="T16" fmla="*/ 100 w 4"/>
                <a:gd name="T17" fmla="*/ 1029 h 60"/>
                <a:gd name="T18" fmla="*/ 0 w 4"/>
                <a:gd name="T19" fmla="*/ 1029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" name="Freeform 92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00 w 4"/>
                <a:gd name="T5" fmla="*/ 510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00 w 4"/>
                <a:gd name="T15" fmla="*/ 1530 h 60"/>
                <a:gd name="T16" fmla="*/ 10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" name="Freeform 93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00 w 4"/>
                <a:gd name="T5" fmla="*/ 510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00 w 4"/>
                <a:gd name="T15" fmla="*/ 1530 h 60"/>
                <a:gd name="T16" fmla="*/ 10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" name="Freeform 94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2 h 60"/>
                <a:gd name="T4" fmla="*/ 100 w 4"/>
                <a:gd name="T5" fmla="*/ 512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9 h 60"/>
                <a:gd name="T12" fmla="*/ 0 w 4"/>
                <a:gd name="T13" fmla="*/ 1540 h 60"/>
                <a:gd name="T14" fmla="*/ 100 w 4"/>
                <a:gd name="T15" fmla="*/ 1540 h 60"/>
                <a:gd name="T16" fmla="*/ 100 w 4"/>
                <a:gd name="T17" fmla="*/ 1029 h 60"/>
                <a:gd name="T18" fmla="*/ 0 w 4"/>
                <a:gd name="T19" fmla="*/ 1029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7" name="Freeform 95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00 w 4"/>
                <a:gd name="T5" fmla="*/ 510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00 w 4"/>
                <a:gd name="T15" fmla="*/ 1530 h 60"/>
                <a:gd name="T16" fmla="*/ 10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8" name="Freeform 96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2 h 60"/>
                <a:gd name="T4" fmla="*/ 100 w 4"/>
                <a:gd name="T5" fmla="*/ 512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9 h 60"/>
                <a:gd name="T12" fmla="*/ 0 w 4"/>
                <a:gd name="T13" fmla="*/ 1540 h 60"/>
                <a:gd name="T14" fmla="*/ 100 w 4"/>
                <a:gd name="T15" fmla="*/ 1540 h 60"/>
                <a:gd name="T16" fmla="*/ 100 w 4"/>
                <a:gd name="T17" fmla="*/ 1029 h 60"/>
                <a:gd name="T18" fmla="*/ 0 w 4"/>
                <a:gd name="T19" fmla="*/ 1029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9" name="Freeform 97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00 w 4"/>
                <a:gd name="T5" fmla="*/ 510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00 w 4"/>
                <a:gd name="T15" fmla="*/ 1530 h 60"/>
                <a:gd name="T16" fmla="*/ 10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0" name="Freeform 98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00 w 4"/>
                <a:gd name="T5" fmla="*/ 510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00 w 4"/>
                <a:gd name="T15" fmla="*/ 1530 h 60"/>
                <a:gd name="T16" fmla="*/ 10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1" name="Freeform 99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00 w 4"/>
                <a:gd name="T5" fmla="*/ 510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00 w 4"/>
                <a:gd name="T15" fmla="*/ 1530 h 60"/>
                <a:gd name="T16" fmla="*/ 10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" name="Freeform 100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00 w 4"/>
                <a:gd name="T5" fmla="*/ 510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00 w 4"/>
                <a:gd name="T15" fmla="*/ 1530 h 60"/>
                <a:gd name="T16" fmla="*/ 10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" name="Rectangle 101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" name="Rectangle 102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" name="Freeform 103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2 h 60"/>
                <a:gd name="T4" fmla="*/ 100 w 4"/>
                <a:gd name="T5" fmla="*/ 512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9 h 60"/>
                <a:gd name="T12" fmla="*/ 0 w 4"/>
                <a:gd name="T13" fmla="*/ 1540 h 60"/>
                <a:gd name="T14" fmla="*/ 100 w 4"/>
                <a:gd name="T15" fmla="*/ 1540 h 60"/>
                <a:gd name="T16" fmla="*/ 100 w 4"/>
                <a:gd name="T17" fmla="*/ 1029 h 60"/>
                <a:gd name="T18" fmla="*/ 0 w 4"/>
                <a:gd name="T19" fmla="*/ 1029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" name="Freeform 104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00 w 4"/>
                <a:gd name="T5" fmla="*/ 510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00 w 4"/>
                <a:gd name="T15" fmla="*/ 1530 h 60"/>
                <a:gd name="T16" fmla="*/ 10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" name="Freeform 105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00 w 4"/>
                <a:gd name="T5" fmla="*/ 510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00 w 4"/>
                <a:gd name="T15" fmla="*/ 1530 h 60"/>
                <a:gd name="T16" fmla="*/ 10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8" name="Freeform 106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2 h 60"/>
                <a:gd name="T4" fmla="*/ 100 w 4"/>
                <a:gd name="T5" fmla="*/ 512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9 h 60"/>
                <a:gd name="T12" fmla="*/ 0 w 4"/>
                <a:gd name="T13" fmla="*/ 1540 h 60"/>
                <a:gd name="T14" fmla="*/ 100 w 4"/>
                <a:gd name="T15" fmla="*/ 1540 h 60"/>
                <a:gd name="T16" fmla="*/ 100 w 4"/>
                <a:gd name="T17" fmla="*/ 1029 h 60"/>
                <a:gd name="T18" fmla="*/ 0 w 4"/>
                <a:gd name="T19" fmla="*/ 1029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9" name="Freeform 107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00 w 4"/>
                <a:gd name="T5" fmla="*/ 510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00 w 4"/>
                <a:gd name="T15" fmla="*/ 1530 h 60"/>
                <a:gd name="T16" fmla="*/ 10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" name="Freeform 108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2 h 60"/>
                <a:gd name="T4" fmla="*/ 100 w 4"/>
                <a:gd name="T5" fmla="*/ 512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9 h 60"/>
                <a:gd name="T12" fmla="*/ 0 w 4"/>
                <a:gd name="T13" fmla="*/ 1540 h 60"/>
                <a:gd name="T14" fmla="*/ 100 w 4"/>
                <a:gd name="T15" fmla="*/ 1540 h 60"/>
                <a:gd name="T16" fmla="*/ 100 w 4"/>
                <a:gd name="T17" fmla="*/ 1029 h 60"/>
                <a:gd name="T18" fmla="*/ 0 w 4"/>
                <a:gd name="T19" fmla="*/ 1029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1" name="Freeform 109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00 w 4"/>
                <a:gd name="T5" fmla="*/ 510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00 w 4"/>
                <a:gd name="T15" fmla="*/ 1530 h 60"/>
                <a:gd name="T16" fmla="*/ 10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" name="Freeform 110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00 w 4"/>
                <a:gd name="T5" fmla="*/ 510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00 w 4"/>
                <a:gd name="T15" fmla="*/ 1530 h 60"/>
                <a:gd name="T16" fmla="*/ 10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" name="Freeform 111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00 w 4"/>
                <a:gd name="T5" fmla="*/ 510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00 w 4"/>
                <a:gd name="T15" fmla="*/ 1530 h 60"/>
                <a:gd name="T16" fmla="*/ 10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" name="Freeform 112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00 w 4"/>
                <a:gd name="T5" fmla="*/ 510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00 w 4"/>
                <a:gd name="T15" fmla="*/ 1530 h 60"/>
                <a:gd name="T16" fmla="*/ 10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5" name="Rectangle 113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" name="Rectangle 114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" name="Freeform 115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2 h 60"/>
                <a:gd name="T4" fmla="*/ 100 w 4"/>
                <a:gd name="T5" fmla="*/ 512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9 h 60"/>
                <a:gd name="T12" fmla="*/ 0 w 4"/>
                <a:gd name="T13" fmla="*/ 1540 h 60"/>
                <a:gd name="T14" fmla="*/ 100 w 4"/>
                <a:gd name="T15" fmla="*/ 1540 h 60"/>
                <a:gd name="T16" fmla="*/ 100 w 4"/>
                <a:gd name="T17" fmla="*/ 1029 h 60"/>
                <a:gd name="T18" fmla="*/ 0 w 4"/>
                <a:gd name="T19" fmla="*/ 1029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8" name="Freeform 116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00 w 4"/>
                <a:gd name="T5" fmla="*/ 510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00 w 4"/>
                <a:gd name="T15" fmla="*/ 1530 h 60"/>
                <a:gd name="T16" fmla="*/ 10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9" name="Freeform 117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00 w 4"/>
                <a:gd name="T5" fmla="*/ 510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00 w 4"/>
                <a:gd name="T15" fmla="*/ 1530 h 60"/>
                <a:gd name="T16" fmla="*/ 10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0" name="Freeform 118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2 h 60"/>
                <a:gd name="T4" fmla="*/ 100 w 4"/>
                <a:gd name="T5" fmla="*/ 512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9 h 60"/>
                <a:gd name="T12" fmla="*/ 0 w 4"/>
                <a:gd name="T13" fmla="*/ 1540 h 60"/>
                <a:gd name="T14" fmla="*/ 100 w 4"/>
                <a:gd name="T15" fmla="*/ 1540 h 60"/>
                <a:gd name="T16" fmla="*/ 100 w 4"/>
                <a:gd name="T17" fmla="*/ 1029 h 60"/>
                <a:gd name="T18" fmla="*/ 0 w 4"/>
                <a:gd name="T19" fmla="*/ 1029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1" name="Freeform 119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00 w 4"/>
                <a:gd name="T5" fmla="*/ 510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00 w 4"/>
                <a:gd name="T15" fmla="*/ 1530 h 60"/>
                <a:gd name="T16" fmla="*/ 10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" name="Freeform 120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2 h 60"/>
                <a:gd name="T4" fmla="*/ 100 w 4"/>
                <a:gd name="T5" fmla="*/ 512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9 h 60"/>
                <a:gd name="T12" fmla="*/ 0 w 4"/>
                <a:gd name="T13" fmla="*/ 1540 h 60"/>
                <a:gd name="T14" fmla="*/ 100 w 4"/>
                <a:gd name="T15" fmla="*/ 1540 h 60"/>
                <a:gd name="T16" fmla="*/ 100 w 4"/>
                <a:gd name="T17" fmla="*/ 1029 h 60"/>
                <a:gd name="T18" fmla="*/ 0 w 4"/>
                <a:gd name="T19" fmla="*/ 1029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" name="Freeform 121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00 w 4"/>
                <a:gd name="T5" fmla="*/ 510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00 w 4"/>
                <a:gd name="T15" fmla="*/ 1530 h 60"/>
                <a:gd name="T16" fmla="*/ 10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4" name="Freeform 122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00 w 4"/>
                <a:gd name="T5" fmla="*/ 510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00 w 4"/>
                <a:gd name="T15" fmla="*/ 1530 h 60"/>
                <a:gd name="T16" fmla="*/ 10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5" name="Freeform 123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00 w 4"/>
                <a:gd name="T5" fmla="*/ 510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00 w 4"/>
                <a:gd name="T15" fmla="*/ 1530 h 60"/>
                <a:gd name="T16" fmla="*/ 10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6" name="Freeform 124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00 w 4"/>
                <a:gd name="T5" fmla="*/ 510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00 w 4"/>
                <a:gd name="T15" fmla="*/ 1530 h 60"/>
                <a:gd name="T16" fmla="*/ 10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7" name="Rectangle 125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8" name="Rectangle 126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9" name="Freeform 127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2 h 60"/>
                <a:gd name="T4" fmla="*/ 100 w 4"/>
                <a:gd name="T5" fmla="*/ 512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9 h 60"/>
                <a:gd name="T12" fmla="*/ 0 w 4"/>
                <a:gd name="T13" fmla="*/ 1540 h 60"/>
                <a:gd name="T14" fmla="*/ 100 w 4"/>
                <a:gd name="T15" fmla="*/ 1540 h 60"/>
                <a:gd name="T16" fmla="*/ 100 w 4"/>
                <a:gd name="T17" fmla="*/ 1029 h 60"/>
                <a:gd name="T18" fmla="*/ 0 w 4"/>
                <a:gd name="T19" fmla="*/ 1029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0" name="Freeform 128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00 w 4"/>
                <a:gd name="T5" fmla="*/ 510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00 w 4"/>
                <a:gd name="T15" fmla="*/ 1530 h 60"/>
                <a:gd name="T16" fmla="*/ 10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1" name="Freeform 129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00 w 4"/>
                <a:gd name="T5" fmla="*/ 510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00 w 4"/>
                <a:gd name="T15" fmla="*/ 1530 h 60"/>
                <a:gd name="T16" fmla="*/ 10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2" name="Freeform 130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2 h 60"/>
                <a:gd name="T4" fmla="*/ 100 w 4"/>
                <a:gd name="T5" fmla="*/ 512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9 h 60"/>
                <a:gd name="T12" fmla="*/ 0 w 4"/>
                <a:gd name="T13" fmla="*/ 1540 h 60"/>
                <a:gd name="T14" fmla="*/ 100 w 4"/>
                <a:gd name="T15" fmla="*/ 1540 h 60"/>
                <a:gd name="T16" fmla="*/ 100 w 4"/>
                <a:gd name="T17" fmla="*/ 1029 h 60"/>
                <a:gd name="T18" fmla="*/ 0 w 4"/>
                <a:gd name="T19" fmla="*/ 1029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" name="Freeform 131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00 w 4"/>
                <a:gd name="T5" fmla="*/ 510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00 w 4"/>
                <a:gd name="T15" fmla="*/ 1530 h 60"/>
                <a:gd name="T16" fmla="*/ 10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" name="Freeform 132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2 h 60"/>
                <a:gd name="T4" fmla="*/ 100 w 4"/>
                <a:gd name="T5" fmla="*/ 512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9 h 60"/>
                <a:gd name="T12" fmla="*/ 0 w 4"/>
                <a:gd name="T13" fmla="*/ 1540 h 60"/>
                <a:gd name="T14" fmla="*/ 100 w 4"/>
                <a:gd name="T15" fmla="*/ 1540 h 60"/>
                <a:gd name="T16" fmla="*/ 100 w 4"/>
                <a:gd name="T17" fmla="*/ 1029 h 60"/>
                <a:gd name="T18" fmla="*/ 0 w 4"/>
                <a:gd name="T19" fmla="*/ 1029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5" name="Freeform 133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00 w 4"/>
                <a:gd name="T5" fmla="*/ 510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00 w 4"/>
                <a:gd name="T15" fmla="*/ 1530 h 60"/>
                <a:gd name="T16" fmla="*/ 10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6" name="Freeform 134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00 w 4"/>
                <a:gd name="T5" fmla="*/ 510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00 w 4"/>
                <a:gd name="T15" fmla="*/ 1530 h 60"/>
                <a:gd name="T16" fmla="*/ 10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7" name="Freeform 135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00 w 4"/>
                <a:gd name="T5" fmla="*/ 510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00 w 4"/>
                <a:gd name="T15" fmla="*/ 1530 h 60"/>
                <a:gd name="T16" fmla="*/ 10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8" name="Freeform 136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00 w 4"/>
                <a:gd name="T5" fmla="*/ 510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00 w 4"/>
                <a:gd name="T15" fmla="*/ 1530 h 60"/>
                <a:gd name="T16" fmla="*/ 10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9" name="Rectangle 137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0" name="Rectangle 138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1" name="Freeform 139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2 h 60"/>
                <a:gd name="T4" fmla="*/ 100 w 4"/>
                <a:gd name="T5" fmla="*/ 512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9 h 60"/>
                <a:gd name="T12" fmla="*/ 0 w 4"/>
                <a:gd name="T13" fmla="*/ 1540 h 60"/>
                <a:gd name="T14" fmla="*/ 100 w 4"/>
                <a:gd name="T15" fmla="*/ 1540 h 60"/>
                <a:gd name="T16" fmla="*/ 100 w 4"/>
                <a:gd name="T17" fmla="*/ 1029 h 60"/>
                <a:gd name="T18" fmla="*/ 0 w 4"/>
                <a:gd name="T19" fmla="*/ 1029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2" name="Freeform 140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00 w 4"/>
                <a:gd name="T5" fmla="*/ 510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00 w 4"/>
                <a:gd name="T15" fmla="*/ 1530 h 60"/>
                <a:gd name="T16" fmla="*/ 10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" name="Freeform 141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00 w 4"/>
                <a:gd name="T5" fmla="*/ 510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00 w 4"/>
                <a:gd name="T15" fmla="*/ 1530 h 60"/>
                <a:gd name="T16" fmla="*/ 10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" name="Freeform 142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2 h 60"/>
                <a:gd name="T4" fmla="*/ 100 w 4"/>
                <a:gd name="T5" fmla="*/ 512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9 h 60"/>
                <a:gd name="T12" fmla="*/ 0 w 4"/>
                <a:gd name="T13" fmla="*/ 1540 h 60"/>
                <a:gd name="T14" fmla="*/ 100 w 4"/>
                <a:gd name="T15" fmla="*/ 1540 h 60"/>
                <a:gd name="T16" fmla="*/ 100 w 4"/>
                <a:gd name="T17" fmla="*/ 1029 h 60"/>
                <a:gd name="T18" fmla="*/ 0 w 4"/>
                <a:gd name="T19" fmla="*/ 1029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5" name="Freeform 143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00 w 4"/>
                <a:gd name="T5" fmla="*/ 510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00 w 4"/>
                <a:gd name="T15" fmla="*/ 1530 h 60"/>
                <a:gd name="T16" fmla="*/ 10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6" name="Freeform 144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2 h 60"/>
                <a:gd name="T4" fmla="*/ 100 w 4"/>
                <a:gd name="T5" fmla="*/ 512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9 h 60"/>
                <a:gd name="T12" fmla="*/ 0 w 4"/>
                <a:gd name="T13" fmla="*/ 1540 h 60"/>
                <a:gd name="T14" fmla="*/ 100 w 4"/>
                <a:gd name="T15" fmla="*/ 1540 h 60"/>
                <a:gd name="T16" fmla="*/ 100 w 4"/>
                <a:gd name="T17" fmla="*/ 1029 h 60"/>
                <a:gd name="T18" fmla="*/ 0 w 4"/>
                <a:gd name="T19" fmla="*/ 1029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7" name="Freeform 145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00 w 4"/>
                <a:gd name="T5" fmla="*/ 510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00 w 4"/>
                <a:gd name="T15" fmla="*/ 1530 h 60"/>
                <a:gd name="T16" fmla="*/ 10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8" name="Freeform 146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00 w 4"/>
                <a:gd name="T5" fmla="*/ 510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00 w 4"/>
                <a:gd name="T15" fmla="*/ 1530 h 60"/>
                <a:gd name="T16" fmla="*/ 10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9" name="Freeform 147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00 w 4"/>
                <a:gd name="T5" fmla="*/ 510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00 w 4"/>
                <a:gd name="T15" fmla="*/ 1530 h 60"/>
                <a:gd name="T16" fmla="*/ 10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0" name="Freeform 148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00 w 4"/>
                <a:gd name="T5" fmla="*/ 510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00 w 4"/>
                <a:gd name="T15" fmla="*/ 1530 h 60"/>
                <a:gd name="T16" fmla="*/ 10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1" name="Rectangle 149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2" name="Rectangle 150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" name="Freeform 151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2 h 60"/>
                <a:gd name="T4" fmla="*/ 100 w 4"/>
                <a:gd name="T5" fmla="*/ 512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9 h 60"/>
                <a:gd name="T12" fmla="*/ 0 w 4"/>
                <a:gd name="T13" fmla="*/ 1540 h 60"/>
                <a:gd name="T14" fmla="*/ 100 w 4"/>
                <a:gd name="T15" fmla="*/ 1540 h 60"/>
                <a:gd name="T16" fmla="*/ 100 w 4"/>
                <a:gd name="T17" fmla="*/ 1029 h 60"/>
                <a:gd name="T18" fmla="*/ 0 w 4"/>
                <a:gd name="T19" fmla="*/ 1029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" name="Freeform 152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00 w 4"/>
                <a:gd name="T5" fmla="*/ 510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00 w 4"/>
                <a:gd name="T15" fmla="*/ 1530 h 60"/>
                <a:gd name="T16" fmla="*/ 10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5" name="Freeform 153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00 w 4"/>
                <a:gd name="T5" fmla="*/ 510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00 w 4"/>
                <a:gd name="T15" fmla="*/ 1530 h 60"/>
                <a:gd name="T16" fmla="*/ 10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6" name="Freeform 154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2 h 60"/>
                <a:gd name="T4" fmla="*/ 100 w 4"/>
                <a:gd name="T5" fmla="*/ 512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9 h 60"/>
                <a:gd name="T12" fmla="*/ 0 w 4"/>
                <a:gd name="T13" fmla="*/ 1540 h 60"/>
                <a:gd name="T14" fmla="*/ 100 w 4"/>
                <a:gd name="T15" fmla="*/ 1540 h 60"/>
                <a:gd name="T16" fmla="*/ 100 w 4"/>
                <a:gd name="T17" fmla="*/ 1029 h 60"/>
                <a:gd name="T18" fmla="*/ 0 w 4"/>
                <a:gd name="T19" fmla="*/ 1029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7" name="Freeform 155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00 w 4"/>
                <a:gd name="T5" fmla="*/ 510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00 w 4"/>
                <a:gd name="T15" fmla="*/ 1530 h 60"/>
                <a:gd name="T16" fmla="*/ 10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8" name="Freeform 156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2 h 60"/>
                <a:gd name="T4" fmla="*/ 100 w 4"/>
                <a:gd name="T5" fmla="*/ 512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9 h 60"/>
                <a:gd name="T12" fmla="*/ 0 w 4"/>
                <a:gd name="T13" fmla="*/ 1540 h 60"/>
                <a:gd name="T14" fmla="*/ 100 w 4"/>
                <a:gd name="T15" fmla="*/ 1540 h 60"/>
                <a:gd name="T16" fmla="*/ 100 w 4"/>
                <a:gd name="T17" fmla="*/ 1029 h 60"/>
                <a:gd name="T18" fmla="*/ 0 w 4"/>
                <a:gd name="T19" fmla="*/ 1029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9" name="Freeform 157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00 w 4"/>
                <a:gd name="T5" fmla="*/ 510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00 w 4"/>
                <a:gd name="T15" fmla="*/ 1530 h 60"/>
                <a:gd name="T16" fmla="*/ 10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0" name="Freeform 158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00 w 4"/>
                <a:gd name="T5" fmla="*/ 510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00 w 4"/>
                <a:gd name="T15" fmla="*/ 1530 h 60"/>
                <a:gd name="T16" fmla="*/ 10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1" name="Freeform 159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00 w 4"/>
                <a:gd name="T5" fmla="*/ 510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00 w 4"/>
                <a:gd name="T15" fmla="*/ 1530 h 60"/>
                <a:gd name="T16" fmla="*/ 10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2" name="Freeform 160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00 w 4"/>
                <a:gd name="T5" fmla="*/ 510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00 w 4"/>
                <a:gd name="T15" fmla="*/ 1530 h 60"/>
                <a:gd name="T16" fmla="*/ 10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" name="Rectangle 161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" name="Freeform 162"/>
            <p:cNvSpPr>
              <a:spLocks/>
            </p:cNvSpPr>
            <p:nvPr/>
          </p:nvSpPr>
          <p:spPr bwMode="auto">
            <a:xfrm>
              <a:off x="349" y="3304"/>
              <a:ext cx="20" cy="10"/>
            </a:xfrm>
            <a:custGeom>
              <a:avLst/>
              <a:gdLst>
                <a:gd name="T0" fmla="*/ 0 w 4"/>
                <a:gd name="T1" fmla="*/ 25 h 2"/>
                <a:gd name="T2" fmla="*/ 0 w 4"/>
                <a:gd name="T3" fmla="*/ 25 h 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65" name="Group 168"/>
          <p:cNvGrpSpPr>
            <a:grpSpLocks/>
          </p:cNvGrpSpPr>
          <p:nvPr/>
        </p:nvGrpSpPr>
        <p:grpSpPr bwMode="auto">
          <a:xfrm>
            <a:off x="152400" y="4724400"/>
            <a:ext cx="1685925" cy="1557338"/>
            <a:chOff x="96" y="2784"/>
            <a:chExt cx="1062" cy="981"/>
          </a:xfrm>
        </p:grpSpPr>
        <p:sp>
          <p:nvSpPr>
            <p:cNvPr id="166" name="Freeform 169"/>
            <p:cNvSpPr>
              <a:spLocks/>
            </p:cNvSpPr>
            <p:nvPr userDrawn="1"/>
          </p:nvSpPr>
          <p:spPr bwMode="auto">
            <a:xfrm>
              <a:off x="121" y="2784"/>
              <a:ext cx="207" cy="81"/>
            </a:xfrm>
            <a:custGeom>
              <a:avLst/>
              <a:gdLst>
                <a:gd name="T0" fmla="*/ 762 w 41"/>
                <a:gd name="T1" fmla="*/ 309 h 16"/>
                <a:gd name="T2" fmla="*/ 944 w 41"/>
                <a:gd name="T3" fmla="*/ 258 h 16"/>
                <a:gd name="T4" fmla="*/ 969 w 41"/>
                <a:gd name="T5" fmla="*/ 233 h 16"/>
                <a:gd name="T6" fmla="*/ 793 w 41"/>
                <a:gd name="T7" fmla="*/ 25 h 16"/>
                <a:gd name="T8" fmla="*/ 202 w 41"/>
                <a:gd name="T9" fmla="*/ 284 h 16"/>
                <a:gd name="T10" fmla="*/ 762 w 41"/>
                <a:gd name="T11" fmla="*/ 309 h 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7" name="Freeform 170"/>
            <p:cNvSpPr>
              <a:spLocks noEditPoints="1"/>
            </p:cNvSpPr>
            <p:nvPr userDrawn="1"/>
          </p:nvSpPr>
          <p:spPr bwMode="auto">
            <a:xfrm>
              <a:off x="96" y="2789"/>
              <a:ext cx="1062" cy="976"/>
            </a:xfrm>
            <a:custGeom>
              <a:avLst/>
              <a:gdLst>
                <a:gd name="T0" fmla="*/ 4167 w 210"/>
                <a:gd name="T1" fmla="*/ 3965 h 193"/>
                <a:gd name="T2" fmla="*/ 3889 w 210"/>
                <a:gd name="T3" fmla="*/ 3196 h 193"/>
                <a:gd name="T4" fmla="*/ 3631 w 210"/>
                <a:gd name="T5" fmla="*/ 2534 h 193"/>
                <a:gd name="T6" fmla="*/ 4218 w 210"/>
                <a:gd name="T7" fmla="*/ 2377 h 193"/>
                <a:gd name="T8" fmla="*/ 3732 w 210"/>
                <a:gd name="T9" fmla="*/ 2099 h 193"/>
                <a:gd name="T10" fmla="*/ 4015 w 210"/>
                <a:gd name="T11" fmla="*/ 2124 h 193"/>
                <a:gd name="T12" fmla="*/ 4015 w 210"/>
                <a:gd name="T13" fmla="*/ 1967 h 193"/>
                <a:gd name="T14" fmla="*/ 3454 w 210"/>
                <a:gd name="T15" fmla="*/ 1992 h 193"/>
                <a:gd name="T16" fmla="*/ 3272 w 210"/>
                <a:gd name="T17" fmla="*/ 3196 h 193"/>
                <a:gd name="T18" fmla="*/ 3171 w 210"/>
                <a:gd name="T19" fmla="*/ 2149 h 193"/>
                <a:gd name="T20" fmla="*/ 3019 w 210"/>
                <a:gd name="T21" fmla="*/ 1714 h 193"/>
                <a:gd name="T22" fmla="*/ 3171 w 210"/>
                <a:gd name="T23" fmla="*/ 1305 h 193"/>
                <a:gd name="T24" fmla="*/ 3095 w 210"/>
                <a:gd name="T25" fmla="*/ 946 h 193"/>
                <a:gd name="T26" fmla="*/ 3044 w 210"/>
                <a:gd name="T27" fmla="*/ 612 h 193"/>
                <a:gd name="T28" fmla="*/ 3378 w 210"/>
                <a:gd name="T29" fmla="*/ 996 h 193"/>
                <a:gd name="T30" fmla="*/ 3813 w 210"/>
                <a:gd name="T31" fmla="*/ 460 h 193"/>
                <a:gd name="T32" fmla="*/ 3757 w 210"/>
                <a:gd name="T33" fmla="*/ 920 h 193"/>
                <a:gd name="T34" fmla="*/ 3656 w 210"/>
                <a:gd name="T35" fmla="*/ 1229 h 193"/>
                <a:gd name="T36" fmla="*/ 3682 w 210"/>
                <a:gd name="T37" fmla="*/ 1714 h 193"/>
                <a:gd name="T38" fmla="*/ 5087 w 210"/>
                <a:gd name="T39" fmla="*/ 743 h 193"/>
                <a:gd name="T40" fmla="*/ 2301 w 210"/>
                <a:gd name="T41" fmla="*/ 25 h 193"/>
                <a:gd name="T42" fmla="*/ 1431 w 210"/>
                <a:gd name="T43" fmla="*/ 202 h 193"/>
                <a:gd name="T44" fmla="*/ 2175 w 210"/>
                <a:gd name="T45" fmla="*/ 308 h 193"/>
                <a:gd name="T46" fmla="*/ 1532 w 210"/>
                <a:gd name="T47" fmla="*/ 561 h 193"/>
                <a:gd name="T48" fmla="*/ 1482 w 210"/>
                <a:gd name="T49" fmla="*/ 743 h 193"/>
                <a:gd name="T50" fmla="*/ 971 w 210"/>
                <a:gd name="T51" fmla="*/ 435 h 193"/>
                <a:gd name="T52" fmla="*/ 334 w 210"/>
                <a:gd name="T53" fmla="*/ 2943 h 193"/>
                <a:gd name="T54" fmla="*/ 1558 w 210"/>
                <a:gd name="T55" fmla="*/ 3732 h 193"/>
                <a:gd name="T56" fmla="*/ 1153 w 210"/>
                <a:gd name="T57" fmla="*/ 3403 h 193"/>
                <a:gd name="T58" fmla="*/ 895 w 210"/>
                <a:gd name="T59" fmla="*/ 3707 h 193"/>
                <a:gd name="T60" fmla="*/ 819 w 210"/>
                <a:gd name="T61" fmla="*/ 3272 h 193"/>
                <a:gd name="T62" fmla="*/ 1178 w 210"/>
                <a:gd name="T63" fmla="*/ 2200 h 193"/>
                <a:gd name="T64" fmla="*/ 1714 w 210"/>
                <a:gd name="T65" fmla="*/ 2124 h 193"/>
                <a:gd name="T66" fmla="*/ 1816 w 210"/>
                <a:gd name="T67" fmla="*/ 2427 h 193"/>
                <a:gd name="T68" fmla="*/ 1558 w 210"/>
                <a:gd name="T69" fmla="*/ 3095 h 193"/>
                <a:gd name="T70" fmla="*/ 2326 w 210"/>
                <a:gd name="T71" fmla="*/ 4602 h 193"/>
                <a:gd name="T72" fmla="*/ 4759 w 210"/>
                <a:gd name="T73" fmla="*/ 4243 h 193"/>
                <a:gd name="T74" fmla="*/ 4653 w 210"/>
                <a:gd name="T75" fmla="*/ 1689 h 193"/>
                <a:gd name="T76" fmla="*/ 4218 w 210"/>
                <a:gd name="T77" fmla="*/ 1532 h 193"/>
                <a:gd name="T78" fmla="*/ 2888 w 210"/>
                <a:gd name="T79" fmla="*/ 1558 h 193"/>
                <a:gd name="T80" fmla="*/ 2761 w 210"/>
                <a:gd name="T81" fmla="*/ 2225 h 193"/>
                <a:gd name="T82" fmla="*/ 2918 w 210"/>
                <a:gd name="T83" fmla="*/ 1279 h 193"/>
                <a:gd name="T84" fmla="*/ 2276 w 210"/>
                <a:gd name="T85" fmla="*/ 662 h 193"/>
                <a:gd name="T86" fmla="*/ 2685 w 210"/>
                <a:gd name="T87" fmla="*/ 895 h 193"/>
                <a:gd name="T88" fmla="*/ 1558 w 210"/>
                <a:gd name="T89" fmla="*/ 1841 h 193"/>
                <a:gd name="T90" fmla="*/ 612 w 210"/>
                <a:gd name="T91" fmla="*/ 946 h 193"/>
                <a:gd name="T92" fmla="*/ 1740 w 210"/>
                <a:gd name="T93" fmla="*/ 1022 h 193"/>
                <a:gd name="T94" fmla="*/ 2023 w 210"/>
                <a:gd name="T95" fmla="*/ 1022 h 193"/>
                <a:gd name="T96" fmla="*/ 2761 w 210"/>
                <a:gd name="T97" fmla="*/ 1153 h 193"/>
                <a:gd name="T98" fmla="*/ 2534 w 210"/>
                <a:gd name="T99" fmla="*/ 2377 h 193"/>
                <a:gd name="T100" fmla="*/ 2377 w 210"/>
                <a:gd name="T101" fmla="*/ 1305 h 193"/>
                <a:gd name="T102" fmla="*/ 1558 w 210"/>
                <a:gd name="T103" fmla="*/ 1841 h 193"/>
                <a:gd name="T104" fmla="*/ 2048 w 210"/>
                <a:gd name="T105" fmla="*/ 2099 h 193"/>
                <a:gd name="T106" fmla="*/ 2250 w 210"/>
                <a:gd name="T107" fmla="*/ 1482 h 193"/>
                <a:gd name="T108" fmla="*/ 2609 w 210"/>
                <a:gd name="T109" fmla="*/ 3707 h 193"/>
                <a:gd name="T110" fmla="*/ 2099 w 210"/>
                <a:gd name="T111" fmla="*/ 2453 h 193"/>
                <a:gd name="T112" fmla="*/ 2994 w 210"/>
                <a:gd name="T113" fmla="*/ 2711 h 19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8" name="Freeform 171"/>
            <p:cNvSpPr>
              <a:spLocks/>
            </p:cNvSpPr>
            <p:nvPr userDrawn="1"/>
          </p:nvSpPr>
          <p:spPr bwMode="auto">
            <a:xfrm>
              <a:off x="348" y="3254"/>
              <a:ext cx="86" cy="102"/>
            </a:xfrm>
            <a:custGeom>
              <a:avLst/>
              <a:gdLst>
                <a:gd name="T0" fmla="*/ 359 w 17"/>
                <a:gd name="T1" fmla="*/ 133 h 20"/>
                <a:gd name="T2" fmla="*/ 233 w 17"/>
                <a:gd name="T3" fmla="*/ 520 h 20"/>
                <a:gd name="T4" fmla="*/ 359 w 17"/>
                <a:gd name="T5" fmla="*/ 133 h 2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9" name="Freeform 172"/>
            <p:cNvSpPr>
              <a:spLocks/>
            </p:cNvSpPr>
            <p:nvPr userDrawn="1"/>
          </p:nvSpPr>
          <p:spPr bwMode="auto">
            <a:xfrm>
              <a:off x="267" y="3295"/>
              <a:ext cx="76" cy="136"/>
            </a:xfrm>
            <a:custGeom>
              <a:avLst/>
              <a:gdLst>
                <a:gd name="T0" fmla="*/ 177 w 15"/>
                <a:gd name="T1" fmla="*/ 252 h 27"/>
                <a:gd name="T2" fmla="*/ 101 w 15"/>
                <a:gd name="T3" fmla="*/ 635 h 27"/>
                <a:gd name="T4" fmla="*/ 385 w 15"/>
                <a:gd name="T5" fmla="*/ 408 h 27"/>
                <a:gd name="T6" fmla="*/ 334 w 15"/>
                <a:gd name="T7" fmla="*/ 201 h 27"/>
                <a:gd name="T8" fmla="*/ 177 w 15"/>
                <a:gd name="T9" fmla="*/ 252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0" name="Freeform 173"/>
            <p:cNvSpPr>
              <a:spLocks/>
            </p:cNvSpPr>
            <p:nvPr userDrawn="1"/>
          </p:nvSpPr>
          <p:spPr bwMode="auto">
            <a:xfrm>
              <a:off x="222" y="3022"/>
              <a:ext cx="243" cy="116"/>
            </a:xfrm>
            <a:custGeom>
              <a:avLst/>
              <a:gdLst>
                <a:gd name="T0" fmla="*/ 1028 w 48"/>
                <a:gd name="T1" fmla="*/ 50 h 23"/>
                <a:gd name="T2" fmla="*/ 233 w 48"/>
                <a:gd name="T3" fmla="*/ 25 h 23"/>
                <a:gd name="T4" fmla="*/ 25 w 48"/>
                <a:gd name="T5" fmla="*/ 227 h 23"/>
                <a:gd name="T6" fmla="*/ 562 w 48"/>
                <a:gd name="T7" fmla="*/ 535 h 23"/>
                <a:gd name="T8" fmla="*/ 871 w 48"/>
                <a:gd name="T9" fmla="*/ 509 h 23"/>
                <a:gd name="T10" fmla="*/ 1028 w 48"/>
                <a:gd name="T11" fmla="*/ 484 h 23"/>
                <a:gd name="T12" fmla="*/ 1028 w 48"/>
                <a:gd name="T13" fmla="*/ 50 h 2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1" name="Freeform 174"/>
            <p:cNvSpPr>
              <a:spLocks/>
            </p:cNvSpPr>
            <p:nvPr userDrawn="1"/>
          </p:nvSpPr>
          <p:spPr bwMode="auto">
            <a:xfrm>
              <a:off x="500" y="3345"/>
              <a:ext cx="177" cy="187"/>
            </a:xfrm>
            <a:custGeom>
              <a:avLst/>
              <a:gdLst>
                <a:gd name="T0" fmla="*/ 612 w 35"/>
                <a:gd name="T1" fmla="*/ 51 h 37"/>
                <a:gd name="T2" fmla="*/ 283 w 35"/>
                <a:gd name="T3" fmla="*/ 51 h 37"/>
                <a:gd name="T4" fmla="*/ 101 w 35"/>
                <a:gd name="T5" fmla="*/ 510 h 37"/>
                <a:gd name="T6" fmla="*/ 718 w 35"/>
                <a:gd name="T7" fmla="*/ 561 h 37"/>
                <a:gd name="T8" fmla="*/ 612 w 35"/>
                <a:gd name="T9" fmla="*/ 51 h 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2" name="Freeform 175"/>
            <p:cNvSpPr>
              <a:spLocks/>
            </p:cNvSpPr>
            <p:nvPr userDrawn="1"/>
          </p:nvSpPr>
          <p:spPr bwMode="auto">
            <a:xfrm>
              <a:off x="905" y="3158"/>
              <a:ext cx="177" cy="36"/>
            </a:xfrm>
            <a:custGeom>
              <a:avLst/>
              <a:gdLst>
                <a:gd name="T0" fmla="*/ 126 w 35"/>
                <a:gd name="T1" fmla="*/ 0 h 7"/>
                <a:gd name="T2" fmla="*/ 359 w 35"/>
                <a:gd name="T3" fmla="*/ 134 h 7"/>
                <a:gd name="T4" fmla="*/ 126 w 35"/>
                <a:gd name="T5" fmla="*/ 0 h 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3" name="Freeform 176"/>
            <p:cNvSpPr>
              <a:spLocks/>
            </p:cNvSpPr>
            <p:nvPr userDrawn="1"/>
          </p:nvSpPr>
          <p:spPr bwMode="auto">
            <a:xfrm>
              <a:off x="965" y="3153"/>
              <a:ext cx="137" cy="81"/>
            </a:xfrm>
            <a:custGeom>
              <a:avLst/>
              <a:gdLst>
                <a:gd name="T0" fmla="*/ 183 w 27"/>
                <a:gd name="T1" fmla="*/ 334 h 16"/>
                <a:gd name="T2" fmla="*/ 644 w 27"/>
                <a:gd name="T3" fmla="*/ 152 h 16"/>
                <a:gd name="T4" fmla="*/ 436 w 27"/>
                <a:gd name="T5" fmla="*/ 25 h 16"/>
                <a:gd name="T6" fmla="*/ 183 w 27"/>
                <a:gd name="T7" fmla="*/ 284 h 16"/>
                <a:gd name="T8" fmla="*/ 183 w 27"/>
                <a:gd name="T9" fmla="*/ 334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" name="Freeform 177"/>
            <p:cNvSpPr>
              <a:spLocks/>
            </p:cNvSpPr>
            <p:nvPr userDrawn="1"/>
          </p:nvSpPr>
          <p:spPr bwMode="auto">
            <a:xfrm>
              <a:off x="960" y="3204"/>
              <a:ext cx="177" cy="86"/>
            </a:xfrm>
            <a:custGeom>
              <a:avLst/>
              <a:gdLst>
                <a:gd name="T0" fmla="*/ 637 w 35"/>
                <a:gd name="T1" fmla="*/ 152 h 17"/>
                <a:gd name="T2" fmla="*/ 202 w 35"/>
                <a:gd name="T3" fmla="*/ 258 h 17"/>
                <a:gd name="T4" fmla="*/ 152 w 35"/>
                <a:gd name="T5" fmla="*/ 334 h 17"/>
                <a:gd name="T6" fmla="*/ 693 w 35"/>
                <a:gd name="T7" fmla="*/ 309 h 17"/>
                <a:gd name="T8" fmla="*/ 637 w 35"/>
                <a:gd name="T9" fmla="*/ 152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" name="Freeform 178"/>
            <p:cNvSpPr>
              <a:spLocks/>
            </p:cNvSpPr>
            <p:nvPr userDrawn="1"/>
          </p:nvSpPr>
          <p:spPr bwMode="auto">
            <a:xfrm>
              <a:off x="844" y="3285"/>
              <a:ext cx="248" cy="60"/>
            </a:xfrm>
            <a:custGeom>
              <a:avLst/>
              <a:gdLst>
                <a:gd name="T0" fmla="*/ 1022 w 49"/>
                <a:gd name="T1" fmla="*/ 75 h 12"/>
                <a:gd name="T2" fmla="*/ 744 w 49"/>
                <a:gd name="T3" fmla="*/ 25 h 12"/>
                <a:gd name="T4" fmla="*/ 177 w 49"/>
                <a:gd name="T5" fmla="*/ 0 h 12"/>
                <a:gd name="T6" fmla="*/ 51 w 49"/>
                <a:gd name="T7" fmla="*/ 125 h 12"/>
                <a:gd name="T8" fmla="*/ 511 w 49"/>
                <a:gd name="T9" fmla="*/ 200 h 12"/>
                <a:gd name="T10" fmla="*/ 1053 w 49"/>
                <a:gd name="T11" fmla="*/ 200 h 12"/>
                <a:gd name="T12" fmla="*/ 1022 w 49"/>
                <a:gd name="T13" fmla="*/ 75 h 1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" name="Freeform 179"/>
            <p:cNvSpPr>
              <a:spLocks/>
            </p:cNvSpPr>
            <p:nvPr userDrawn="1"/>
          </p:nvSpPr>
          <p:spPr bwMode="auto">
            <a:xfrm>
              <a:off x="869" y="3340"/>
              <a:ext cx="203" cy="56"/>
            </a:xfrm>
            <a:custGeom>
              <a:avLst/>
              <a:gdLst>
                <a:gd name="T0" fmla="*/ 954 w 40"/>
                <a:gd name="T1" fmla="*/ 51 h 11"/>
                <a:gd name="T2" fmla="*/ 670 w 40"/>
                <a:gd name="T3" fmla="*/ 102 h 11"/>
                <a:gd name="T4" fmla="*/ 335 w 40"/>
                <a:gd name="T5" fmla="*/ 76 h 11"/>
                <a:gd name="T6" fmla="*/ 25 w 40"/>
                <a:gd name="T7" fmla="*/ 51 h 11"/>
                <a:gd name="T8" fmla="*/ 903 w 40"/>
                <a:gd name="T9" fmla="*/ 209 h 11"/>
                <a:gd name="T10" fmla="*/ 954 w 40"/>
                <a:gd name="T11" fmla="*/ 51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7" name="Freeform 180"/>
            <p:cNvSpPr>
              <a:spLocks/>
            </p:cNvSpPr>
            <p:nvPr userDrawn="1"/>
          </p:nvSpPr>
          <p:spPr bwMode="auto">
            <a:xfrm>
              <a:off x="859" y="3386"/>
              <a:ext cx="207" cy="172"/>
            </a:xfrm>
            <a:custGeom>
              <a:avLst/>
              <a:gdLst>
                <a:gd name="T0" fmla="*/ 712 w 41"/>
                <a:gd name="T1" fmla="*/ 233 h 34"/>
                <a:gd name="T2" fmla="*/ 333 w 41"/>
                <a:gd name="T3" fmla="*/ 152 h 34"/>
                <a:gd name="T4" fmla="*/ 101 w 41"/>
                <a:gd name="T5" fmla="*/ 384 h 34"/>
                <a:gd name="T6" fmla="*/ 25 w 41"/>
                <a:gd name="T7" fmla="*/ 486 h 34"/>
                <a:gd name="T8" fmla="*/ 227 w 41"/>
                <a:gd name="T9" fmla="*/ 486 h 34"/>
                <a:gd name="T10" fmla="*/ 434 w 41"/>
                <a:gd name="T11" fmla="*/ 693 h 34"/>
                <a:gd name="T12" fmla="*/ 535 w 41"/>
                <a:gd name="T13" fmla="*/ 769 h 34"/>
                <a:gd name="T14" fmla="*/ 737 w 41"/>
                <a:gd name="T15" fmla="*/ 486 h 34"/>
                <a:gd name="T16" fmla="*/ 995 w 41"/>
                <a:gd name="T17" fmla="*/ 486 h 34"/>
                <a:gd name="T18" fmla="*/ 712 w 41"/>
                <a:gd name="T19" fmla="*/ 233 h 3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8" name="Freeform 181"/>
            <p:cNvSpPr>
              <a:spLocks/>
            </p:cNvSpPr>
            <p:nvPr userDrawn="1"/>
          </p:nvSpPr>
          <p:spPr bwMode="auto">
            <a:xfrm>
              <a:off x="996" y="3305"/>
              <a:ext cx="126" cy="318"/>
            </a:xfrm>
            <a:custGeom>
              <a:avLst/>
              <a:gdLst>
                <a:gd name="T0" fmla="*/ 559 w 25"/>
                <a:gd name="T1" fmla="*/ 50 h 63"/>
                <a:gd name="T2" fmla="*/ 459 w 25"/>
                <a:gd name="T3" fmla="*/ 434 h 63"/>
                <a:gd name="T4" fmla="*/ 176 w 25"/>
                <a:gd name="T5" fmla="*/ 510 h 63"/>
                <a:gd name="T6" fmla="*/ 176 w 25"/>
                <a:gd name="T7" fmla="*/ 586 h 63"/>
                <a:gd name="T8" fmla="*/ 433 w 25"/>
                <a:gd name="T9" fmla="*/ 868 h 63"/>
                <a:gd name="T10" fmla="*/ 302 w 25"/>
                <a:gd name="T11" fmla="*/ 1146 h 63"/>
                <a:gd name="T12" fmla="*/ 0 w 25"/>
                <a:gd name="T13" fmla="*/ 1403 h 63"/>
                <a:gd name="T14" fmla="*/ 126 w 25"/>
                <a:gd name="T15" fmla="*/ 1479 h 63"/>
                <a:gd name="T16" fmla="*/ 408 w 25"/>
                <a:gd name="T17" fmla="*/ 1580 h 63"/>
                <a:gd name="T18" fmla="*/ 585 w 25"/>
                <a:gd name="T19" fmla="*/ 1454 h 63"/>
                <a:gd name="T20" fmla="*/ 635 w 25"/>
                <a:gd name="T21" fmla="*/ 358 h 63"/>
                <a:gd name="T22" fmla="*/ 635 w 25"/>
                <a:gd name="T23" fmla="*/ 50 h 63"/>
                <a:gd name="T24" fmla="*/ 559 w 25"/>
                <a:gd name="T25" fmla="*/ 50 h 6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3651" name="Rectangle 163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20574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63655" name="Rectangle 167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505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79" name="Rectangle 164"/>
          <p:cNvSpPr>
            <a:spLocks noGrp="1" noChangeArrowheads="1"/>
          </p:cNvSpPr>
          <p:nvPr>
            <p:ph type="dt" sz="half" idx="10"/>
          </p:nvPr>
        </p:nvSpPr>
        <p:spPr>
          <a:xfrm>
            <a:off x="301625" y="6248400"/>
            <a:ext cx="2289175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80" name="Rectangle 16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81" name="Rectangle 16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2289175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738C62-28B0-4724-B1C6-E72B42EFE9B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928833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25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25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25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B84C24-79D5-471B-8B6A-B1B5C3722D2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141116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3" y="228600"/>
            <a:ext cx="2135187" cy="5870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0" y="228600"/>
            <a:ext cx="6253163" cy="5870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25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25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25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00B8B3-180A-4F06-9679-63A56A31E98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026472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98450" y="228600"/>
            <a:ext cx="854075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4000500" cy="44989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762500" y="1600200"/>
            <a:ext cx="4000500" cy="21732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762500" y="3925888"/>
            <a:ext cx="4000500" cy="217328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Rectangle 25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25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25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36F21D-A6C0-49EB-B31D-8888FA1A4CB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906865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25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25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25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396FBC-9FEC-47F2-8D2B-61C4A53618F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708212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25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25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25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991C5C-A365-4206-8851-50106A209C7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685291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4000500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2500" y="1600200"/>
            <a:ext cx="4000500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25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25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25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E0FFB1-3B59-4F41-8B8A-26477892160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453589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25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25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25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1C3E2B-931A-4382-9781-167514BD5E1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588196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25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25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25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8C699C-A2CC-4711-A52C-FFF4D99403D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887203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5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25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25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32CBB6-9992-4159-91F7-023618F19E9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42743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25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25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25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D575E9-BBC3-4871-9316-B6238867E29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212359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25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25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25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640154-3018-44A5-82B5-DBA258CA02E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05604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566738" y="0"/>
            <a:ext cx="7891462" cy="6821488"/>
            <a:chOff x="349" y="23"/>
            <a:chExt cx="4971" cy="4297"/>
          </a:xfrm>
        </p:grpSpPr>
        <p:sp>
          <p:nvSpPr>
            <p:cNvPr id="1132" name="Rectangle 3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3" name="Freeform 4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2 h 60"/>
                <a:gd name="T4" fmla="*/ 110 w 4"/>
                <a:gd name="T5" fmla="*/ 512 h 60"/>
                <a:gd name="T6" fmla="*/ 110 w 4"/>
                <a:gd name="T7" fmla="*/ 0 h 60"/>
                <a:gd name="T8" fmla="*/ 0 w 4"/>
                <a:gd name="T9" fmla="*/ 0 h 60"/>
                <a:gd name="T10" fmla="*/ 0 w 4"/>
                <a:gd name="T11" fmla="*/ 1029 h 60"/>
                <a:gd name="T12" fmla="*/ 0 w 4"/>
                <a:gd name="T13" fmla="*/ 1540 h 60"/>
                <a:gd name="T14" fmla="*/ 110 w 4"/>
                <a:gd name="T15" fmla="*/ 1540 h 60"/>
                <a:gd name="T16" fmla="*/ 110 w 4"/>
                <a:gd name="T17" fmla="*/ 1029 h 60"/>
                <a:gd name="T18" fmla="*/ 0 w 4"/>
                <a:gd name="T19" fmla="*/ 1029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4" name="Freeform 5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10 w 4"/>
                <a:gd name="T5" fmla="*/ 510 h 60"/>
                <a:gd name="T6" fmla="*/ 11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10 w 4"/>
                <a:gd name="T15" fmla="*/ 1530 h 60"/>
                <a:gd name="T16" fmla="*/ 11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5" name="Freeform 6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10 w 4"/>
                <a:gd name="T5" fmla="*/ 510 h 60"/>
                <a:gd name="T6" fmla="*/ 11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10 w 4"/>
                <a:gd name="T15" fmla="*/ 1530 h 60"/>
                <a:gd name="T16" fmla="*/ 11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6" name="Freeform 7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2 h 60"/>
                <a:gd name="T4" fmla="*/ 110 w 4"/>
                <a:gd name="T5" fmla="*/ 512 h 60"/>
                <a:gd name="T6" fmla="*/ 110 w 4"/>
                <a:gd name="T7" fmla="*/ 0 h 60"/>
                <a:gd name="T8" fmla="*/ 0 w 4"/>
                <a:gd name="T9" fmla="*/ 0 h 60"/>
                <a:gd name="T10" fmla="*/ 0 w 4"/>
                <a:gd name="T11" fmla="*/ 1029 h 60"/>
                <a:gd name="T12" fmla="*/ 0 w 4"/>
                <a:gd name="T13" fmla="*/ 1540 h 60"/>
                <a:gd name="T14" fmla="*/ 110 w 4"/>
                <a:gd name="T15" fmla="*/ 1540 h 60"/>
                <a:gd name="T16" fmla="*/ 110 w 4"/>
                <a:gd name="T17" fmla="*/ 1029 h 60"/>
                <a:gd name="T18" fmla="*/ 0 w 4"/>
                <a:gd name="T19" fmla="*/ 1029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7" name="Freeform 8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10 w 4"/>
                <a:gd name="T5" fmla="*/ 510 h 60"/>
                <a:gd name="T6" fmla="*/ 11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10 w 4"/>
                <a:gd name="T15" fmla="*/ 1530 h 60"/>
                <a:gd name="T16" fmla="*/ 11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8" name="Freeform 9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2 h 60"/>
                <a:gd name="T4" fmla="*/ 110 w 4"/>
                <a:gd name="T5" fmla="*/ 512 h 60"/>
                <a:gd name="T6" fmla="*/ 110 w 4"/>
                <a:gd name="T7" fmla="*/ 0 h 60"/>
                <a:gd name="T8" fmla="*/ 0 w 4"/>
                <a:gd name="T9" fmla="*/ 0 h 60"/>
                <a:gd name="T10" fmla="*/ 0 w 4"/>
                <a:gd name="T11" fmla="*/ 1029 h 60"/>
                <a:gd name="T12" fmla="*/ 0 w 4"/>
                <a:gd name="T13" fmla="*/ 1540 h 60"/>
                <a:gd name="T14" fmla="*/ 110 w 4"/>
                <a:gd name="T15" fmla="*/ 1540 h 60"/>
                <a:gd name="T16" fmla="*/ 110 w 4"/>
                <a:gd name="T17" fmla="*/ 1029 h 60"/>
                <a:gd name="T18" fmla="*/ 0 w 4"/>
                <a:gd name="T19" fmla="*/ 1029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9" name="Freeform 10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10 w 4"/>
                <a:gd name="T5" fmla="*/ 510 h 60"/>
                <a:gd name="T6" fmla="*/ 11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10 w 4"/>
                <a:gd name="T15" fmla="*/ 1530 h 60"/>
                <a:gd name="T16" fmla="*/ 11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0" name="Freeform 11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10 w 4"/>
                <a:gd name="T5" fmla="*/ 510 h 60"/>
                <a:gd name="T6" fmla="*/ 11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10 w 4"/>
                <a:gd name="T15" fmla="*/ 1530 h 60"/>
                <a:gd name="T16" fmla="*/ 11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1" name="Freeform 12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10 w 4"/>
                <a:gd name="T5" fmla="*/ 510 h 60"/>
                <a:gd name="T6" fmla="*/ 11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10 w 4"/>
                <a:gd name="T15" fmla="*/ 1530 h 60"/>
                <a:gd name="T16" fmla="*/ 11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2" name="Freeform 13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10 w 4"/>
                <a:gd name="T5" fmla="*/ 510 h 60"/>
                <a:gd name="T6" fmla="*/ 11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10 w 4"/>
                <a:gd name="T15" fmla="*/ 1530 h 60"/>
                <a:gd name="T16" fmla="*/ 11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3" name="Rectangle 14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4" name="Rectangle 15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5" name="Freeform 16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2 h 60"/>
                <a:gd name="T4" fmla="*/ 110 w 4"/>
                <a:gd name="T5" fmla="*/ 512 h 60"/>
                <a:gd name="T6" fmla="*/ 110 w 4"/>
                <a:gd name="T7" fmla="*/ 0 h 60"/>
                <a:gd name="T8" fmla="*/ 0 w 4"/>
                <a:gd name="T9" fmla="*/ 0 h 60"/>
                <a:gd name="T10" fmla="*/ 0 w 4"/>
                <a:gd name="T11" fmla="*/ 1029 h 60"/>
                <a:gd name="T12" fmla="*/ 0 w 4"/>
                <a:gd name="T13" fmla="*/ 1540 h 60"/>
                <a:gd name="T14" fmla="*/ 110 w 4"/>
                <a:gd name="T15" fmla="*/ 1540 h 60"/>
                <a:gd name="T16" fmla="*/ 110 w 4"/>
                <a:gd name="T17" fmla="*/ 1029 h 60"/>
                <a:gd name="T18" fmla="*/ 0 w 4"/>
                <a:gd name="T19" fmla="*/ 1029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6" name="Freeform 17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10 w 4"/>
                <a:gd name="T5" fmla="*/ 510 h 60"/>
                <a:gd name="T6" fmla="*/ 11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10 w 4"/>
                <a:gd name="T15" fmla="*/ 1530 h 60"/>
                <a:gd name="T16" fmla="*/ 11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7" name="Freeform 18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10 w 4"/>
                <a:gd name="T5" fmla="*/ 510 h 60"/>
                <a:gd name="T6" fmla="*/ 11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10 w 4"/>
                <a:gd name="T15" fmla="*/ 1530 h 60"/>
                <a:gd name="T16" fmla="*/ 11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8" name="Freeform 19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2 h 60"/>
                <a:gd name="T4" fmla="*/ 110 w 4"/>
                <a:gd name="T5" fmla="*/ 512 h 60"/>
                <a:gd name="T6" fmla="*/ 110 w 4"/>
                <a:gd name="T7" fmla="*/ 0 h 60"/>
                <a:gd name="T8" fmla="*/ 0 w 4"/>
                <a:gd name="T9" fmla="*/ 0 h 60"/>
                <a:gd name="T10" fmla="*/ 0 w 4"/>
                <a:gd name="T11" fmla="*/ 1029 h 60"/>
                <a:gd name="T12" fmla="*/ 0 w 4"/>
                <a:gd name="T13" fmla="*/ 1540 h 60"/>
                <a:gd name="T14" fmla="*/ 110 w 4"/>
                <a:gd name="T15" fmla="*/ 1540 h 60"/>
                <a:gd name="T16" fmla="*/ 110 w 4"/>
                <a:gd name="T17" fmla="*/ 1029 h 60"/>
                <a:gd name="T18" fmla="*/ 0 w 4"/>
                <a:gd name="T19" fmla="*/ 1029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9" name="Freeform 20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10 w 4"/>
                <a:gd name="T5" fmla="*/ 510 h 60"/>
                <a:gd name="T6" fmla="*/ 11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10 w 4"/>
                <a:gd name="T15" fmla="*/ 1530 h 60"/>
                <a:gd name="T16" fmla="*/ 11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50" name="Freeform 21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2 h 60"/>
                <a:gd name="T4" fmla="*/ 110 w 4"/>
                <a:gd name="T5" fmla="*/ 512 h 60"/>
                <a:gd name="T6" fmla="*/ 110 w 4"/>
                <a:gd name="T7" fmla="*/ 0 h 60"/>
                <a:gd name="T8" fmla="*/ 0 w 4"/>
                <a:gd name="T9" fmla="*/ 0 h 60"/>
                <a:gd name="T10" fmla="*/ 0 w 4"/>
                <a:gd name="T11" fmla="*/ 1029 h 60"/>
                <a:gd name="T12" fmla="*/ 0 w 4"/>
                <a:gd name="T13" fmla="*/ 1540 h 60"/>
                <a:gd name="T14" fmla="*/ 110 w 4"/>
                <a:gd name="T15" fmla="*/ 1540 h 60"/>
                <a:gd name="T16" fmla="*/ 110 w 4"/>
                <a:gd name="T17" fmla="*/ 1029 h 60"/>
                <a:gd name="T18" fmla="*/ 0 w 4"/>
                <a:gd name="T19" fmla="*/ 1029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51" name="Freeform 22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10 w 4"/>
                <a:gd name="T5" fmla="*/ 510 h 60"/>
                <a:gd name="T6" fmla="*/ 11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10 w 4"/>
                <a:gd name="T15" fmla="*/ 1530 h 60"/>
                <a:gd name="T16" fmla="*/ 11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52" name="Freeform 23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10 w 4"/>
                <a:gd name="T5" fmla="*/ 510 h 60"/>
                <a:gd name="T6" fmla="*/ 11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10 w 4"/>
                <a:gd name="T15" fmla="*/ 1530 h 60"/>
                <a:gd name="T16" fmla="*/ 11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53" name="Freeform 24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10 w 4"/>
                <a:gd name="T5" fmla="*/ 510 h 60"/>
                <a:gd name="T6" fmla="*/ 11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10 w 4"/>
                <a:gd name="T15" fmla="*/ 1530 h 60"/>
                <a:gd name="T16" fmla="*/ 11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54" name="Freeform 25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10 w 4"/>
                <a:gd name="T5" fmla="*/ 510 h 60"/>
                <a:gd name="T6" fmla="*/ 11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10 w 4"/>
                <a:gd name="T15" fmla="*/ 1530 h 60"/>
                <a:gd name="T16" fmla="*/ 11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55" name="Rectangle 26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56" name="Rectangle 27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57" name="Freeform 28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2 h 60"/>
                <a:gd name="T4" fmla="*/ 110 w 4"/>
                <a:gd name="T5" fmla="*/ 512 h 60"/>
                <a:gd name="T6" fmla="*/ 110 w 4"/>
                <a:gd name="T7" fmla="*/ 0 h 60"/>
                <a:gd name="T8" fmla="*/ 0 w 4"/>
                <a:gd name="T9" fmla="*/ 0 h 60"/>
                <a:gd name="T10" fmla="*/ 0 w 4"/>
                <a:gd name="T11" fmla="*/ 1029 h 60"/>
                <a:gd name="T12" fmla="*/ 0 w 4"/>
                <a:gd name="T13" fmla="*/ 1540 h 60"/>
                <a:gd name="T14" fmla="*/ 110 w 4"/>
                <a:gd name="T15" fmla="*/ 1540 h 60"/>
                <a:gd name="T16" fmla="*/ 110 w 4"/>
                <a:gd name="T17" fmla="*/ 1029 h 60"/>
                <a:gd name="T18" fmla="*/ 0 w 4"/>
                <a:gd name="T19" fmla="*/ 1029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58" name="Freeform 29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10 w 4"/>
                <a:gd name="T5" fmla="*/ 510 h 60"/>
                <a:gd name="T6" fmla="*/ 11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10 w 4"/>
                <a:gd name="T15" fmla="*/ 1530 h 60"/>
                <a:gd name="T16" fmla="*/ 11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59" name="Freeform 30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10 w 4"/>
                <a:gd name="T5" fmla="*/ 510 h 60"/>
                <a:gd name="T6" fmla="*/ 11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10 w 4"/>
                <a:gd name="T15" fmla="*/ 1530 h 60"/>
                <a:gd name="T16" fmla="*/ 11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0" name="Freeform 31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2 h 60"/>
                <a:gd name="T4" fmla="*/ 110 w 4"/>
                <a:gd name="T5" fmla="*/ 512 h 60"/>
                <a:gd name="T6" fmla="*/ 110 w 4"/>
                <a:gd name="T7" fmla="*/ 0 h 60"/>
                <a:gd name="T8" fmla="*/ 0 w 4"/>
                <a:gd name="T9" fmla="*/ 0 h 60"/>
                <a:gd name="T10" fmla="*/ 0 w 4"/>
                <a:gd name="T11" fmla="*/ 1029 h 60"/>
                <a:gd name="T12" fmla="*/ 0 w 4"/>
                <a:gd name="T13" fmla="*/ 1540 h 60"/>
                <a:gd name="T14" fmla="*/ 110 w 4"/>
                <a:gd name="T15" fmla="*/ 1540 h 60"/>
                <a:gd name="T16" fmla="*/ 110 w 4"/>
                <a:gd name="T17" fmla="*/ 1029 h 60"/>
                <a:gd name="T18" fmla="*/ 0 w 4"/>
                <a:gd name="T19" fmla="*/ 1029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1" name="Freeform 32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10 w 4"/>
                <a:gd name="T5" fmla="*/ 510 h 60"/>
                <a:gd name="T6" fmla="*/ 11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10 w 4"/>
                <a:gd name="T15" fmla="*/ 1530 h 60"/>
                <a:gd name="T16" fmla="*/ 11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2" name="Freeform 33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2 h 60"/>
                <a:gd name="T4" fmla="*/ 110 w 4"/>
                <a:gd name="T5" fmla="*/ 512 h 60"/>
                <a:gd name="T6" fmla="*/ 110 w 4"/>
                <a:gd name="T7" fmla="*/ 0 h 60"/>
                <a:gd name="T8" fmla="*/ 0 w 4"/>
                <a:gd name="T9" fmla="*/ 0 h 60"/>
                <a:gd name="T10" fmla="*/ 0 w 4"/>
                <a:gd name="T11" fmla="*/ 1029 h 60"/>
                <a:gd name="T12" fmla="*/ 0 w 4"/>
                <a:gd name="T13" fmla="*/ 1540 h 60"/>
                <a:gd name="T14" fmla="*/ 110 w 4"/>
                <a:gd name="T15" fmla="*/ 1540 h 60"/>
                <a:gd name="T16" fmla="*/ 110 w 4"/>
                <a:gd name="T17" fmla="*/ 1029 h 60"/>
                <a:gd name="T18" fmla="*/ 0 w 4"/>
                <a:gd name="T19" fmla="*/ 1029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3" name="Freeform 34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10 w 4"/>
                <a:gd name="T5" fmla="*/ 510 h 60"/>
                <a:gd name="T6" fmla="*/ 11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10 w 4"/>
                <a:gd name="T15" fmla="*/ 1530 h 60"/>
                <a:gd name="T16" fmla="*/ 11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4" name="Freeform 35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10 w 4"/>
                <a:gd name="T5" fmla="*/ 510 h 60"/>
                <a:gd name="T6" fmla="*/ 11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10 w 4"/>
                <a:gd name="T15" fmla="*/ 1530 h 60"/>
                <a:gd name="T16" fmla="*/ 11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5" name="Freeform 36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10 w 4"/>
                <a:gd name="T5" fmla="*/ 510 h 60"/>
                <a:gd name="T6" fmla="*/ 11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10 w 4"/>
                <a:gd name="T15" fmla="*/ 1530 h 60"/>
                <a:gd name="T16" fmla="*/ 11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6" name="Freeform 37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10 w 4"/>
                <a:gd name="T5" fmla="*/ 510 h 60"/>
                <a:gd name="T6" fmla="*/ 11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10 w 4"/>
                <a:gd name="T15" fmla="*/ 1530 h 60"/>
                <a:gd name="T16" fmla="*/ 11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7" name="Rectangle 38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8" name="Rectangle 39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9" name="Freeform 40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2 h 60"/>
                <a:gd name="T4" fmla="*/ 110 w 4"/>
                <a:gd name="T5" fmla="*/ 512 h 60"/>
                <a:gd name="T6" fmla="*/ 110 w 4"/>
                <a:gd name="T7" fmla="*/ 0 h 60"/>
                <a:gd name="T8" fmla="*/ 0 w 4"/>
                <a:gd name="T9" fmla="*/ 0 h 60"/>
                <a:gd name="T10" fmla="*/ 0 w 4"/>
                <a:gd name="T11" fmla="*/ 1029 h 60"/>
                <a:gd name="T12" fmla="*/ 0 w 4"/>
                <a:gd name="T13" fmla="*/ 1540 h 60"/>
                <a:gd name="T14" fmla="*/ 110 w 4"/>
                <a:gd name="T15" fmla="*/ 1540 h 60"/>
                <a:gd name="T16" fmla="*/ 110 w 4"/>
                <a:gd name="T17" fmla="*/ 1029 h 60"/>
                <a:gd name="T18" fmla="*/ 0 w 4"/>
                <a:gd name="T19" fmla="*/ 1029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0" name="Freeform 41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10 w 4"/>
                <a:gd name="T5" fmla="*/ 510 h 60"/>
                <a:gd name="T6" fmla="*/ 11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10 w 4"/>
                <a:gd name="T15" fmla="*/ 1530 h 60"/>
                <a:gd name="T16" fmla="*/ 11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1" name="Freeform 42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10 w 4"/>
                <a:gd name="T5" fmla="*/ 510 h 60"/>
                <a:gd name="T6" fmla="*/ 11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10 w 4"/>
                <a:gd name="T15" fmla="*/ 1530 h 60"/>
                <a:gd name="T16" fmla="*/ 11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2" name="Freeform 43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2 h 60"/>
                <a:gd name="T4" fmla="*/ 110 w 4"/>
                <a:gd name="T5" fmla="*/ 512 h 60"/>
                <a:gd name="T6" fmla="*/ 110 w 4"/>
                <a:gd name="T7" fmla="*/ 0 h 60"/>
                <a:gd name="T8" fmla="*/ 0 w 4"/>
                <a:gd name="T9" fmla="*/ 0 h 60"/>
                <a:gd name="T10" fmla="*/ 0 w 4"/>
                <a:gd name="T11" fmla="*/ 1029 h 60"/>
                <a:gd name="T12" fmla="*/ 0 w 4"/>
                <a:gd name="T13" fmla="*/ 1540 h 60"/>
                <a:gd name="T14" fmla="*/ 110 w 4"/>
                <a:gd name="T15" fmla="*/ 1540 h 60"/>
                <a:gd name="T16" fmla="*/ 110 w 4"/>
                <a:gd name="T17" fmla="*/ 1029 h 60"/>
                <a:gd name="T18" fmla="*/ 0 w 4"/>
                <a:gd name="T19" fmla="*/ 1029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3" name="Freeform 44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10 w 4"/>
                <a:gd name="T5" fmla="*/ 510 h 60"/>
                <a:gd name="T6" fmla="*/ 11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10 w 4"/>
                <a:gd name="T15" fmla="*/ 1530 h 60"/>
                <a:gd name="T16" fmla="*/ 11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4" name="Freeform 45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2 h 60"/>
                <a:gd name="T4" fmla="*/ 110 w 4"/>
                <a:gd name="T5" fmla="*/ 512 h 60"/>
                <a:gd name="T6" fmla="*/ 110 w 4"/>
                <a:gd name="T7" fmla="*/ 0 h 60"/>
                <a:gd name="T8" fmla="*/ 0 w 4"/>
                <a:gd name="T9" fmla="*/ 0 h 60"/>
                <a:gd name="T10" fmla="*/ 0 w 4"/>
                <a:gd name="T11" fmla="*/ 1029 h 60"/>
                <a:gd name="T12" fmla="*/ 0 w 4"/>
                <a:gd name="T13" fmla="*/ 1540 h 60"/>
                <a:gd name="T14" fmla="*/ 110 w 4"/>
                <a:gd name="T15" fmla="*/ 1540 h 60"/>
                <a:gd name="T16" fmla="*/ 110 w 4"/>
                <a:gd name="T17" fmla="*/ 1029 h 60"/>
                <a:gd name="T18" fmla="*/ 0 w 4"/>
                <a:gd name="T19" fmla="*/ 1029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5" name="Freeform 46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10 w 4"/>
                <a:gd name="T5" fmla="*/ 510 h 60"/>
                <a:gd name="T6" fmla="*/ 11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10 w 4"/>
                <a:gd name="T15" fmla="*/ 1530 h 60"/>
                <a:gd name="T16" fmla="*/ 11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6" name="Freeform 47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10 w 4"/>
                <a:gd name="T5" fmla="*/ 510 h 60"/>
                <a:gd name="T6" fmla="*/ 11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10 w 4"/>
                <a:gd name="T15" fmla="*/ 1530 h 60"/>
                <a:gd name="T16" fmla="*/ 11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7" name="Freeform 48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10 w 4"/>
                <a:gd name="T5" fmla="*/ 510 h 60"/>
                <a:gd name="T6" fmla="*/ 11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10 w 4"/>
                <a:gd name="T15" fmla="*/ 1530 h 60"/>
                <a:gd name="T16" fmla="*/ 11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8" name="Freeform 49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10 w 4"/>
                <a:gd name="T5" fmla="*/ 510 h 60"/>
                <a:gd name="T6" fmla="*/ 11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10 w 4"/>
                <a:gd name="T15" fmla="*/ 1530 h 60"/>
                <a:gd name="T16" fmla="*/ 11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9" name="Rectangle 50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80" name="Rectangle 51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81" name="Freeform 52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2 h 60"/>
                <a:gd name="T4" fmla="*/ 110 w 4"/>
                <a:gd name="T5" fmla="*/ 512 h 60"/>
                <a:gd name="T6" fmla="*/ 110 w 4"/>
                <a:gd name="T7" fmla="*/ 0 h 60"/>
                <a:gd name="T8" fmla="*/ 0 w 4"/>
                <a:gd name="T9" fmla="*/ 0 h 60"/>
                <a:gd name="T10" fmla="*/ 0 w 4"/>
                <a:gd name="T11" fmla="*/ 1029 h 60"/>
                <a:gd name="T12" fmla="*/ 0 w 4"/>
                <a:gd name="T13" fmla="*/ 1540 h 60"/>
                <a:gd name="T14" fmla="*/ 110 w 4"/>
                <a:gd name="T15" fmla="*/ 1540 h 60"/>
                <a:gd name="T16" fmla="*/ 110 w 4"/>
                <a:gd name="T17" fmla="*/ 1029 h 60"/>
                <a:gd name="T18" fmla="*/ 0 w 4"/>
                <a:gd name="T19" fmla="*/ 1029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82" name="Freeform 53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10 w 4"/>
                <a:gd name="T5" fmla="*/ 510 h 60"/>
                <a:gd name="T6" fmla="*/ 11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10 w 4"/>
                <a:gd name="T15" fmla="*/ 1530 h 60"/>
                <a:gd name="T16" fmla="*/ 11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83" name="Freeform 54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10 w 4"/>
                <a:gd name="T5" fmla="*/ 510 h 60"/>
                <a:gd name="T6" fmla="*/ 11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10 w 4"/>
                <a:gd name="T15" fmla="*/ 1530 h 60"/>
                <a:gd name="T16" fmla="*/ 11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84" name="Freeform 55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2 h 60"/>
                <a:gd name="T4" fmla="*/ 110 w 4"/>
                <a:gd name="T5" fmla="*/ 512 h 60"/>
                <a:gd name="T6" fmla="*/ 110 w 4"/>
                <a:gd name="T7" fmla="*/ 0 h 60"/>
                <a:gd name="T8" fmla="*/ 0 w 4"/>
                <a:gd name="T9" fmla="*/ 0 h 60"/>
                <a:gd name="T10" fmla="*/ 0 w 4"/>
                <a:gd name="T11" fmla="*/ 1029 h 60"/>
                <a:gd name="T12" fmla="*/ 0 w 4"/>
                <a:gd name="T13" fmla="*/ 1540 h 60"/>
                <a:gd name="T14" fmla="*/ 110 w 4"/>
                <a:gd name="T15" fmla="*/ 1540 h 60"/>
                <a:gd name="T16" fmla="*/ 110 w 4"/>
                <a:gd name="T17" fmla="*/ 1029 h 60"/>
                <a:gd name="T18" fmla="*/ 0 w 4"/>
                <a:gd name="T19" fmla="*/ 1029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85" name="Freeform 56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10 w 4"/>
                <a:gd name="T5" fmla="*/ 510 h 60"/>
                <a:gd name="T6" fmla="*/ 11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10 w 4"/>
                <a:gd name="T15" fmla="*/ 1530 h 60"/>
                <a:gd name="T16" fmla="*/ 11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86" name="Freeform 57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2 h 60"/>
                <a:gd name="T4" fmla="*/ 110 w 4"/>
                <a:gd name="T5" fmla="*/ 512 h 60"/>
                <a:gd name="T6" fmla="*/ 110 w 4"/>
                <a:gd name="T7" fmla="*/ 0 h 60"/>
                <a:gd name="T8" fmla="*/ 0 w 4"/>
                <a:gd name="T9" fmla="*/ 0 h 60"/>
                <a:gd name="T10" fmla="*/ 0 w 4"/>
                <a:gd name="T11" fmla="*/ 1029 h 60"/>
                <a:gd name="T12" fmla="*/ 0 w 4"/>
                <a:gd name="T13" fmla="*/ 1540 h 60"/>
                <a:gd name="T14" fmla="*/ 110 w 4"/>
                <a:gd name="T15" fmla="*/ 1540 h 60"/>
                <a:gd name="T16" fmla="*/ 110 w 4"/>
                <a:gd name="T17" fmla="*/ 1029 h 60"/>
                <a:gd name="T18" fmla="*/ 0 w 4"/>
                <a:gd name="T19" fmla="*/ 1029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87" name="Freeform 58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10 w 4"/>
                <a:gd name="T5" fmla="*/ 510 h 60"/>
                <a:gd name="T6" fmla="*/ 11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10 w 4"/>
                <a:gd name="T15" fmla="*/ 1530 h 60"/>
                <a:gd name="T16" fmla="*/ 11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88" name="Freeform 59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10 w 4"/>
                <a:gd name="T5" fmla="*/ 510 h 60"/>
                <a:gd name="T6" fmla="*/ 11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10 w 4"/>
                <a:gd name="T15" fmla="*/ 1530 h 60"/>
                <a:gd name="T16" fmla="*/ 11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89" name="Freeform 60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10 w 4"/>
                <a:gd name="T5" fmla="*/ 510 h 60"/>
                <a:gd name="T6" fmla="*/ 11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10 w 4"/>
                <a:gd name="T15" fmla="*/ 1530 h 60"/>
                <a:gd name="T16" fmla="*/ 11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90" name="Freeform 61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10 w 4"/>
                <a:gd name="T5" fmla="*/ 510 h 60"/>
                <a:gd name="T6" fmla="*/ 11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10 w 4"/>
                <a:gd name="T15" fmla="*/ 1530 h 60"/>
                <a:gd name="T16" fmla="*/ 11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91" name="Rectangle 62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92" name="Rectangle 63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93" name="Freeform 64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2 h 60"/>
                <a:gd name="T4" fmla="*/ 100 w 4"/>
                <a:gd name="T5" fmla="*/ 512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9 h 60"/>
                <a:gd name="T12" fmla="*/ 0 w 4"/>
                <a:gd name="T13" fmla="*/ 1540 h 60"/>
                <a:gd name="T14" fmla="*/ 100 w 4"/>
                <a:gd name="T15" fmla="*/ 1540 h 60"/>
                <a:gd name="T16" fmla="*/ 100 w 4"/>
                <a:gd name="T17" fmla="*/ 1029 h 60"/>
                <a:gd name="T18" fmla="*/ 0 w 4"/>
                <a:gd name="T19" fmla="*/ 1029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94" name="Freeform 65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00 w 4"/>
                <a:gd name="T5" fmla="*/ 510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00 w 4"/>
                <a:gd name="T15" fmla="*/ 1530 h 60"/>
                <a:gd name="T16" fmla="*/ 10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95" name="Freeform 66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00 w 4"/>
                <a:gd name="T5" fmla="*/ 510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00 w 4"/>
                <a:gd name="T15" fmla="*/ 1530 h 60"/>
                <a:gd name="T16" fmla="*/ 10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96" name="Freeform 67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2 h 60"/>
                <a:gd name="T4" fmla="*/ 100 w 4"/>
                <a:gd name="T5" fmla="*/ 512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9 h 60"/>
                <a:gd name="T12" fmla="*/ 0 w 4"/>
                <a:gd name="T13" fmla="*/ 1540 h 60"/>
                <a:gd name="T14" fmla="*/ 100 w 4"/>
                <a:gd name="T15" fmla="*/ 1540 h 60"/>
                <a:gd name="T16" fmla="*/ 100 w 4"/>
                <a:gd name="T17" fmla="*/ 1029 h 60"/>
                <a:gd name="T18" fmla="*/ 0 w 4"/>
                <a:gd name="T19" fmla="*/ 1029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97" name="Freeform 68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00 w 4"/>
                <a:gd name="T5" fmla="*/ 510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00 w 4"/>
                <a:gd name="T15" fmla="*/ 1530 h 60"/>
                <a:gd name="T16" fmla="*/ 10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98" name="Freeform 69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2 h 60"/>
                <a:gd name="T4" fmla="*/ 100 w 4"/>
                <a:gd name="T5" fmla="*/ 512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9 h 60"/>
                <a:gd name="T12" fmla="*/ 0 w 4"/>
                <a:gd name="T13" fmla="*/ 1540 h 60"/>
                <a:gd name="T14" fmla="*/ 100 w 4"/>
                <a:gd name="T15" fmla="*/ 1540 h 60"/>
                <a:gd name="T16" fmla="*/ 100 w 4"/>
                <a:gd name="T17" fmla="*/ 1029 h 60"/>
                <a:gd name="T18" fmla="*/ 0 w 4"/>
                <a:gd name="T19" fmla="*/ 1029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99" name="Freeform 70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00 w 4"/>
                <a:gd name="T5" fmla="*/ 510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00 w 4"/>
                <a:gd name="T15" fmla="*/ 1530 h 60"/>
                <a:gd name="T16" fmla="*/ 10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00" name="Freeform 71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00 w 4"/>
                <a:gd name="T5" fmla="*/ 510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00 w 4"/>
                <a:gd name="T15" fmla="*/ 1530 h 60"/>
                <a:gd name="T16" fmla="*/ 10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01" name="Freeform 72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00 w 4"/>
                <a:gd name="T5" fmla="*/ 510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00 w 4"/>
                <a:gd name="T15" fmla="*/ 1530 h 60"/>
                <a:gd name="T16" fmla="*/ 10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02" name="Freeform 73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00 w 4"/>
                <a:gd name="T5" fmla="*/ 510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00 w 4"/>
                <a:gd name="T15" fmla="*/ 1530 h 60"/>
                <a:gd name="T16" fmla="*/ 10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03" name="Rectangle 74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04" name="Rectangle 75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05" name="Freeform 76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2 h 60"/>
                <a:gd name="T4" fmla="*/ 100 w 4"/>
                <a:gd name="T5" fmla="*/ 512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9 h 60"/>
                <a:gd name="T12" fmla="*/ 0 w 4"/>
                <a:gd name="T13" fmla="*/ 1540 h 60"/>
                <a:gd name="T14" fmla="*/ 100 w 4"/>
                <a:gd name="T15" fmla="*/ 1540 h 60"/>
                <a:gd name="T16" fmla="*/ 100 w 4"/>
                <a:gd name="T17" fmla="*/ 1029 h 60"/>
                <a:gd name="T18" fmla="*/ 0 w 4"/>
                <a:gd name="T19" fmla="*/ 1029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06" name="Freeform 77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00 w 4"/>
                <a:gd name="T5" fmla="*/ 510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00 w 4"/>
                <a:gd name="T15" fmla="*/ 1530 h 60"/>
                <a:gd name="T16" fmla="*/ 10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07" name="Freeform 78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00 w 4"/>
                <a:gd name="T5" fmla="*/ 510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00 w 4"/>
                <a:gd name="T15" fmla="*/ 1530 h 60"/>
                <a:gd name="T16" fmla="*/ 10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08" name="Freeform 79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2 h 60"/>
                <a:gd name="T4" fmla="*/ 100 w 4"/>
                <a:gd name="T5" fmla="*/ 512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9 h 60"/>
                <a:gd name="T12" fmla="*/ 0 w 4"/>
                <a:gd name="T13" fmla="*/ 1540 h 60"/>
                <a:gd name="T14" fmla="*/ 100 w 4"/>
                <a:gd name="T15" fmla="*/ 1540 h 60"/>
                <a:gd name="T16" fmla="*/ 100 w 4"/>
                <a:gd name="T17" fmla="*/ 1029 h 60"/>
                <a:gd name="T18" fmla="*/ 0 w 4"/>
                <a:gd name="T19" fmla="*/ 1029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09" name="Freeform 80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00 w 4"/>
                <a:gd name="T5" fmla="*/ 510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00 w 4"/>
                <a:gd name="T15" fmla="*/ 1530 h 60"/>
                <a:gd name="T16" fmla="*/ 10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10" name="Freeform 81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2 h 60"/>
                <a:gd name="T4" fmla="*/ 100 w 4"/>
                <a:gd name="T5" fmla="*/ 512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9 h 60"/>
                <a:gd name="T12" fmla="*/ 0 w 4"/>
                <a:gd name="T13" fmla="*/ 1540 h 60"/>
                <a:gd name="T14" fmla="*/ 100 w 4"/>
                <a:gd name="T15" fmla="*/ 1540 h 60"/>
                <a:gd name="T16" fmla="*/ 100 w 4"/>
                <a:gd name="T17" fmla="*/ 1029 h 60"/>
                <a:gd name="T18" fmla="*/ 0 w 4"/>
                <a:gd name="T19" fmla="*/ 1029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11" name="Freeform 82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00 w 4"/>
                <a:gd name="T5" fmla="*/ 510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00 w 4"/>
                <a:gd name="T15" fmla="*/ 1530 h 60"/>
                <a:gd name="T16" fmla="*/ 10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12" name="Freeform 83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00 w 4"/>
                <a:gd name="T5" fmla="*/ 510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00 w 4"/>
                <a:gd name="T15" fmla="*/ 1530 h 60"/>
                <a:gd name="T16" fmla="*/ 10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13" name="Freeform 84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00 w 4"/>
                <a:gd name="T5" fmla="*/ 510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00 w 4"/>
                <a:gd name="T15" fmla="*/ 1530 h 60"/>
                <a:gd name="T16" fmla="*/ 10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14" name="Freeform 85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00 w 4"/>
                <a:gd name="T5" fmla="*/ 510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00 w 4"/>
                <a:gd name="T15" fmla="*/ 1530 h 60"/>
                <a:gd name="T16" fmla="*/ 10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15" name="Rectangle 86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16" name="Rectangle 87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17" name="Freeform 88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2 h 60"/>
                <a:gd name="T4" fmla="*/ 100 w 4"/>
                <a:gd name="T5" fmla="*/ 512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9 h 60"/>
                <a:gd name="T12" fmla="*/ 0 w 4"/>
                <a:gd name="T13" fmla="*/ 1540 h 60"/>
                <a:gd name="T14" fmla="*/ 100 w 4"/>
                <a:gd name="T15" fmla="*/ 1540 h 60"/>
                <a:gd name="T16" fmla="*/ 100 w 4"/>
                <a:gd name="T17" fmla="*/ 1029 h 60"/>
                <a:gd name="T18" fmla="*/ 0 w 4"/>
                <a:gd name="T19" fmla="*/ 1029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18" name="Freeform 89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00 w 4"/>
                <a:gd name="T5" fmla="*/ 510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00 w 4"/>
                <a:gd name="T15" fmla="*/ 1530 h 60"/>
                <a:gd name="T16" fmla="*/ 10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19" name="Freeform 90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00 w 4"/>
                <a:gd name="T5" fmla="*/ 510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00 w 4"/>
                <a:gd name="T15" fmla="*/ 1530 h 60"/>
                <a:gd name="T16" fmla="*/ 10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0" name="Freeform 91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2 h 60"/>
                <a:gd name="T4" fmla="*/ 100 w 4"/>
                <a:gd name="T5" fmla="*/ 512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9 h 60"/>
                <a:gd name="T12" fmla="*/ 0 w 4"/>
                <a:gd name="T13" fmla="*/ 1540 h 60"/>
                <a:gd name="T14" fmla="*/ 100 w 4"/>
                <a:gd name="T15" fmla="*/ 1540 h 60"/>
                <a:gd name="T16" fmla="*/ 100 w 4"/>
                <a:gd name="T17" fmla="*/ 1029 h 60"/>
                <a:gd name="T18" fmla="*/ 0 w 4"/>
                <a:gd name="T19" fmla="*/ 1029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1" name="Freeform 92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00 w 4"/>
                <a:gd name="T5" fmla="*/ 510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00 w 4"/>
                <a:gd name="T15" fmla="*/ 1530 h 60"/>
                <a:gd name="T16" fmla="*/ 10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2" name="Freeform 93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2 h 60"/>
                <a:gd name="T4" fmla="*/ 100 w 4"/>
                <a:gd name="T5" fmla="*/ 512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9 h 60"/>
                <a:gd name="T12" fmla="*/ 0 w 4"/>
                <a:gd name="T13" fmla="*/ 1540 h 60"/>
                <a:gd name="T14" fmla="*/ 100 w 4"/>
                <a:gd name="T15" fmla="*/ 1540 h 60"/>
                <a:gd name="T16" fmla="*/ 100 w 4"/>
                <a:gd name="T17" fmla="*/ 1029 h 60"/>
                <a:gd name="T18" fmla="*/ 0 w 4"/>
                <a:gd name="T19" fmla="*/ 1029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3" name="Freeform 94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00 w 4"/>
                <a:gd name="T5" fmla="*/ 510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00 w 4"/>
                <a:gd name="T15" fmla="*/ 1530 h 60"/>
                <a:gd name="T16" fmla="*/ 10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4" name="Freeform 95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00 w 4"/>
                <a:gd name="T5" fmla="*/ 510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00 w 4"/>
                <a:gd name="T15" fmla="*/ 1530 h 60"/>
                <a:gd name="T16" fmla="*/ 10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5" name="Freeform 96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00 w 4"/>
                <a:gd name="T5" fmla="*/ 510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00 w 4"/>
                <a:gd name="T15" fmla="*/ 1530 h 60"/>
                <a:gd name="T16" fmla="*/ 10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6" name="Freeform 97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00 w 4"/>
                <a:gd name="T5" fmla="*/ 510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00 w 4"/>
                <a:gd name="T15" fmla="*/ 1530 h 60"/>
                <a:gd name="T16" fmla="*/ 10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7" name="Rectangle 98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8" name="Rectangle 99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9" name="Freeform 100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2 h 60"/>
                <a:gd name="T4" fmla="*/ 100 w 4"/>
                <a:gd name="T5" fmla="*/ 512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9 h 60"/>
                <a:gd name="T12" fmla="*/ 0 w 4"/>
                <a:gd name="T13" fmla="*/ 1540 h 60"/>
                <a:gd name="T14" fmla="*/ 100 w 4"/>
                <a:gd name="T15" fmla="*/ 1540 h 60"/>
                <a:gd name="T16" fmla="*/ 100 w 4"/>
                <a:gd name="T17" fmla="*/ 1029 h 60"/>
                <a:gd name="T18" fmla="*/ 0 w 4"/>
                <a:gd name="T19" fmla="*/ 1029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" name="Freeform 101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00 w 4"/>
                <a:gd name="T5" fmla="*/ 510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00 w 4"/>
                <a:gd name="T15" fmla="*/ 1530 h 60"/>
                <a:gd name="T16" fmla="*/ 10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1" name="Freeform 102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00 w 4"/>
                <a:gd name="T5" fmla="*/ 510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00 w 4"/>
                <a:gd name="T15" fmla="*/ 1530 h 60"/>
                <a:gd name="T16" fmla="*/ 10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2" name="Freeform 103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2 h 60"/>
                <a:gd name="T4" fmla="*/ 100 w 4"/>
                <a:gd name="T5" fmla="*/ 512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9 h 60"/>
                <a:gd name="T12" fmla="*/ 0 w 4"/>
                <a:gd name="T13" fmla="*/ 1540 h 60"/>
                <a:gd name="T14" fmla="*/ 100 w 4"/>
                <a:gd name="T15" fmla="*/ 1540 h 60"/>
                <a:gd name="T16" fmla="*/ 100 w 4"/>
                <a:gd name="T17" fmla="*/ 1029 h 60"/>
                <a:gd name="T18" fmla="*/ 0 w 4"/>
                <a:gd name="T19" fmla="*/ 1029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3" name="Freeform 104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00 w 4"/>
                <a:gd name="T5" fmla="*/ 510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00 w 4"/>
                <a:gd name="T15" fmla="*/ 1530 h 60"/>
                <a:gd name="T16" fmla="*/ 10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4" name="Freeform 105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2 h 60"/>
                <a:gd name="T4" fmla="*/ 100 w 4"/>
                <a:gd name="T5" fmla="*/ 512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9 h 60"/>
                <a:gd name="T12" fmla="*/ 0 w 4"/>
                <a:gd name="T13" fmla="*/ 1540 h 60"/>
                <a:gd name="T14" fmla="*/ 100 w 4"/>
                <a:gd name="T15" fmla="*/ 1540 h 60"/>
                <a:gd name="T16" fmla="*/ 100 w 4"/>
                <a:gd name="T17" fmla="*/ 1029 h 60"/>
                <a:gd name="T18" fmla="*/ 0 w 4"/>
                <a:gd name="T19" fmla="*/ 1029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5" name="Freeform 106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00 w 4"/>
                <a:gd name="T5" fmla="*/ 510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00 w 4"/>
                <a:gd name="T15" fmla="*/ 1530 h 60"/>
                <a:gd name="T16" fmla="*/ 10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6" name="Freeform 107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00 w 4"/>
                <a:gd name="T5" fmla="*/ 510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00 w 4"/>
                <a:gd name="T15" fmla="*/ 1530 h 60"/>
                <a:gd name="T16" fmla="*/ 10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7" name="Freeform 108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00 w 4"/>
                <a:gd name="T5" fmla="*/ 510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00 w 4"/>
                <a:gd name="T15" fmla="*/ 1530 h 60"/>
                <a:gd name="T16" fmla="*/ 10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8" name="Freeform 109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00 w 4"/>
                <a:gd name="T5" fmla="*/ 510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00 w 4"/>
                <a:gd name="T15" fmla="*/ 1530 h 60"/>
                <a:gd name="T16" fmla="*/ 10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9" name="Rectangle 110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40" name="Rectangle 111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41" name="Freeform 112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2 h 60"/>
                <a:gd name="T4" fmla="*/ 100 w 4"/>
                <a:gd name="T5" fmla="*/ 512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9 h 60"/>
                <a:gd name="T12" fmla="*/ 0 w 4"/>
                <a:gd name="T13" fmla="*/ 1540 h 60"/>
                <a:gd name="T14" fmla="*/ 100 w 4"/>
                <a:gd name="T15" fmla="*/ 1540 h 60"/>
                <a:gd name="T16" fmla="*/ 100 w 4"/>
                <a:gd name="T17" fmla="*/ 1029 h 60"/>
                <a:gd name="T18" fmla="*/ 0 w 4"/>
                <a:gd name="T19" fmla="*/ 1029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42" name="Freeform 113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00 w 4"/>
                <a:gd name="T5" fmla="*/ 510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00 w 4"/>
                <a:gd name="T15" fmla="*/ 1530 h 60"/>
                <a:gd name="T16" fmla="*/ 10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43" name="Freeform 114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00 w 4"/>
                <a:gd name="T5" fmla="*/ 510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00 w 4"/>
                <a:gd name="T15" fmla="*/ 1530 h 60"/>
                <a:gd name="T16" fmla="*/ 10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44" name="Freeform 115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2 h 60"/>
                <a:gd name="T4" fmla="*/ 100 w 4"/>
                <a:gd name="T5" fmla="*/ 512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9 h 60"/>
                <a:gd name="T12" fmla="*/ 0 w 4"/>
                <a:gd name="T13" fmla="*/ 1540 h 60"/>
                <a:gd name="T14" fmla="*/ 100 w 4"/>
                <a:gd name="T15" fmla="*/ 1540 h 60"/>
                <a:gd name="T16" fmla="*/ 100 w 4"/>
                <a:gd name="T17" fmla="*/ 1029 h 60"/>
                <a:gd name="T18" fmla="*/ 0 w 4"/>
                <a:gd name="T19" fmla="*/ 1029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45" name="Freeform 116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00 w 4"/>
                <a:gd name="T5" fmla="*/ 510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00 w 4"/>
                <a:gd name="T15" fmla="*/ 1530 h 60"/>
                <a:gd name="T16" fmla="*/ 10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46" name="Freeform 117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2 h 60"/>
                <a:gd name="T4" fmla="*/ 100 w 4"/>
                <a:gd name="T5" fmla="*/ 512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9 h 60"/>
                <a:gd name="T12" fmla="*/ 0 w 4"/>
                <a:gd name="T13" fmla="*/ 1540 h 60"/>
                <a:gd name="T14" fmla="*/ 100 w 4"/>
                <a:gd name="T15" fmla="*/ 1540 h 60"/>
                <a:gd name="T16" fmla="*/ 100 w 4"/>
                <a:gd name="T17" fmla="*/ 1029 h 60"/>
                <a:gd name="T18" fmla="*/ 0 w 4"/>
                <a:gd name="T19" fmla="*/ 1029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47" name="Freeform 118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00 w 4"/>
                <a:gd name="T5" fmla="*/ 510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00 w 4"/>
                <a:gd name="T15" fmla="*/ 1530 h 60"/>
                <a:gd name="T16" fmla="*/ 10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48" name="Freeform 119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00 w 4"/>
                <a:gd name="T5" fmla="*/ 510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00 w 4"/>
                <a:gd name="T15" fmla="*/ 1530 h 60"/>
                <a:gd name="T16" fmla="*/ 10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49" name="Freeform 120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00 w 4"/>
                <a:gd name="T5" fmla="*/ 510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00 w 4"/>
                <a:gd name="T15" fmla="*/ 1530 h 60"/>
                <a:gd name="T16" fmla="*/ 10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50" name="Freeform 121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00 w 4"/>
                <a:gd name="T5" fmla="*/ 510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00 w 4"/>
                <a:gd name="T15" fmla="*/ 1530 h 60"/>
                <a:gd name="T16" fmla="*/ 10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51" name="Rectangle 122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52" name="Rectangle 123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53" name="Freeform 124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2 h 60"/>
                <a:gd name="T4" fmla="*/ 100 w 4"/>
                <a:gd name="T5" fmla="*/ 512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9 h 60"/>
                <a:gd name="T12" fmla="*/ 0 w 4"/>
                <a:gd name="T13" fmla="*/ 1540 h 60"/>
                <a:gd name="T14" fmla="*/ 100 w 4"/>
                <a:gd name="T15" fmla="*/ 1540 h 60"/>
                <a:gd name="T16" fmla="*/ 100 w 4"/>
                <a:gd name="T17" fmla="*/ 1029 h 60"/>
                <a:gd name="T18" fmla="*/ 0 w 4"/>
                <a:gd name="T19" fmla="*/ 1029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54" name="Freeform 125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00 w 4"/>
                <a:gd name="T5" fmla="*/ 510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00 w 4"/>
                <a:gd name="T15" fmla="*/ 1530 h 60"/>
                <a:gd name="T16" fmla="*/ 10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55" name="Freeform 126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00 w 4"/>
                <a:gd name="T5" fmla="*/ 510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00 w 4"/>
                <a:gd name="T15" fmla="*/ 1530 h 60"/>
                <a:gd name="T16" fmla="*/ 10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56" name="Freeform 127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2 h 60"/>
                <a:gd name="T4" fmla="*/ 100 w 4"/>
                <a:gd name="T5" fmla="*/ 512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9 h 60"/>
                <a:gd name="T12" fmla="*/ 0 w 4"/>
                <a:gd name="T13" fmla="*/ 1540 h 60"/>
                <a:gd name="T14" fmla="*/ 100 w 4"/>
                <a:gd name="T15" fmla="*/ 1540 h 60"/>
                <a:gd name="T16" fmla="*/ 100 w 4"/>
                <a:gd name="T17" fmla="*/ 1029 h 60"/>
                <a:gd name="T18" fmla="*/ 0 w 4"/>
                <a:gd name="T19" fmla="*/ 1029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57" name="Freeform 128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00 w 4"/>
                <a:gd name="T5" fmla="*/ 510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00 w 4"/>
                <a:gd name="T15" fmla="*/ 1530 h 60"/>
                <a:gd name="T16" fmla="*/ 10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58" name="Freeform 129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2 h 60"/>
                <a:gd name="T4" fmla="*/ 100 w 4"/>
                <a:gd name="T5" fmla="*/ 512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9 h 60"/>
                <a:gd name="T12" fmla="*/ 0 w 4"/>
                <a:gd name="T13" fmla="*/ 1540 h 60"/>
                <a:gd name="T14" fmla="*/ 100 w 4"/>
                <a:gd name="T15" fmla="*/ 1540 h 60"/>
                <a:gd name="T16" fmla="*/ 100 w 4"/>
                <a:gd name="T17" fmla="*/ 1029 h 60"/>
                <a:gd name="T18" fmla="*/ 0 w 4"/>
                <a:gd name="T19" fmla="*/ 1029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59" name="Freeform 130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00 w 4"/>
                <a:gd name="T5" fmla="*/ 510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00 w 4"/>
                <a:gd name="T15" fmla="*/ 1530 h 60"/>
                <a:gd name="T16" fmla="*/ 10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60" name="Freeform 131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00 w 4"/>
                <a:gd name="T5" fmla="*/ 510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00 w 4"/>
                <a:gd name="T15" fmla="*/ 1530 h 60"/>
                <a:gd name="T16" fmla="*/ 10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61" name="Freeform 132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00 w 4"/>
                <a:gd name="T5" fmla="*/ 510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00 w 4"/>
                <a:gd name="T15" fmla="*/ 1530 h 60"/>
                <a:gd name="T16" fmla="*/ 10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62" name="Freeform 133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00 w 4"/>
                <a:gd name="T5" fmla="*/ 510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00 w 4"/>
                <a:gd name="T15" fmla="*/ 1530 h 60"/>
                <a:gd name="T16" fmla="*/ 10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63" name="Rectangle 134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64" name="Rectangle 135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65" name="Freeform 136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2 h 60"/>
                <a:gd name="T4" fmla="*/ 100 w 4"/>
                <a:gd name="T5" fmla="*/ 512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9 h 60"/>
                <a:gd name="T12" fmla="*/ 0 w 4"/>
                <a:gd name="T13" fmla="*/ 1540 h 60"/>
                <a:gd name="T14" fmla="*/ 100 w 4"/>
                <a:gd name="T15" fmla="*/ 1540 h 60"/>
                <a:gd name="T16" fmla="*/ 100 w 4"/>
                <a:gd name="T17" fmla="*/ 1029 h 60"/>
                <a:gd name="T18" fmla="*/ 0 w 4"/>
                <a:gd name="T19" fmla="*/ 1029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66" name="Freeform 137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00 w 4"/>
                <a:gd name="T5" fmla="*/ 510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00 w 4"/>
                <a:gd name="T15" fmla="*/ 1530 h 60"/>
                <a:gd name="T16" fmla="*/ 10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67" name="Freeform 138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00 w 4"/>
                <a:gd name="T5" fmla="*/ 510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00 w 4"/>
                <a:gd name="T15" fmla="*/ 1530 h 60"/>
                <a:gd name="T16" fmla="*/ 10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68" name="Freeform 139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2 h 60"/>
                <a:gd name="T4" fmla="*/ 100 w 4"/>
                <a:gd name="T5" fmla="*/ 512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9 h 60"/>
                <a:gd name="T12" fmla="*/ 0 w 4"/>
                <a:gd name="T13" fmla="*/ 1540 h 60"/>
                <a:gd name="T14" fmla="*/ 100 w 4"/>
                <a:gd name="T15" fmla="*/ 1540 h 60"/>
                <a:gd name="T16" fmla="*/ 100 w 4"/>
                <a:gd name="T17" fmla="*/ 1029 h 60"/>
                <a:gd name="T18" fmla="*/ 0 w 4"/>
                <a:gd name="T19" fmla="*/ 1029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69" name="Freeform 140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00 w 4"/>
                <a:gd name="T5" fmla="*/ 510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00 w 4"/>
                <a:gd name="T15" fmla="*/ 1530 h 60"/>
                <a:gd name="T16" fmla="*/ 10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70" name="Freeform 141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2 h 60"/>
                <a:gd name="T4" fmla="*/ 100 w 4"/>
                <a:gd name="T5" fmla="*/ 512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9 h 60"/>
                <a:gd name="T12" fmla="*/ 0 w 4"/>
                <a:gd name="T13" fmla="*/ 1540 h 60"/>
                <a:gd name="T14" fmla="*/ 100 w 4"/>
                <a:gd name="T15" fmla="*/ 1540 h 60"/>
                <a:gd name="T16" fmla="*/ 100 w 4"/>
                <a:gd name="T17" fmla="*/ 1029 h 60"/>
                <a:gd name="T18" fmla="*/ 0 w 4"/>
                <a:gd name="T19" fmla="*/ 1029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71" name="Freeform 142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00 w 4"/>
                <a:gd name="T5" fmla="*/ 510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00 w 4"/>
                <a:gd name="T15" fmla="*/ 1530 h 60"/>
                <a:gd name="T16" fmla="*/ 10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72" name="Freeform 143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00 w 4"/>
                <a:gd name="T5" fmla="*/ 510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00 w 4"/>
                <a:gd name="T15" fmla="*/ 1530 h 60"/>
                <a:gd name="T16" fmla="*/ 10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73" name="Freeform 144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00 w 4"/>
                <a:gd name="T5" fmla="*/ 510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00 w 4"/>
                <a:gd name="T15" fmla="*/ 1530 h 60"/>
                <a:gd name="T16" fmla="*/ 10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74" name="Freeform 145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510 h 60"/>
                <a:gd name="T4" fmla="*/ 100 w 4"/>
                <a:gd name="T5" fmla="*/ 510 h 60"/>
                <a:gd name="T6" fmla="*/ 100 w 4"/>
                <a:gd name="T7" fmla="*/ 0 h 60"/>
                <a:gd name="T8" fmla="*/ 0 w 4"/>
                <a:gd name="T9" fmla="*/ 0 h 60"/>
                <a:gd name="T10" fmla="*/ 0 w 4"/>
                <a:gd name="T11" fmla="*/ 1020 h 60"/>
                <a:gd name="T12" fmla="*/ 0 w 4"/>
                <a:gd name="T13" fmla="*/ 1530 h 60"/>
                <a:gd name="T14" fmla="*/ 100 w 4"/>
                <a:gd name="T15" fmla="*/ 1530 h 60"/>
                <a:gd name="T16" fmla="*/ 100 w 4"/>
                <a:gd name="T17" fmla="*/ 1020 h 60"/>
                <a:gd name="T18" fmla="*/ 0 w 4"/>
                <a:gd name="T19" fmla="*/ 102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75" name="Rectangle 146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76" name="Freeform 147"/>
            <p:cNvSpPr>
              <a:spLocks/>
            </p:cNvSpPr>
            <p:nvPr/>
          </p:nvSpPr>
          <p:spPr bwMode="auto">
            <a:xfrm>
              <a:off x="349" y="3304"/>
              <a:ext cx="20" cy="10"/>
            </a:xfrm>
            <a:custGeom>
              <a:avLst/>
              <a:gdLst>
                <a:gd name="T0" fmla="*/ 0 w 4"/>
                <a:gd name="T1" fmla="*/ 25 h 2"/>
                <a:gd name="T2" fmla="*/ 0 w 4"/>
                <a:gd name="T3" fmla="*/ 25 h 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27" name="Group 148"/>
          <p:cNvGrpSpPr>
            <a:grpSpLocks/>
          </p:cNvGrpSpPr>
          <p:nvPr/>
        </p:nvGrpSpPr>
        <p:grpSpPr bwMode="auto">
          <a:xfrm>
            <a:off x="1066800" y="3444875"/>
            <a:ext cx="533400" cy="492125"/>
            <a:chOff x="96" y="2784"/>
            <a:chExt cx="1062" cy="981"/>
          </a:xfrm>
        </p:grpSpPr>
        <p:sp>
          <p:nvSpPr>
            <p:cNvPr id="1119" name="Freeform 149"/>
            <p:cNvSpPr>
              <a:spLocks/>
            </p:cNvSpPr>
            <p:nvPr userDrawn="1"/>
          </p:nvSpPr>
          <p:spPr bwMode="auto">
            <a:xfrm>
              <a:off x="121" y="2784"/>
              <a:ext cx="205" cy="82"/>
            </a:xfrm>
            <a:custGeom>
              <a:avLst/>
              <a:gdLst>
                <a:gd name="T0" fmla="*/ 750 w 41"/>
                <a:gd name="T1" fmla="*/ 318 h 16"/>
                <a:gd name="T2" fmla="*/ 925 w 41"/>
                <a:gd name="T3" fmla="*/ 261 h 16"/>
                <a:gd name="T4" fmla="*/ 950 w 41"/>
                <a:gd name="T5" fmla="*/ 236 h 16"/>
                <a:gd name="T6" fmla="*/ 775 w 41"/>
                <a:gd name="T7" fmla="*/ 26 h 16"/>
                <a:gd name="T8" fmla="*/ 200 w 41"/>
                <a:gd name="T9" fmla="*/ 287 h 16"/>
                <a:gd name="T10" fmla="*/ 750 w 41"/>
                <a:gd name="T11" fmla="*/ 318 h 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0" name="Freeform 150"/>
            <p:cNvSpPr>
              <a:spLocks noEditPoints="1"/>
            </p:cNvSpPr>
            <p:nvPr userDrawn="1"/>
          </p:nvSpPr>
          <p:spPr bwMode="auto">
            <a:xfrm>
              <a:off x="96" y="2790"/>
              <a:ext cx="1062" cy="975"/>
            </a:xfrm>
            <a:custGeom>
              <a:avLst/>
              <a:gdLst>
                <a:gd name="T0" fmla="*/ 4167 w 210"/>
                <a:gd name="T1" fmla="*/ 3956 h 193"/>
                <a:gd name="T2" fmla="*/ 3889 w 210"/>
                <a:gd name="T3" fmla="*/ 3188 h 193"/>
                <a:gd name="T4" fmla="*/ 3631 w 210"/>
                <a:gd name="T5" fmla="*/ 2526 h 193"/>
                <a:gd name="T6" fmla="*/ 4218 w 210"/>
                <a:gd name="T7" fmla="*/ 2374 h 193"/>
                <a:gd name="T8" fmla="*/ 3732 w 210"/>
                <a:gd name="T9" fmla="*/ 2091 h 193"/>
                <a:gd name="T10" fmla="*/ 4015 w 210"/>
                <a:gd name="T11" fmla="*/ 2117 h 193"/>
                <a:gd name="T12" fmla="*/ 4015 w 210"/>
                <a:gd name="T13" fmla="*/ 1965 h 193"/>
                <a:gd name="T14" fmla="*/ 3454 w 210"/>
                <a:gd name="T15" fmla="*/ 1990 h 193"/>
                <a:gd name="T16" fmla="*/ 3272 w 210"/>
                <a:gd name="T17" fmla="*/ 3188 h 193"/>
                <a:gd name="T18" fmla="*/ 3171 w 210"/>
                <a:gd name="T19" fmla="*/ 2142 h 193"/>
                <a:gd name="T20" fmla="*/ 3019 w 210"/>
                <a:gd name="T21" fmla="*/ 1708 h 193"/>
                <a:gd name="T22" fmla="*/ 3171 w 210"/>
                <a:gd name="T23" fmla="*/ 1303 h 193"/>
                <a:gd name="T24" fmla="*/ 3095 w 210"/>
                <a:gd name="T25" fmla="*/ 945 h 193"/>
                <a:gd name="T26" fmla="*/ 3044 w 210"/>
                <a:gd name="T27" fmla="*/ 611 h 193"/>
                <a:gd name="T28" fmla="*/ 3378 w 210"/>
                <a:gd name="T29" fmla="*/ 995 h 193"/>
                <a:gd name="T30" fmla="*/ 3813 w 210"/>
                <a:gd name="T31" fmla="*/ 460 h 193"/>
                <a:gd name="T32" fmla="*/ 3757 w 210"/>
                <a:gd name="T33" fmla="*/ 919 h 193"/>
                <a:gd name="T34" fmla="*/ 3656 w 210"/>
                <a:gd name="T35" fmla="*/ 1223 h 193"/>
                <a:gd name="T36" fmla="*/ 3682 w 210"/>
                <a:gd name="T37" fmla="*/ 1708 h 193"/>
                <a:gd name="T38" fmla="*/ 5087 w 210"/>
                <a:gd name="T39" fmla="*/ 743 h 193"/>
                <a:gd name="T40" fmla="*/ 2301 w 210"/>
                <a:gd name="T41" fmla="*/ 25 h 193"/>
                <a:gd name="T42" fmla="*/ 1431 w 210"/>
                <a:gd name="T43" fmla="*/ 202 h 193"/>
                <a:gd name="T44" fmla="*/ 2175 w 210"/>
                <a:gd name="T45" fmla="*/ 308 h 193"/>
                <a:gd name="T46" fmla="*/ 1532 w 210"/>
                <a:gd name="T47" fmla="*/ 561 h 193"/>
                <a:gd name="T48" fmla="*/ 1482 w 210"/>
                <a:gd name="T49" fmla="*/ 743 h 193"/>
                <a:gd name="T50" fmla="*/ 971 w 210"/>
                <a:gd name="T51" fmla="*/ 434 h 193"/>
                <a:gd name="T52" fmla="*/ 334 w 210"/>
                <a:gd name="T53" fmla="*/ 2935 h 193"/>
                <a:gd name="T54" fmla="*/ 1558 w 210"/>
                <a:gd name="T55" fmla="*/ 3728 h 193"/>
                <a:gd name="T56" fmla="*/ 1153 w 210"/>
                <a:gd name="T57" fmla="*/ 3395 h 193"/>
                <a:gd name="T58" fmla="*/ 895 w 210"/>
                <a:gd name="T59" fmla="*/ 3703 h 193"/>
                <a:gd name="T60" fmla="*/ 819 w 210"/>
                <a:gd name="T61" fmla="*/ 3269 h 193"/>
                <a:gd name="T62" fmla="*/ 1178 w 210"/>
                <a:gd name="T63" fmla="*/ 2192 h 193"/>
                <a:gd name="T64" fmla="*/ 1714 w 210"/>
                <a:gd name="T65" fmla="*/ 2117 h 193"/>
                <a:gd name="T66" fmla="*/ 1816 w 210"/>
                <a:gd name="T67" fmla="*/ 2425 h 193"/>
                <a:gd name="T68" fmla="*/ 1558 w 210"/>
                <a:gd name="T69" fmla="*/ 3087 h 193"/>
                <a:gd name="T70" fmla="*/ 2326 w 210"/>
                <a:gd name="T71" fmla="*/ 4592 h 193"/>
                <a:gd name="T72" fmla="*/ 4759 w 210"/>
                <a:gd name="T73" fmla="*/ 4238 h 193"/>
                <a:gd name="T74" fmla="*/ 4653 w 210"/>
                <a:gd name="T75" fmla="*/ 1682 h 193"/>
                <a:gd name="T76" fmla="*/ 4218 w 210"/>
                <a:gd name="T77" fmla="*/ 1531 h 193"/>
                <a:gd name="T78" fmla="*/ 2888 w 210"/>
                <a:gd name="T79" fmla="*/ 1556 h 193"/>
                <a:gd name="T80" fmla="*/ 2761 w 210"/>
                <a:gd name="T81" fmla="*/ 2223 h 193"/>
                <a:gd name="T82" fmla="*/ 2918 w 210"/>
                <a:gd name="T83" fmla="*/ 1278 h 193"/>
                <a:gd name="T84" fmla="*/ 2276 w 210"/>
                <a:gd name="T85" fmla="*/ 662 h 193"/>
                <a:gd name="T86" fmla="*/ 2685 w 210"/>
                <a:gd name="T87" fmla="*/ 894 h 193"/>
                <a:gd name="T88" fmla="*/ 1558 w 210"/>
                <a:gd name="T89" fmla="*/ 1839 h 193"/>
                <a:gd name="T90" fmla="*/ 612 w 210"/>
                <a:gd name="T91" fmla="*/ 945 h 193"/>
                <a:gd name="T92" fmla="*/ 1740 w 210"/>
                <a:gd name="T93" fmla="*/ 1020 h 193"/>
                <a:gd name="T94" fmla="*/ 2023 w 210"/>
                <a:gd name="T95" fmla="*/ 1020 h 193"/>
                <a:gd name="T96" fmla="*/ 2761 w 210"/>
                <a:gd name="T97" fmla="*/ 1147 h 193"/>
                <a:gd name="T98" fmla="*/ 2534 w 210"/>
                <a:gd name="T99" fmla="*/ 2374 h 193"/>
                <a:gd name="T100" fmla="*/ 2377 w 210"/>
                <a:gd name="T101" fmla="*/ 1303 h 193"/>
                <a:gd name="T102" fmla="*/ 1558 w 210"/>
                <a:gd name="T103" fmla="*/ 1839 h 193"/>
                <a:gd name="T104" fmla="*/ 2048 w 210"/>
                <a:gd name="T105" fmla="*/ 2091 h 193"/>
                <a:gd name="T106" fmla="*/ 2250 w 210"/>
                <a:gd name="T107" fmla="*/ 1480 h 193"/>
                <a:gd name="T108" fmla="*/ 2609 w 210"/>
                <a:gd name="T109" fmla="*/ 3703 h 193"/>
                <a:gd name="T110" fmla="*/ 2099 w 210"/>
                <a:gd name="T111" fmla="*/ 2450 h 193"/>
                <a:gd name="T112" fmla="*/ 2994 w 210"/>
                <a:gd name="T113" fmla="*/ 2703 h 19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1" name="Freeform 151"/>
            <p:cNvSpPr>
              <a:spLocks/>
            </p:cNvSpPr>
            <p:nvPr userDrawn="1"/>
          </p:nvSpPr>
          <p:spPr bwMode="auto">
            <a:xfrm>
              <a:off x="349" y="3256"/>
              <a:ext cx="85" cy="101"/>
            </a:xfrm>
            <a:custGeom>
              <a:avLst/>
              <a:gdLst>
                <a:gd name="T0" fmla="*/ 350 w 17"/>
                <a:gd name="T1" fmla="*/ 126 h 20"/>
                <a:gd name="T2" fmla="*/ 225 w 17"/>
                <a:gd name="T3" fmla="*/ 510 h 20"/>
                <a:gd name="T4" fmla="*/ 350 w 17"/>
                <a:gd name="T5" fmla="*/ 126 h 2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2" name="Freeform 152"/>
            <p:cNvSpPr>
              <a:spLocks/>
            </p:cNvSpPr>
            <p:nvPr userDrawn="1"/>
          </p:nvSpPr>
          <p:spPr bwMode="auto">
            <a:xfrm>
              <a:off x="267" y="3293"/>
              <a:ext cx="76" cy="136"/>
            </a:xfrm>
            <a:custGeom>
              <a:avLst/>
              <a:gdLst>
                <a:gd name="T0" fmla="*/ 177 w 15"/>
                <a:gd name="T1" fmla="*/ 252 h 27"/>
                <a:gd name="T2" fmla="*/ 101 w 15"/>
                <a:gd name="T3" fmla="*/ 635 h 27"/>
                <a:gd name="T4" fmla="*/ 385 w 15"/>
                <a:gd name="T5" fmla="*/ 408 h 27"/>
                <a:gd name="T6" fmla="*/ 334 w 15"/>
                <a:gd name="T7" fmla="*/ 201 h 27"/>
                <a:gd name="T8" fmla="*/ 177 w 15"/>
                <a:gd name="T9" fmla="*/ 252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3" name="Freeform 153"/>
            <p:cNvSpPr>
              <a:spLocks/>
            </p:cNvSpPr>
            <p:nvPr userDrawn="1"/>
          </p:nvSpPr>
          <p:spPr bwMode="auto">
            <a:xfrm>
              <a:off x="222" y="3021"/>
              <a:ext cx="243" cy="117"/>
            </a:xfrm>
            <a:custGeom>
              <a:avLst/>
              <a:gdLst>
                <a:gd name="T0" fmla="*/ 1028 w 48"/>
                <a:gd name="T1" fmla="*/ 51 h 23"/>
                <a:gd name="T2" fmla="*/ 233 w 48"/>
                <a:gd name="T3" fmla="*/ 25 h 23"/>
                <a:gd name="T4" fmla="*/ 25 w 48"/>
                <a:gd name="T5" fmla="*/ 234 h 23"/>
                <a:gd name="T6" fmla="*/ 562 w 48"/>
                <a:gd name="T7" fmla="*/ 544 h 23"/>
                <a:gd name="T8" fmla="*/ 871 w 48"/>
                <a:gd name="T9" fmla="*/ 519 h 23"/>
                <a:gd name="T10" fmla="*/ 1028 w 48"/>
                <a:gd name="T11" fmla="*/ 493 h 23"/>
                <a:gd name="T12" fmla="*/ 1028 w 48"/>
                <a:gd name="T13" fmla="*/ 51 h 2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4" name="Freeform 154"/>
            <p:cNvSpPr>
              <a:spLocks/>
            </p:cNvSpPr>
            <p:nvPr userDrawn="1"/>
          </p:nvSpPr>
          <p:spPr bwMode="auto">
            <a:xfrm>
              <a:off x="501" y="3344"/>
              <a:ext cx="177" cy="187"/>
            </a:xfrm>
            <a:custGeom>
              <a:avLst/>
              <a:gdLst>
                <a:gd name="T0" fmla="*/ 612 w 35"/>
                <a:gd name="T1" fmla="*/ 51 h 37"/>
                <a:gd name="T2" fmla="*/ 283 w 35"/>
                <a:gd name="T3" fmla="*/ 51 h 37"/>
                <a:gd name="T4" fmla="*/ 101 w 35"/>
                <a:gd name="T5" fmla="*/ 510 h 37"/>
                <a:gd name="T6" fmla="*/ 718 w 35"/>
                <a:gd name="T7" fmla="*/ 561 h 37"/>
                <a:gd name="T8" fmla="*/ 612 w 35"/>
                <a:gd name="T9" fmla="*/ 51 h 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5" name="Freeform 155"/>
            <p:cNvSpPr>
              <a:spLocks/>
            </p:cNvSpPr>
            <p:nvPr userDrawn="1"/>
          </p:nvSpPr>
          <p:spPr bwMode="auto">
            <a:xfrm>
              <a:off x="905" y="3157"/>
              <a:ext cx="177" cy="38"/>
            </a:xfrm>
            <a:custGeom>
              <a:avLst/>
              <a:gdLst>
                <a:gd name="T0" fmla="*/ 126 w 35"/>
                <a:gd name="T1" fmla="*/ 0 h 7"/>
                <a:gd name="T2" fmla="*/ 359 w 35"/>
                <a:gd name="T3" fmla="*/ 147 h 7"/>
                <a:gd name="T4" fmla="*/ 126 w 35"/>
                <a:gd name="T5" fmla="*/ 0 h 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6" name="Freeform 156"/>
            <p:cNvSpPr>
              <a:spLocks/>
            </p:cNvSpPr>
            <p:nvPr userDrawn="1"/>
          </p:nvSpPr>
          <p:spPr bwMode="auto">
            <a:xfrm>
              <a:off x="965" y="3154"/>
              <a:ext cx="136" cy="79"/>
            </a:xfrm>
            <a:custGeom>
              <a:avLst/>
              <a:gdLst>
                <a:gd name="T0" fmla="*/ 176 w 27"/>
                <a:gd name="T1" fmla="*/ 316 h 16"/>
                <a:gd name="T2" fmla="*/ 635 w 27"/>
                <a:gd name="T3" fmla="*/ 148 h 16"/>
                <a:gd name="T4" fmla="*/ 433 w 27"/>
                <a:gd name="T5" fmla="*/ 25 h 16"/>
                <a:gd name="T6" fmla="*/ 176 w 27"/>
                <a:gd name="T7" fmla="*/ 267 h 16"/>
                <a:gd name="T8" fmla="*/ 176 w 27"/>
                <a:gd name="T9" fmla="*/ 316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7" name="Freeform 157"/>
            <p:cNvSpPr>
              <a:spLocks/>
            </p:cNvSpPr>
            <p:nvPr userDrawn="1"/>
          </p:nvSpPr>
          <p:spPr bwMode="auto">
            <a:xfrm>
              <a:off x="959" y="3205"/>
              <a:ext cx="177" cy="85"/>
            </a:xfrm>
            <a:custGeom>
              <a:avLst/>
              <a:gdLst>
                <a:gd name="T0" fmla="*/ 637 w 35"/>
                <a:gd name="T1" fmla="*/ 150 h 17"/>
                <a:gd name="T2" fmla="*/ 202 w 35"/>
                <a:gd name="T3" fmla="*/ 250 h 17"/>
                <a:gd name="T4" fmla="*/ 152 w 35"/>
                <a:gd name="T5" fmla="*/ 325 h 17"/>
                <a:gd name="T6" fmla="*/ 693 w 35"/>
                <a:gd name="T7" fmla="*/ 300 h 17"/>
                <a:gd name="T8" fmla="*/ 637 w 35"/>
                <a:gd name="T9" fmla="*/ 150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8" name="Freeform 158"/>
            <p:cNvSpPr>
              <a:spLocks/>
            </p:cNvSpPr>
            <p:nvPr userDrawn="1"/>
          </p:nvSpPr>
          <p:spPr bwMode="auto">
            <a:xfrm>
              <a:off x="845" y="3284"/>
              <a:ext cx="247" cy="60"/>
            </a:xfrm>
            <a:custGeom>
              <a:avLst/>
              <a:gdLst>
                <a:gd name="T0" fmla="*/ 1018 w 49"/>
                <a:gd name="T1" fmla="*/ 75 h 12"/>
                <a:gd name="T2" fmla="*/ 736 w 49"/>
                <a:gd name="T3" fmla="*/ 25 h 12"/>
                <a:gd name="T4" fmla="*/ 176 w 49"/>
                <a:gd name="T5" fmla="*/ 0 h 12"/>
                <a:gd name="T6" fmla="*/ 50 w 49"/>
                <a:gd name="T7" fmla="*/ 125 h 12"/>
                <a:gd name="T8" fmla="*/ 509 w 49"/>
                <a:gd name="T9" fmla="*/ 200 h 12"/>
                <a:gd name="T10" fmla="*/ 1043 w 49"/>
                <a:gd name="T11" fmla="*/ 200 h 12"/>
                <a:gd name="T12" fmla="*/ 1018 w 49"/>
                <a:gd name="T13" fmla="*/ 75 h 1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9" name="Freeform 159"/>
            <p:cNvSpPr>
              <a:spLocks/>
            </p:cNvSpPr>
            <p:nvPr userDrawn="1"/>
          </p:nvSpPr>
          <p:spPr bwMode="auto">
            <a:xfrm>
              <a:off x="870" y="3341"/>
              <a:ext cx="202" cy="54"/>
            </a:xfrm>
            <a:custGeom>
              <a:avLst/>
              <a:gdLst>
                <a:gd name="T0" fmla="*/ 944 w 40"/>
                <a:gd name="T1" fmla="*/ 49 h 11"/>
                <a:gd name="T2" fmla="*/ 662 w 40"/>
                <a:gd name="T3" fmla="*/ 98 h 11"/>
                <a:gd name="T4" fmla="*/ 333 w 40"/>
                <a:gd name="T5" fmla="*/ 74 h 11"/>
                <a:gd name="T6" fmla="*/ 25 w 40"/>
                <a:gd name="T7" fmla="*/ 49 h 11"/>
                <a:gd name="T8" fmla="*/ 894 w 40"/>
                <a:gd name="T9" fmla="*/ 191 h 11"/>
                <a:gd name="T10" fmla="*/ 944 w 40"/>
                <a:gd name="T11" fmla="*/ 49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0" name="Freeform 160"/>
            <p:cNvSpPr>
              <a:spLocks/>
            </p:cNvSpPr>
            <p:nvPr userDrawn="1"/>
          </p:nvSpPr>
          <p:spPr bwMode="auto">
            <a:xfrm>
              <a:off x="858" y="3385"/>
              <a:ext cx="209" cy="174"/>
            </a:xfrm>
            <a:custGeom>
              <a:avLst/>
              <a:gdLst>
                <a:gd name="T0" fmla="*/ 729 w 41"/>
                <a:gd name="T1" fmla="*/ 235 h 34"/>
                <a:gd name="T2" fmla="*/ 336 w 41"/>
                <a:gd name="T3" fmla="*/ 159 h 34"/>
                <a:gd name="T4" fmla="*/ 102 w 41"/>
                <a:gd name="T5" fmla="*/ 394 h 34"/>
                <a:gd name="T6" fmla="*/ 25 w 41"/>
                <a:gd name="T7" fmla="*/ 496 h 34"/>
                <a:gd name="T8" fmla="*/ 234 w 41"/>
                <a:gd name="T9" fmla="*/ 496 h 34"/>
                <a:gd name="T10" fmla="*/ 443 w 41"/>
                <a:gd name="T11" fmla="*/ 706 h 34"/>
                <a:gd name="T12" fmla="*/ 545 w 41"/>
                <a:gd name="T13" fmla="*/ 788 h 34"/>
                <a:gd name="T14" fmla="*/ 754 w 41"/>
                <a:gd name="T15" fmla="*/ 496 h 34"/>
                <a:gd name="T16" fmla="*/ 1014 w 41"/>
                <a:gd name="T17" fmla="*/ 496 h 34"/>
                <a:gd name="T18" fmla="*/ 729 w 41"/>
                <a:gd name="T19" fmla="*/ 235 h 3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1" name="Freeform 161"/>
            <p:cNvSpPr>
              <a:spLocks/>
            </p:cNvSpPr>
            <p:nvPr userDrawn="1"/>
          </p:nvSpPr>
          <p:spPr bwMode="auto">
            <a:xfrm>
              <a:off x="997" y="3306"/>
              <a:ext cx="126" cy="316"/>
            </a:xfrm>
            <a:custGeom>
              <a:avLst/>
              <a:gdLst>
                <a:gd name="T0" fmla="*/ 559 w 25"/>
                <a:gd name="T1" fmla="*/ 50 h 63"/>
                <a:gd name="T2" fmla="*/ 459 w 25"/>
                <a:gd name="T3" fmla="*/ 426 h 63"/>
                <a:gd name="T4" fmla="*/ 176 w 25"/>
                <a:gd name="T5" fmla="*/ 502 h 63"/>
                <a:gd name="T6" fmla="*/ 176 w 25"/>
                <a:gd name="T7" fmla="*/ 577 h 63"/>
                <a:gd name="T8" fmla="*/ 433 w 25"/>
                <a:gd name="T9" fmla="*/ 858 h 63"/>
                <a:gd name="T10" fmla="*/ 302 w 25"/>
                <a:gd name="T11" fmla="*/ 1134 h 63"/>
                <a:gd name="T12" fmla="*/ 0 w 25"/>
                <a:gd name="T13" fmla="*/ 1384 h 63"/>
                <a:gd name="T14" fmla="*/ 126 w 25"/>
                <a:gd name="T15" fmla="*/ 1460 h 63"/>
                <a:gd name="T16" fmla="*/ 408 w 25"/>
                <a:gd name="T17" fmla="*/ 1560 h 63"/>
                <a:gd name="T18" fmla="*/ 585 w 25"/>
                <a:gd name="T19" fmla="*/ 1435 h 63"/>
                <a:gd name="T20" fmla="*/ 635 w 25"/>
                <a:gd name="T21" fmla="*/ 351 h 63"/>
                <a:gd name="T22" fmla="*/ 635 w 25"/>
                <a:gd name="T23" fmla="*/ 50 h 63"/>
                <a:gd name="T24" fmla="*/ 559 w 25"/>
                <a:gd name="T25" fmla="*/ 50 h 6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28" name="Group 162"/>
          <p:cNvGrpSpPr>
            <a:grpSpLocks/>
          </p:cNvGrpSpPr>
          <p:nvPr/>
        </p:nvGrpSpPr>
        <p:grpSpPr bwMode="auto">
          <a:xfrm>
            <a:off x="1066800" y="4552950"/>
            <a:ext cx="533400" cy="492125"/>
            <a:chOff x="96" y="2784"/>
            <a:chExt cx="1062" cy="981"/>
          </a:xfrm>
        </p:grpSpPr>
        <p:sp>
          <p:nvSpPr>
            <p:cNvPr id="1106" name="Freeform 163"/>
            <p:cNvSpPr>
              <a:spLocks/>
            </p:cNvSpPr>
            <p:nvPr userDrawn="1"/>
          </p:nvSpPr>
          <p:spPr bwMode="auto">
            <a:xfrm>
              <a:off x="121" y="2784"/>
              <a:ext cx="205" cy="82"/>
            </a:xfrm>
            <a:custGeom>
              <a:avLst/>
              <a:gdLst>
                <a:gd name="T0" fmla="*/ 750 w 41"/>
                <a:gd name="T1" fmla="*/ 318 h 16"/>
                <a:gd name="T2" fmla="*/ 925 w 41"/>
                <a:gd name="T3" fmla="*/ 261 h 16"/>
                <a:gd name="T4" fmla="*/ 950 w 41"/>
                <a:gd name="T5" fmla="*/ 236 h 16"/>
                <a:gd name="T6" fmla="*/ 775 w 41"/>
                <a:gd name="T7" fmla="*/ 26 h 16"/>
                <a:gd name="T8" fmla="*/ 200 w 41"/>
                <a:gd name="T9" fmla="*/ 287 h 16"/>
                <a:gd name="T10" fmla="*/ 750 w 41"/>
                <a:gd name="T11" fmla="*/ 318 h 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7" name="Freeform 164"/>
            <p:cNvSpPr>
              <a:spLocks noEditPoints="1"/>
            </p:cNvSpPr>
            <p:nvPr userDrawn="1"/>
          </p:nvSpPr>
          <p:spPr bwMode="auto">
            <a:xfrm>
              <a:off x="96" y="2790"/>
              <a:ext cx="1062" cy="975"/>
            </a:xfrm>
            <a:custGeom>
              <a:avLst/>
              <a:gdLst>
                <a:gd name="T0" fmla="*/ 4167 w 210"/>
                <a:gd name="T1" fmla="*/ 3956 h 193"/>
                <a:gd name="T2" fmla="*/ 3889 w 210"/>
                <a:gd name="T3" fmla="*/ 3188 h 193"/>
                <a:gd name="T4" fmla="*/ 3631 w 210"/>
                <a:gd name="T5" fmla="*/ 2526 h 193"/>
                <a:gd name="T6" fmla="*/ 4218 w 210"/>
                <a:gd name="T7" fmla="*/ 2374 h 193"/>
                <a:gd name="T8" fmla="*/ 3732 w 210"/>
                <a:gd name="T9" fmla="*/ 2091 h 193"/>
                <a:gd name="T10" fmla="*/ 4015 w 210"/>
                <a:gd name="T11" fmla="*/ 2117 h 193"/>
                <a:gd name="T12" fmla="*/ 4015 w 210"/>
                <a:gd name="T13" fmla="*/ 1965 h 193"/>
                <a:gd name="T14" fmla="*/ 3454 w 210"/>
                <a:gd name="T15" fmla="*/ 1990 h 193"/>
                <a:gd name="T16" fmla="*/ 3272 w 210"/>
                <a:gd name="T17" fmla="*/ 3188 h 193"/>
                <a:gd name="T18" fmla="*/ 3171 w 210"/>
                <a:gd name="T19" fmla="*/ 2142 h 193"/>
                <a:gd name="T20" fmla="*/ 3019 w 210"/>
                <a:gd name="T21" fmla="*/ 1708 h 193"/>
                <a:gd name="T22" fmla="*/ 3171 w 210"/>
                <a:gd name="T23" fmla="*/ 1303 h 193"/>
                <a:gd name="T24" fmla="*/ 3095 w 210"/>
                <a:gd name="T25" fmla="*/ 945 h 193"/>
                <a:gd name="T26" fmla="*/ 3044 w 210"/>
                <a:gd name="T27" fmla="*/ 611 h 193"/>
                <a:gd name="T28" fmla="*/ 3378 w 210"/>
                <a:gd name="T29" fmla="*/ 995 h 193"/>
                <a:gd name="T30" fmla="*/ 3813 w 210"/>
                <a:gd name="T31" fmla="*/ 460 h 193"/>
                <a:gd name="T32" fmla="*/ 3757 w 210"/>
                <a:gd name="T33" fmla="*/ 919 h 193"/>
                <a:gd name="T34" fmla="*/ 3656 w 210"/>
                <a:gd name="T35" fmla="*/ 1223 h 193"/>
                <a:gd name="T36" fmla="*/ 3682 w 210"/>
                <a:gd name="T37" fmla="*/ 1708 h 193"/>
                <a:gd name="T38" fmla="*/ 5087 w 210"/>
                <a:gd name="T39" fmla="*/ 743 h 193"/>
                <a:gd name="T40" fmla="*/ 2301 w 210"/>
                <a:gd name="T41" fmla="*/ 25 h 193"/>
                <a:gd name="T42" fmla="*/ 1431 w 210"/>
                <a:gd name="T43" fmla="*/ 202 h 193"/>
                <a:gd name="T44" fmla="*/ 2175 w 210"/>
                <a:gd name="T45" fmla="*/ 308 h 193"/>
                <a:gd name="T46" fmla="*/ 1532 w 210"/>
                <a:gd name="T47" fmla="*/ 561 h 193"/>
                <a:gd name="T48" fmla="*/ 1482 w 210"/>
                <a:gd name="T49" fmla="*/ 743 h 193"/>
                <a:gd name="T50" fmla="*/ 971 w 210"/>
                <a:gd name="T51" fmla="*/ 434 h 193"/>
                <a:gd name="T52" fmla="*/ 334 w 210"/>
                <a:gd name="T53" fmla="*/ 2935 h 193"/>
                <a:gd name="T54" fmla="*/ 1558 w 210"/>
                <a:gd name="T55" fmla="*/ 3728 h 193"/>
                <a:gd name="T56" fmla="*/ 1153 w 210"/>
                <a:gd name="T57" fmla="*/ 3395 h 193"/>
                <a:gd name="T58" fmla="*/ 895 w 210"/>
                <a:gd name="T59" fmla="*/ 3703 h 193"/>
                <a:gd name="T60" fmla="*/ 819 w 210"/>
                <a:gd name="T61" fmla="*/ 3269 h 193"/>
                <a:gd name="T62" fmla="*/ 1178 w 210"/>
                <a:gd name="T63" fmla="*/ 2192 h 193"/>
                <a:gd name="T64" fmla="*/ 1714 w 210"/>
                <a:gd name="T65" fmla="*/ 2117 h 193"/>
                <a:gd name="T66" fmla="*/ 1816 w 210"/>
                <a:gd name="T67" fmla="*/ 2425 h 193"/>
                <a:gd name="T68" fmla="*/ 1558 w 210"/>
                <a:gd name="T69" fmla="*/ 3087 h 193"/>
                <a:gd name="T70" fmla="*/ 2326 w 210"/>
                <a:gd name="T71" fmla="*/ 4592 h 193"/>
                <a:gd name="T72" fmla="*/ 4759 w 210"/>
                <a:gd name="T73" fmla="*/ 4238 h 193"/>
                <a:gd name="T74" fmla="*/ 4653 w 210"/>
                <a:gd name="T75" fmla="*/ 1682 h 193"/>
                <a:gd name="T76" fmla="*/ 4218 w 210"/>
                <a:gd name="T77" fmla="*/ 1531 h 193"/>
                <a:gd name="T78" fmla="*/ 2888 w 210"/>
                <a:gd name="T79" fmla="*/ 1556 h 193"/>
                <a:gd name="T80" fmla="*/ 2761 w 210"/>
                <a:gd name="T81" fmla="*/ 2223 h 193"/>
                <a:gd name="T82" fmla="*/ 2918 w 210"/>
                <a:gd name="T83" fmla="*/ 1278 h 193"/>
                <a:gd name="T84" fmla="*/ 2276 w 210"/>
                <a:gd name="T85" fmla="*/ 662 h 193"/>
                <a:gd name="T86" fmla="*/ 2685 w 210"/>
                <a:gd name="T87" fmla="*/ 894 h 193"/>
                <a:gd name="T88" fmla="*/ 1558 w 210"/>
                <a:gd name="T89" fmla="*/ 1839 h 193"/>
                <a:gd name="T90" fmla="*/ 612 w 210"/>
                <a:gd name="T91" fmla="*/ 945 h 193"/>
                <a:gd name="T92" fmla="*/ 1740 w 210"/>
                <a:gd name="T93" fmla="*/ 1020 h 193"/>
                <a:gd name="T94" fmla="*/ 2023 w 210"/>
                <a:gd name="T95" fmla="*/ 1020 h 193"/>
                <a:gd name="T96" fmla="*/ 2761 w 210"/>
                <a:gd name="T97" fmla="*/ 1147 h 193"/>
                <a:gd name="T98" fmla="*/ 2534 w 210"/>
                <a:gd name="T99" fmla="*/ 2374 h 193"/>
                <a:gd name="T100" fmla="*/ 2377 w 210"/>
                <a:gd name="T101" fmla="*/ 1303 h 193"/>
                <a:gd name="T102" fmla="*/ 1558 w 210"/>
                <a:gd name="T103" fmla="*/ 1839 h 193"/>
                <a:gd name="T104" fmla="*/ 2048 w 210"/>
                <a:gd name="T105" fmla="*/ 2091 h 193"/>
                <a:gd name="T106" fmla="*/ 2250 w 210"/>
                <a:gd name="T107" fmla="*/ 1480 h 193"/>
                <a:gd name="T108" fmla="*/ 2609 w 210"/>
                <a:gd name="T109" fmla="*/ 3703 h 193"/>
                <a:gd name="T110" fmla="*/ 2099 w 210"/>
                <a:gd name="T111" fmla="*/ 2450 h 193"/>
                <a:gd name="T112" fmla="*/ 2994 w 210"/>
                <a:gd name="T113" fmla="*/ 2703 h 19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8" name="Freeform 165"/>
            <p:cNvSpPr>
              <a:spLocks/>
            </p:cNvSpPr>
            <p:nvPr userDrawn="1"/>
          </p:nvSpPr>
          <p:spPr bwMode="auto">
            <a:xfrm>
              <a:off x="349" y="3256"/>
              <a:ext cx="85" cy="101"/>
            </a:xfrm>
            <a:custGeom>
              <a:avLst/>
              <a:gdLst>
                <a:gd name="T0" fmla="*/ 350 w 17"/>
                <a:gd name="T1" fmla="*/ 126 h 20"/>
                <a:gd name="T2" fmla="*/ 225 w 17"/>
                <a:gd name="T3" fmla="*/ 510 h 20"/>
                <a:gd name="T4" fmla="*/ 350 w 17"/>
                <a:gd name="T5" fmla="*/ 126 h 2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9" name="Freeform 166"/>
            <p:cNvSpPr>
              <a:spLocks/>
            </p:cNvSpPr>
            <p:nvPr userDrawn="1"/>
          </p:nvSpPr>
          <p:spPr bwMode="auto">
            <a:xfrm>
              <a:off x="267" y="3293"/>
              <a:ext cx="76" cy="136"/>
            </a:xfrm>
            <a:custGeom>
              <a:avLst/>
              <a:gdLst>
                <a:gd name="T0" fmla="*/ 177 w 15"/>
                <a:gd name="T1" fmla="*/ 252 h 27"/>
                <a:gd name="T2" fmla="*/ 101 w 15"/>
                <a:gd name="T3" fmla="*/ 635 h 27"/>
                <a:gd name="T4" fmla="*/ 385 w 15"/>
                <a:gd name="T5" fmla="*/ 408 h 27"/>
                <a:gd name="T6" fmla="*/ 334 w 15"/>
                <a:gd name="T7" fmla="*/ 201 h 27"/>
                <a:gd name="T8" fmla="*/ 177 w 15"/>
                <a:gd name="T9" fmla="*/ 252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10" name="Freeform 167"/>
            <p:cNvSpPr>
              <a:spLocks/>
            </p:cNvSpPr>
            <p:nvPr userDrawn="1"/>
          </p:nvSpPr>
          <p:spPr bwMode="auto">
            <a:xfrm>
              <a:off x="222" y="3021"/>
              <a:ext cx="243" cy="117"/>
            </a:xfrm>
            <a:custGeom>
              <a:avLst/>
              <a:gdLst>
                <a:gd name="T0" fmla="*/ 1028 w 48"/>
                <a:gd name="T1" fmla="*/ 51 h 23"/>
                <a:gd name="T2" fmla="*/ 233 w 48"/>
                <a:gd name="T3" fmla="*/ 25 h 23"/>
                <a:gd name="T4" fmla="*/ 25 w 48"/>
                <a:gd name="T5" fmla="*/ 234 h 23"/>
                <a:gd name="T6" fmla="*/ 562 w 48"/>
                <a:gd name="T7" fmla="*/ 544 h 23"/>
                <a:gd name="T8" fmla="*/ 871 w 48"/>
                <a:gd name="T9" fmla="*/ 519 h 23"/>
                <a:gd name="T10" fmla="*/ 1028 w 48"/>
                <a:gd name="T11" fmla="*/ 493 h 23"/>
                <a:gd name="T12" fmla="*/ 1028 w 48"/>
                <a:gd name="T13" fmla="*/ 51 h 2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11" name="Freeform 168"/>
            <p:cNvSpPr>
              <a:spLocks/>
            </p:cNvSpPr>
            <p:nvPr userDrawn="1"/>
          </p:nvSpPr>
          <p:spPr bwMode="auto">
            <a:xfrm>
              <a:off x="501" y="3344"/>
              <a:ext cx="177" cy="187"/>
            </a:xfrm>
            <a:custGeom>
              <a:avLst/>
              <a:gdLst>
                <a:gd name="T0" fmla="*/ 612 w 35"/>
                <a:gd name="T1" fmla="*/ 51 h 37"/>
                <a:gd name="T2" fmla="*/ 283 w 35"/>
                <a:gd name="T3" fmla="*/ 51 h 37"/>
                <a:gd name="T4" fmla="*/ 101 w 35"/>
                <a:gd name="T5" fmla="*/ 510 h 37"/>
                <a:gd name="T6" fmla="*/ 718 w 35"/>
                <a:gd name="T7" fmla="*/ 561 h 37"/>
                <a:gd name="T8" fmla="*/ 612 w 35"/>
                <a:gd name="T9" fmla="*/ 51 h 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12" name="Freeform 169"/>
            <p:cNvSpPr>
              <a:spLocks/>
            </p:cNvSpPr>
            <p:nvPr userDrawn="1"/>
          </p:nvSpPr>
          <p:spPr bwMode="auto">
            <a:xfrm>
              <a:off x="905" y="3157"/>
              <a:ext cx="177" cy="38"/>
            </a:xfrm>
            <a:custGeom>
              <a:avLst/>
              <a:gdLst>
                <a:gd name="T0" fmla="*/ 126 w 35"/>
                <a:gd name="T1" fmla="*/ 0 h 7"/>
                <a:gd name="T2" fmla="*/ 359 w 35"/>
                <a:gd name="T3" fmla="*/ 147 h 7"/>
                <a:gd name="T4" fmla="*/ 126 w 35"/>
                <a:gd name="T5" fmla="*/ 0 h 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13" name="Freeform 170"/>
            <p:cNvSpPr>
              <a:spLocks/>
            </p:cNvSpPr>
            <p:nvPr userDrawn="1"/>
          </p:nvSpPr>
          <p:spPr bwMode="auto">
            <a:xfrm>
              <a:off x="965" y="3154"/>
              <a:ext cx="136" cy="79"/>
            </a:xfrm>
            <a:custGeom>
              <a:avLst/>
              <a:gdLst>
                <a:gd name="T0" fmla="*/ 176 w 27"/>
                <a:gd name="T1" fmla="*/ 316 h 16"/>
                <a:gd name="T2" fmla="*/ 635 w 27"/>
                <a:gd name="T3" fmla="*/ 148 h 16"/>
                <a:gd name="T4" fmla="*/ 433 w 27"/>
                <a:gd name="T5" fmla="*/ 25 h 16"/>
                <a:gd name="T6" fmla="*/ 176 w 27"/>
                <a:gd name="T7" fmla="*/ 267 h 16"/>
                <a:gd name="T8" fmla="*/ 176 w 27"/>
                <a:gd name="T9" fmla="*/ 316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14" name="Freeform 171"/>
            <p:cNvSpPr>
              <a:spLocks/>
            </p:cNvSpPr>
            <p:nvPr userDrawn="1"/>
          </p:nvSpPr>
          <p:spPr bwMode="auto">
            <a:xfrm>
              <a:off x="959" y="3205"/>
              <a:ext cx="177" cy="85"/>
            </a:xfrm>
            <a:custGeom>
              <a:avLst/>
              <a:gdLst>
                <a:gd name="T0" fmla="*/ 637 w 35"/>
                <a:gd name="T1" fmla="*/ 150 h 17"/>
                <a:gd name="T2" fmla="*/ 202 w 35"/>
                <a:gd name="T3" fmla="*/ 250 h 17"/>
                <a:gd name="T4" fmla="*/ 152 w 35"/>
                <a:gd name="T5" fmla="*/ 325 h 17"/>
                <a:gd name="T6" fmla="*/ 693 w 35"/>
                <a:gd name="T7" fmla="*/ 300 h 17"/>
                <a:gd name="T8" fmla="*/ 637 w 35"/>
                <a:gd name="T9" fmla="*/ 150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15" name="Freeform 172"/>
            <p:cNvSpPr>
              <a:spLocks/>
            </p:cNvSpPr>
            <p:nvPr userDrawn="1"/>
          </p:nvSpPr>
          <p:spPr bwMode="auto">
            <a:xfrm>
              <a:off x="845" y="3284"/>
              <a:ext cx="247" cy="60"/>
            </a:xfrm>
            <a:custGeom>
              <a:avLst/>
              <a:gdLst>
                <a:gd name="T0" fmla="*/ 1018 w 49"/>
                <a:gd name="T1" fmla="*/ 75 h 12"/>
                <a:gd name="T2" fmla="*/ 736 w 49"/>
                <a:gd name="T3" fmla="*/ 25 h 12"/>
                <a:gd name="T4" fmla="*/ 176 w 49"/>
                <a:gd name="T5" fmla="*/ 0 h 12"/>
                <a:gd name="T6" fmla="*/ 50 w 49"/>
                <a:gd name="T7" fmla="*/ 125 h 12"/>
                <a:gd name="T8" fmla="*/ 509 w 49"/>
                <a:gd name="T9" fmla="*/ 200 h 12"/>
                <a:gd name="T10" fmla="*/ 1043 w 49"/>
                <a:gd name="T11" fmla="*/ 200 h 12"/>
                <a:gd name="T12" fmla="*/ 1018 w 49"/>
                <a:gd name="T13" fmla="*/ 75 h 1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16" name="Freeform 173"/>
            <p:cNvSpPr>
              <a:spLocks/>
            </p:cNvSpPr>
            <p:nvPr userDrawn="1"/>
          </p:nvSpPr>
          <p:spPr bwMode="auto">
            <a:xfrm>
              <a:off x="870" y="3341"/>
              <a:ext cx="202" cy="54"/>
            </a:xfrm>
            <a:custGeom>
              <a:avLst/>
              <a:gdLst>
                <a:gd name="T0" fmla="*/ 944 w 40"/>
                <a:gd name="T1" fmla="*/ 49 h 11"/>
                <a:gd name="T2" fmla="*/ 662 w 40"/>
                <a:gd name="T3" fmla="*/ 98 h 11"/>
                <a:gd name="T4" fmla="*/ 333 w 40"/>
                <a:gd name="T5" fmla="*/ 74 h 11"/>
                <a:gd name="T6" fmla="*/ 25 w 40"/>
                <a:gd name="T7" fmla="*/ 49 h 11"/>
                <a:gd name="T8" fmla="*/ 894 w 40"/>
                <a:gd name="T9" fmla="*/ 191 h 11"/>
                <a:gd name="T10" fmla="*/ 944 w 40"/>
                <a:gd name="T11" fmla="*/ 49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17" name="Freeform 174"/>
            <p:cNvSpPr>
              <a:spLocks/>
            </p:cNvSpPr>
            <p:nvPr userDrawn="1"/>
          </p:nvSpPr>
          <p:spPr bwMode="auto">
            <a:xfrm>
              <a:off x="858" y="3385"/>
              <a:ext cx="209" cy="174"/>
            </a:xfrm>
            <a:custGeom>
              <a:avLst/>
              <a:gdLst>
                <a:gd name="T0" fmla="*/ 729 w 41"/>
                <a:gd name="T1" fmla="*/ 235 h 34"/>
                <a:gd name="T2" fmla="*/ 336 w 41"/>
                <a:gd name="T3" fmla="*/ 159 h 34"/>
                <a:gd name="T4" fmla="*/ 102 w 41"/>
                <a:gd name="T5" fmla="*/ 394 h 34"/>
                <a:gd name="T6" fmla="*/ 25 w 41"/>
                <a:gd name="T7" fmla="*/ 496 h 34"/>
                <a:gd name="T8" fmla="*/ 234 w 41"/>
                <a:gd name="T9" fmla="*/ 496 h 34"/>
                <a:gd name="T10" fmla="*/ 443 w 41"/>
                <a:gd name="T11" fmla="*/ 706 h 34"/>
                <a:gd name="T12" fmla="*/ 545 w 41"/>
                <a:gd name="T13" fmla="*/ 788 h 34"/>
                <a:gd name="T14" fmla="*/ 754 w 41"/>
                <a:gd name="T15" fmla="*/ 496 h 34"/>
                <a:gd name="T16" fmla="*/ 1014 w 41"/>
                <a:gd name="T17" fmla="*/ 496 h 34"/>
                <a:gd name="T18" fmla="*/ 729 w 41"/>
                <a:gd name="T19" fmla="*/ 235 h 3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18" name="Freeform 175"/>
            <p:cNvSpPr>
              <a:spLocks/>
            </p:cNvSpPr>
            <p:nvPr userDrawn="1"/>
          </p:nvSpPr>
          <p:spPr bwMode="auto">
            <a:xfrm>
              <a:off x="997" y="3306"/>
              <a:ext cx="126" cy="316"/>
            </a:xfrm>
            <a:custGeom>
              <a:avLst/>
              <a:gdLst>
                <a:gd name="T0" fmla="*/ 559 w 25"/>
                <a:gd name="T1" fmla="*/ 50 h 63"/>
                <a:gd name="T2" fmla="*/ 459 w 25"/>
                <a:gd name="T3" fmla="*/ 426 h 63"/>
                <a:gd name="T4" fmla="*/ 176 w 25"/>
                <a:gd name="T5" fmla="*/ 502 h 63"/>
                <a:gd name="T6" fmla="*/ 176 w 25"/>
                <a:gd name="T7" fmla="*/ 577 h 63"/>
                <a:gd name="T8" fmla="*/ 433 w 25"/>
                <a:gd name="T9" fmla="*/ 858 h 63"/>
                <a:gd name="T10" fmla="*/ 302 w 25"/>
                <a:gd name="T11" fmla="*/ 1134 h 63"/>
                <a:gd name="T12" fmla="*/ 0 w 25"/>
                <a:gd name="T13" fmla="*/ 1384 h 63"/>
                <a:gd name="T14" fmla="*/ 126 w 25"/>
                <a:gd name="T15" fmla="*/ 1460 h 63"/>
                <a:gd name="T16" fmla="*/ 408 w 25"/>
                <a:gd name="T17" fmla="*/ 1560 h 63"/>
                <a:gd name="T18" fmla="*/ 585 w 25"/>
                <a:gd name="T19" fmla="*/ 1435 h 63"/>
                <a:gd name="T20" fmla="*/ 635 w 25"/>
                <a:gd name="T21" fmla="*/ 351 h 63"/>
                <a:gd name="T22" fmla="*/ 635 w 25"/>
                <a:gd name="T23" fmla="*/ 50 h 63"/>
                <a:gd name="T24" fmla="*/ 559 w 25"/>
                <a:gd name="T25" fmla="*/ 50 h 6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29" name="Group 176"/>
          <p:cNvGrpSpPr>
            <a:grpSpLocks/>
          </p:cNvGrpSpPr>
          <p:nvPr/>
        </p:nvGrpSpPr>
        <p:grpSpPr bwMode="auto">
          <a:xfrm>
            <a:off x="1066800" y="5562600"/>
            <a:ext cx="533400" cy="492125"/>
            <a:chOff x="96" y="2784"/>
            <a:chExt cx="1062" cy="981"/>
          </a:xfrm>
        </p:grpSpPr>
        <p:sp>
          <p:nvSpPr>
            <p:cNvPr id="1093" name="Freeform 177"/>
            <p:cNvSpPr>
              <a:spLocks/>
            </p:cNvSpPr>
            <p:nvPr userDrawn="1"/>
          </p:nvSpPr>
          <p:spPr bwMode="auto">
            <a:xfrm>
              <a:off x="121" y="2784"/>
              <a:ext cx="205" cy="82"/>
            </a:xfrm>
            <a:custGeom>
              <a:avLst/>
              <a:gdLst>
                <a:gd name="T0" fmla="*/ 750 w 41"/>
                <a:gd name="T1" fmla="*/ 318 h 16"/>
                <a:gd name="T2" fmla="*/ 925 w 41"/>
                <a:gd name="T3" fmla="*/ 261 h 16"/>
                <a:gd name="T4" fmla="*/ 950 w 41"/>
                <a:gd name="T5" fmla="*/ 236 h 16"/>
                <a:gd name="T6" fmla="*/ 775 w 41"/>
                <a:gd name="T7" fmla="*/ 26 h 16"/>
                <a:gd name="T8" fmla="*/ 200 w 41"/>
                <a:gd name="T9" fmla="*/ 287 h 16"/>
                <a:gd name="T10" fmla="*/ 750 w 41"/>
                <a:gd name="T11" fmla="*/ 318 h 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94" name="Freeform 178"/>
            <p:cNvSpPr>
              <a:spLocks noEditPoints="1"/>
            </p:cNvSpPr>
            <p:nvPr userDrawn="1"/>
          </p:nvSpPr>
          <p:spPr bwMode="auto">
            <a:xfrm>
              <a:off x="96" y="2790"/>
              <a:ext cx="1062" cy="975"/>
            </a:xfrm>
            <a:custGeom>
              <a:avLst/>
              <a:gdLst>
                <a:gd name="T0" fmla="*/ 4167 w 210"/>
                <a:gd name="T1" fmla="*/ 3956 h 193"/>
                <a:gd name="T2" fmla="*/ 3889 w 210"/>
                <a:gd name="T3" fmla="*/ 3188 h 193"/>
                <a:gd name="T4" fmla="*/ 3631 w 210"/>
                <a:gd name="T5" fmla="*/ 2526 h 193"/>
                <a:gd name="T6" fmla="*/ 4218 w 210"/>
                <a:gd name="T7" fmla="*/ 2374 h 193"/>
                <a:gd name="T8" fmla="*/ 3732 w 210"/>
                <a:gd name="T9" fmla="*/ 2091 h 193"/>
                <a:gd name="T10" fmla="*/ 4015 w 210"/>
                <a:gd name="T11" fmla="*/ 2117 h 193"/>
                <a:gd name="T12" fmla="*/ 4015 w 210"/>
                <a:gd name="T13" fmla="*/ 1965 h 193"/>
                <a:gd name="T14" fmla="*/ 3454 w 210"/>
                <a:gd name="T15" fmla="*/ 1990 h 193"/>
                <a:gd name="T16" fmla="*/ 3272 w 210"/>
                <a:gd name="T17" fmla="*/ 3188 h 193"/>
                <a:gd name="T18" fmla="*/ 3171 w 210"/>
                <a:gd name="T19" fmla="*/ 2142 h 193"/>
                <a:gd name="T20" fmla="*/ 3019 w 210"/>
                <a:gd name="T21" fmla="*/ 1708 h 193"/>
                <a:gd name="T22" fmla="*/ 3171 w 210"/>
                <a:gd name="T23" fmla="*/ 1303 h 193"/>
                <a:gd name="T24" fmla="*/ 3095 w 210"/>
                <a:gd name="T25" fmla="*/ 945 h 193"/>
                <a:gd name="T26" fmla="*/ 3044 w 210"/>
                <a:gd name="T27" fmla="*/ 611 h 193"/>
                <a:gd name="T28" fmla="*/ 3378 w 210"/>
                <a:gd name="T29" fmla="*/ 995 h 193"/>
                <a:gd name="T30" fmla="*/ 3813 w 210"/>
                <a:gd name="T31" fmla="*/ 460 h 193"/>
                <a:gd name="T32" fmla="*/ 3757 w 210"/>
                <a:gd name="T33" fmla="*/ 919 h 193"/>
                <a:gd name="T34" fmla="*/ 3656 w 210"/>
                <a:gd name="T35" fmla="*/ 1223 h 193"/>
                <a:gd name="T36" fmla="*/ 3682 w 210"/>
                <a:gd name="T37" fmla="*/ 1708 h 193"/>
                <a:gd name="T38" fmla="*/ 5087 w 210"/>
                <a:gd name="T39" fmla="*/ 743 h 193"/>
                <a:gd name="T40" fmla="*/ 2301 w 210"/>
                <a:gd name="T41" fmla="*/ 25 h 193"/>
                <a:gd name="T42" fmla="*/ 1431 w 210"/>
                <a:gd name="T43" fmla="*/ 202 h 193"/>
                <a:gd name="T44" fmla="*/ 2175 w 210"/>
                <a:gd name="T45" fmla="*/ 308 h 193"/>
                <a:gd name="T46" fmla="*/ 1532 w 210"/>
                <a:gd name="T47" fmla="*/ 561 h 193"/>
                <a:gd name="T48" fmla="*/ 1482 w 210"/>
                <a:gd name="T49" fmla="*/ 743 h 193"/>
                <a:gd name="T50" fmla="*/ 971 w 210"/>
                <a:gd name="T51" fmla="*/ 434 h 193"/>
                <a:gd name="T52" fmla="*/ 334 w 210"/>
                <a:gd name="T53" fmla="*/ 2935 h 193"/>
                <a:gd name="T54" fmla="*/ 1558 w 210"/>
                <a:gd name="T55" fmla="*/ 3728 h 193"/>
                <a:gd name="T56" fmla="*/ 1153 w 210"/>
                <a:gd name="T57" fmla="*/ 3395 h 193"/>
                <a:gd name="T58" fmla="*/ 895 w 210"/>
                <a:gd name="T59" fmla="*/ 3703 h 193"/>
                <a:gd name="T60" fmla="*/ 819 w 210"/>
                <a:gd name="T61" fmla="*/ 3269 h 193"/>
                <a:gd name="T62" fmla="*/ 1178 w 210"/>
                <a:gd name="T63" fmla="*/ 2192 h 193"/>
                <a:gd name="T64" fmla="*/ 1714 w 210"/>
                <a:gd name="T65" fmla="*/ 2117 h 193"/>
                <a:gd name="T66" fmla="*/ 1816 w 210"/>
                <a:gd name="T67" fmla="*/ 2425 h 193"/>
                <a:gd name="T68" fmla="*/ 1558 w 210"/>
                <a:gd name="T69" fmla="*/ 3087 h 193"/>
                <a:gd name="T70" fmla="*/ 2326 w 210"/>
                <a:gd name="T71" fmla="*/ 4592 h 193"/>
                <a:gd name="T72" fmla="*/ 4759 w 210"/>
                <a:gd name="T73" fmla="*/ 4238 h 193"/>
                <a:gd name="T74" fmla="*/ 4653 w 210"/>
                <a:gd name="T75" fmla="*/ 1682 h 193"/>
                <a:gd name="T76" fmla="*/ 4218 w 210"/>
                <a:gd name="T77" fmla="*/ 1531 h 193"/>
                <a:gd name="T78" fmla="*/ 2888 w 210"/>
                <a:gd name="T79" fmla="*/ 1556 h 193"/>
                <a:gd name="T80" fmla="*/ 2761 w 210"/>
                <a:gd name="T81" fmla="*/ 2223 h 193"/>
                <a:gd name="T82" fmla="*/ 2918 w 210"/>
                <a:gd name="T83" fmla="*/ 1278 h 193"/>
                <a:gd name="T84" fmla="*/ 2276 w 210"/>
                <a:gd name="T85" fmla="*/ 662 h 193"/>
                <a:gd name="T86" fmla="*/ 2685 w 210"/>
                <a:gd name="T87" fmla="*/ 894 h 193"/>
                <a:gd name="T88" fmla="*/ 1558 w 210"/>
                <a:gd name="T89" fmla="*/ 1839 h 193"/>
                <a:gd name="T90" fmla="*/ 612 w 210"/>
                <a:gd name="T91" fmla="*/ 945 h 193"/>
                <a:gd name="T92" fmla="*/ 1740 w 210"/>
                <a:gd name="T93" fmla="*/ 1020 h 193"/>
                <a:gd name="T94" fmla="*/ 2023 w 210"/>
                <a:gd name="T95" fmla="*/ 1020 h 193"/>
                <a:gd name="T96" fmla="*/ 2761 w 210"/>
                <a:gd name="T97" fmla="*/ 1147 h 193"/>
                <a:gd name="T98" fmla="*/ 2534 w 210"/>
                <a:gd name="T99" fmla="*/ 2374 h 193"/>
                <a:gd name="T100" fmla="*/ 2377 w 210"/>
                <a:gd name="T101" fmla="*/ 1303 h 193"/>
                <a:gd name="T102" fmla="*/ 1558 w 210"/>
                <a:gd name="T103" fmla="*/ 1839 h 193"/>
                <a:gd name="T104" fmla="*/ 2048 w 210"/>
                <a:gd name="T105" fmla="*/ 2091 h 193"/>
                <a:gd name="T106" fmla="*/ 2250 w 210"/>
                <a:gd name="T107" fmla="*/ 1480 h 193"/>
                <a:gd name="T108" fmla="*/ 2609 w 210"/>
                <a:gd name="T109" fmla="*/ 3703 h 193"/>
                <a:gd name="T110" fmla="*/ 2099 w 210"/>
                <a:gd name="T111" fmla="*/ 2450 h 193"/>
                <a:gd name="T112" fmla="*/ 2994 w 210"/>
                <a:gd name="T113" fmla="*/ 2703 h 19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95" name="Freeform 179"/>
            <p:cNvSpPr>
              <a:spLocks/>
            </p:cNvSpPr>
            <p:nvPr userDrawn="1"/>
          </p:nvSpPr>
          <p:spPr bwMode="auto">
            <a:xfrm>
              <a:off x="349" y="3256"/>
              <a:ext cx="85" cy="101"/>
            </a:xfrm>
            <a:custGeom>
              <a:avLst/>
              <a:gdLst>
                <a:gd name="T0" fmla="*/ 350 w 17"/>
                <a:gd name="T1" fmla="*/ 126 h 20"/>
                <a:gd name="T2" fmla="*/ 225 w 17"/>
                <a:gd name="T3" fmla="*/ 510 h 20"/>
                <a:gd name="T4" fmla="*/ 350 w 17"/>
                <a:gd name="T5" fmla="*/ 126 h 2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96" name="Freeform 180"/>
            <p:cNvSpPr>
              <a:spLocks/>
            </p:cNvSpPr>
            <p:nvPr userDrawn="1"/>
          </p:nvSpPr>
          <p:spPr bwMode="auto">
            <a:xfrm>
              <a:off x="267" y="3293"/>
              <a:ext cx="76" cy="136"/>
            </a:xfrm>
            <a:custGeom>
              <a:avLst/>
              <a:gdLst>
                <a:gd name="T0" fmla="*/ 177 w 15"/>
                <a:gd name="T1" fmla="*/ 252 h 27"/>
                <a:gd name="T2" fmla="*/ 101 w 15"/>
                <a:gd name="T3" fmla="*/ 635 h 27"/>
                <a:gd name="T4" fmla="*/ 385 w 15"/>
                <a:gd name="T5" fmla="*/ 408 h 27"/>
                <a:gd name="T6" fmla="*/ 334 w 15"/>
                <a:gd name="T7" fmla="*/ 201 h 27"/>
                <a:gd name="T8" fmla="*/ 177 w 15"/>
                <a:gd name="T9" fmla="*/ 252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97" name="Freeform 181"/>
            <p:cNvSpPr>
              <a:spLocks/>
            </p:cNvSpPr>
            <p:nvPr userDrawn="1"/>
          </p:nvSpPr>
          <p:spPr bwMode="auto">
            <a:xfrm>
              <a:off x="222" y="3021"/>
              <a:ext cx="243" cy="117"/>
            </a:xfrm>
            <a:custGeom>
              <a:avLst/>
              <a:gdLst>
                <a:gd name="T0" fmla="*/ 1028 w 48"/>
                <a:gd name="T1" fmla="*/ 51 h 23"/>
                <a:gd name="T2" fmla="*/ 233 w 48"/>
                <a:gd name="T3" fmla="*/ 25 h 23"/>
                <a:gd name="T4" fmla="*/ 25 w 48"/>
                <a:gd name="T5" fmla="*/ 234 h 23"/>
                <a:gd name="T6" fmla="*/ 562 w 48"/>
                <a:gd name="T7" fmla="*/ 544 h 23"/>
                <a:gd name="T8" fmla="*/ 871 w 48"/>
                <a:gd name="T9" fmla="*/ 519 h 23"/>
                <a:gd name="T10" fmla="*/ 1028 w 48"/>
                <a:gd name="T11" fmla="*/ 493 h 23"/>
                <a:gd name="T12" fmla="*/ 1028 w 48"/>
                <a:gd name="T13" fmla="*/ 51 h 2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98" name="Freeform 182"/>
            <p:cNvSpPr>
              <a:spLocks/>
            </p:cNvSpPr>
            <p:nvPr userDrawn="1"/>
          </p:nvSpPr>
          <p:spPr bwMode="auto">
            <a:xfrm>
              <a:off x="501" y="3344"/>
              <a:ext cx="177" cy="187"/>
            </a:xfrm>
            <a:custGeom>
              <a:avLst/>
              <a:gdLst>
                <a:gd name="T0" fmla="*/ 612 w 35"/>
                <a:gd name="T1" fmla="*/ 51 h 37"/>
                <a:gd name="T2" fmla="*/ 283 w 35"/>
                <a:gd name="T3" fmla="*/ 51 h 37"/>
                <a:gd name="T4" fmla="*/ 101 w 35"/>
                <a:gd name="T5" fmla="*/ 510 h 37"/>
                <a:gd name="T6" fmla="*/ 718 w 35"/>
                <a:gd name="T7" fmla="*/ 561 h 37"/>
                <a:gd name="T8" fmla="*/ 612 w 35"/>
                <a:gd name="T9" fmla="*/ 51 h 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99" name="Freeform 183"/>
            <p:cNvSpPr>
              <a:spLocks/>
            </p:cNvSpPr>
            <p:nvPr userDrawn="1"/>
          </p:nvSpPr>
          <p:spPr bwMode="auto">
            <a:xfrm>
              <a:off x="905" y="3157"/>
              <a:ext cx="177" cy="38"/>
            </a:xfrm>
            <a:custGeom>
              <a:avLst/>
              <a:gdLst>
                <a:gd name="T0" fmla="*/ 126 w 35"/>
                <a:gd name="T1" fmla="*/ 0 h 7"/>
                <a:gd name="T2" fmla="*/ 359 w 35"/>
                <a:gd name="T3" fmla="*/ 147 h 7"/>
                <a:gd name="T4" fmla="*/ 126 w 35"/>
                <a:gd name="T5" fmla="*/ 0 h 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0" name="Freeform 184"/>
            <p:cNvSpPr>
              <a:spLocks/>
            </p:cNvSpPr>
            <p:nvPr userDrawn="1"/>
          </p:nvSpPr>
          <p:spPr bwMode="auto">
            <a:xfrm>
              <a:off x="965" y="3154"/>
              <a:ext cx="136" cy="79"/>
            </a:xfrm>
            <a:custGeom>
              <a:avLst/>
              <a:gdLst>
                <a:gd name="T0" fmla="*/ 176 w 27"/>
                <a:gd name="T1" fmla="*/ 316 h 16"/>
                <a:gd name="T2" fmla="*/ 635 w 27"/>
                <a:gd name="T3" fmla="*/ 148 h 16"/>
                <a:gd name="T4" fmla="*/ 433 w 27"/>
                <a:gd name="T5" fmla="*/ 25 h 16"/>
                <a:gd name="T6" fmla="*/ 176 w 27"/>
                <a:gd name="T7" fmla="*/ 267 h 16"/>
                <a:gd name="T8" fmla="*/ 176 w 27"/>
                <a:gd name="T9" fmla="*/ 316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1" name="Freeform 185"/>
            <p:cNvSpPr>
              <a:spLocks/>
            </p:cNvSpPr>
            <p:nvPr userDrawn="1"/>
          </p:nvSpPr>
          <p:spPr bwMode="auto">
            <a:xfrm>
              <a:off x="959" y="3205"/>
              <a:ext cx="177" cy="85"/>
            </a:xfrm>
            <a:custGeom>
              <a:avLst/>
              <a:gdLst>
                <a:gd name="T0" fmla="*/ 637 w 35"/>
                <a:gd name="T1" fmla="*/ 150 h 17"/>
                <a:gd name="T2" fmla="*/ 202 w 35"/>
                <a:gd name="T3" fmla="*/ 250 h 17"/>
                <a:gd name="T4" fmla="*/ 152 w 35"/>
                <a:gd name="T5" fmla="*/ 325 h 17"/>
                <a:gd name="T6" fmla="*/ 693 w 35"/>
                <a:gd name="T7" fmla="*/ 300 h 17"/>
                <a:gd name="T8" fmla="*/ 637 w 35"/>
                <a:gd name="T9" fmla="*/ 150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2" name="Freeform 186"/>
            <p:cNvSpPr>
              <a:spLocks/>
            </p:cNvSpPr>
            <p:nvPr userDrawn="1"/>
          </p:nvSpPr>
          <p:spPr bwMode="auto">
            <a:xfrm>
              <a:off x="845" y="3284"/>
              <a:ext cx="247" cy="60"/>
            </a:xfrm>
            <a:custGeom>
              <a:avLst/>
              <a:gdLst>
                <a:gd name="T0" fmla="*/ 1018 w 49"/>
                <a:gd name="T1" fmla="*/ 75 h 12"/>
                <a:gd name="T2" fmla="*/ 736 w 49"/>
                <a:gd name="T3" fmla="*/ 25 h 12"/>
                <a:gd name="T4" fmla="*/ 176 w 49"/>
                <a:gd name="T5" fmla="*/ 0 h 12"/>
                <a:gd name="T6" fmla="*/ 50 w 49"/>
                <a:gd name="T7" fmla="*/ 125 h 12"/>
                <a:gd name="T8" fmla="*/ 509 w 49"/>
                <a:gd name="T9" fmla="*/ 200 h 12"/>
                <a:gd name="T10" fmla="*/ 1043 w 49"/>
                <a:gd name="T11" fmla="*/ 200 h 12"/>
                <a:gd name="T12" fmla="*/ 1018 w 49"/>
                <a:gd name="T13" fmla="*/ 75 h 1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3" name="Freeform 187"/>
            <p:cNvSpPr>
              <a:spLocks/>
            </p:cNvSpPr>
            <p:nvPr userDrawn="1"/>
          </p:nvSpPr>
          <p:spPr bwMode="auto">
            <a:xfrm>
              <a:off x="870" y="3341"/>
              <a:ext cx="202" cy="54"/>
            </a:xfrm>
            <a:custGeom>
              <a:avLst/>
              <a:gdLst>
                <a:gd name="T0" fmla="*/ 944 w 40"/>
                <a:gd name="T1" fmla="*/ 49 h 11"/>
                <a:gd name="T2" fmla="*/ 662 w 40"/>
                <a:gd name="T3" fmla="*/ 98 h 11"/>
                <a:gd name="T4" fmla="*/ 333 w 40"/>
                <a:gd name="T5" fmla="*/ 74 h 11"/>
                <a:gd name="T6" fmla="*/ 25 w 40"/>
                <a:gd name="T7" fmla="*/ 49 h 11"/>
                <a:gd name="T8" fmla="*/ 894 w 40"/>
                <a:gd name="T9" fmla="*/ 191 h 11"/>
                <a:gd name="T10" fmla="*/ 944 w 40"/>
                <a:gd name="T11" fmla="*/ 49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4" name="Freeform 188"/>
            <p:cNvSpPr>
              <a:spLocks/>
            </p:cNvSpPr>
            <p:nvPr userDrawn="1"/>
          </p:nvSpPr>
          <p:spPr bwMode="auto">
            <a:xfrm>
              <a:off x="858" y="3385"/>
              <a:ext cx="209" cy="174"/>
            </a:xfrm>
            <a:custGeom>
              <a:avLst/>
              <a:gdLst>
                <a:gd name="T0" fmla="*/ 729 w 41"/>
                <a:gd name="T1" fmla="*/ 235 h 34"/>
                <a:gd name="T2" fmla="*/ 336 w 41"/>
                <a:gd name="T3" fmla="*/ 159 h 34"/>
                <a:gd name="T4" fmla="*/ 102 w 41"/>
                <a:gd name="T5" fmla="*/ 394 h 34"/>
                <a:gd name="T6" fmla="*/ 25 w 41"/>
                <a:gd name="T7" fmla="*/ 496 h 34"/>
                <a:gd name="T8" fmla="*/ 234 w 41"/>
                <a:gd name="T9" fmla="*/ 496 h 34"/>
                <a:gd name="T10" fmla="*/ 443 w 41"/>
                <a:gd name="T11" fmla="*/ 706 h 34"/>
                <a:gd name="T12" fmla="*/ 545 w 41"/>
                <a:gd name="T13" fmla="*/ 788 h 34"/>
                <a:gd name="T14" fmla="*/ 754 w 41"/>
                <a:gd name="T15" fmla="*/ 496 h 34"/>
                <a:gd name="T16" fmla="*/ 1014 w 41"/>
                <a:gd name="T17" fmla="*/ 496 h 34"/>
                <a:gd name="T18" fmla="*/ 729 w 41"/>
                <a:gd name="T19" fmla="*/ 235 h 3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5" name="Freeform 189"/>
            <p:cNvSpPr>
              <a:spLocks/>
            </p:cNvSpPr>
            <p:nvPr userDrawn="1"/>
          </p:nvSpPr>
          <p:spPr bwMode="auto">
            <a:xfrm>
              <a:off x="997" y="3306"/>
              <a:ext cx="126" cy="316"/>
            </a:xfrm>
            <a:custGeom>
              <a:avLst/>
              <a:gdLst>
                <a:gd name="T0" fmla="*/ 559 w 25"/>
                <a:gd name="T1" fmla="*/ 50 h 63"/>
                <a:gd name="T2" fmla="*/ 459 w 25"/>
                <a:gd name="T3" fmla="*/ 426 h 63"/>
                <a:gd name="T4" fmla="*/ 176 w 25"/>
                <a:gd name="T5" fmla="*/ 502 h 63"/>
                <a:gd name="T6" fmla="*/ 176 w 25"/>
                <a:gd name="T7" fmla="*/ 577 h 63"/>
                <a:gd name="T8" fmla="*/ 433 w 25"/>
                <a:gd name="T9" fmla="*/ 858 h 63"/>
                <a:gd name="T10" fmla="*/ 302 w 25"/>
                <a:gd name="T11" fmla="*/ 1134 h 63"/>
                <a:gd name="T12" fmla="*/ 0 w 25"/>
                <a:gd name="T13" fmla="*/ 1384 h 63"/>
                <a:gd name="T14" fmla="*/ 126 w 25"/>
                <a:gd name="T15" fmla="*/ 1460 h 63"/>
                <a:gd name="T16" fmla="*/ 408 w 25"/>
                <a:gd name="T17" fmla="*/ 1560 h 63"/>
                <a:gd name="T18" fmla="*/ 585 w 25"/>
                <a:gd name="T19" fmla="*/ 1435 h 63"/>
                <a:gd name="T20" fmla="*/ 635 w 25"/>
                <a:gd name="T21" fmla="*/ 351 h 63"/>
                <a:gd name="T22" fmla="*/ 635 w 25"/>
                <a:gd name="T23" fmla="*/ 50 h 63"/>
                <a:gd name="T24" fmla="*/ 559 w 25"/>
                <a:gd name="T25" fmla="*/ 50 h 6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30" name="Group 190"/>
          <p:cNvGrpSpPr>
            <a:grpSpLocks/>
          </p:cNvGrpSpPr>
          <p:nvPr/>
        </p:nvGrpSpPr>
        <p:grpSpPr bwMode="auto">
          <a:xfrm>
            <a:off x="381000" y="3962400"/>
            <a:ext cx="533400" cy="492125"/>
            <a:chOff x="96" y="2784"/>
            <a:chExt cx="1062" cy="981"/>
          </a:xfrm>
        </p:grpSpPr>
        <p:sp>
          <p:nvSpPr>
            <p:cNvPr id="1080" name="Freeform 191"/>
            <p:cNvSpPr>
              <a:spLocks/>
            </p:cNvSpPr>
            <p:nvPr userDrawn="1"/>
          </p:nvSpPr>
          <p:spPr bwMode="auto">
            <a:xfrm>
              <a:off x="121" y="2784"/>
              <a:ext cx="205" cy="82"/>
            </a:xfrm>
            <a:custGeom>
              <a:avLst/>
              <a:gdLst>
                <a:gd name="T0" fmla="*/ 750 w 41"/>
                <a:gd name="T1" fmla="*/ 318 h 16"/>
                <a:gd name="T2" fmla="*/ 925 w 41"/>
                <a:gd name="T3" fmla="*/ 261 h 16"/>
                <a:gd name="T4" fmla="*/ 950 w 41"/>
                <a:gd name="T5" fmla="*/ 236 h 16"/>
                <a:gd name="T6" fmla="*/ 775 w 41"/>
                <a:gd name="T7" fmla="*/ 26 h 16"/>
                <a:gd name="T8" fmla="*/ 200 w 41"/>
                <a:gd name="T9" fmla="*/ 287 h 16"/>
                <a:gd name="T10" fmla="*/ 750 w 41"/>
                <a:gd name="T11" fmla="*/ 318 h 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81" name="Freeform 192"/>
            <p:cNvSpPr>
              <a:spLocks noEditPoints="1"/>
            </p:cNvSpPr>
            <p:nvPr userDrawn="1"/>
          </p:nvSpPr>
          <p:spPr bwMode="auto">
            <a:xfrm>
              <a:off x="96" y="2790"/>
              <a:ext cx="1062" cy="975"/>
            </a:xfrm>
            <a:custGeom>
              <a:avLst/>
              <a:gdLst>
                <a:gd name="T0" fmla="*/ 4167 w 210"/>
                <a:gd name="T1" fmla="*/ 3956 h 193"/>
                <a:gd name="T2" fmla="*/ 3889 w 210"/>
                <a:gd name="T3" fmla="*/ 3188 h 193"/>
                <a:gd name="T4" fmla="*/ 3631 w 210"/>
                <a:gd name="T5" fmla="*/ 2526 h 193"/>
                <a:gd name="T6" fmla="*/ 4218 w 210"/>
                <a:gd name="T7" fmla="*/ 2374 h 193"/>
                <a:gd name="T8" fmla="*/ 3732 w 210"/>
                <a:gd name="T9" fmla="*/ 2091 h 193"/>
                <a:gd name="T10" fmla="*/ 4015 w 210"/>
                <a:gd name="T11" fmla="*/ 2117 h 193"/>
                <a:gd name="T12" fmla="*/ 4015 w 210"/>
                <a:gd name="T13" fmla="*/ 1965 h 193"/>
                <a:gd name="T14" fmla="*/ 3454 w 210"/>
                <a:gd name="T15" fmla="*/ 1990 h 193"/>
                <a:gd name="T16" fmla="*/ 3272 w 210"/>
                <a:gd name="T17" fmla="*/ 3188 h 193"/>
                <a:gd name="T18" fmla="*/ 3171 w 210"/>
                <a:gd name="T19" fmla="*/ 2142 h 193"/>
                <a:gd name="T20" fmla="*/ 3019 w 210"/>
                <a:gd name="T21" fmla="*/ 1708 h 193"/>
                <a:gd name="T22" fmla="*/ 3171 w 210"/>
                <a:gd name="T23" fmla="*/ 1303 h 193"/>
                <a:gd name="T24" fmla="*/ 3095 w 210"/>
                <a:gd name="T25" fmla="*/ 945 h 193"/>
                <a:gd name="T26" fmla="*/ 3044 w 210"/>
                <a:gd name="T27" fmla="*/ 611 h 193"/>
                <a:gd name="T28" fmla="*/ 3378 w 210"/>
                <a:gd name="T29" fmla="*/ 995 h 193"/>
                <a:gd name="T30" fmla="*/ 3813 w 210"/>
                <a:gd name="T31" fmla="*/ 460 h 193"/>
                <a:gd name="T32" fmla="*/ 3757 w 210"/>
                <a:gd name="T33" fmla="*/ 919 h 193"/>
                <a:gd name="T34" fmla="*/ 3656 w 210"/>
                <a:gd name="T35" fmla="*/ 1223 h 193"/>
                <a:gd name="T36" fmla="*/ 3682 w 210"/>
                <a:gd name="T37" fmla="*/ 1708 h 193"/>
                <a:gd name="T38" fmla="*/ 5087 w 210"/>
                <a:gd name="T39" fmla="*/ 743 h 193"/>
                <a:gd name="T40" fmla="*/ 2301 w 210"/>
                <a:gd name="T41" fmla="*/ 25 h 193"/>
                <a:gd name="T42" fmla="*/ 1431 w 210"/>
                <a:gd name="T43" fmla="*/ 202 h 193"/>
                <a:gd name="T44" fmla="*/ 2175 w 210"/>
                <a:gd name="T45" fmla="*/ 308 h 193"/>
                <a:gd name="T46" fmla="*/ 1532 w 210"/>
                <a:gd name="T47" fmla="*/ 561 h 193"/>
                <a:gd name="T48" fmla="*/ 1482 w 210"/>
                <a:gd name="T49" fmla="*/ 743 h 193"/>
                <a:gd name="T50" fmla="*/ 971 w 210"/>
                <a:gd name="T51" fmla="*/ 434 h 193"/>
                <a:gd name="T52" fmla="*/ 334 w 210"/>
                <a:gd name="T53" fmla="*/ 2935 h 193"/>
                <a:gd name="T54" fmla="*/ 1558 w 210"/>
                <a:gd name="T55" fmla="*/ 3728 h 193"/>
                <a:gd name="T56" fmla="*/ 1153 w 210"/>
                <a:gd name="T57" fmla="*/ 3395 h 193"/>
                <a:gd name="T58" fmla="*/ 895 w 210"/>
                <a:gd name="T59" fmla="*/ 3703 h 193"/>
                <a:gd name="T60" fmla="*/ 819 w 210"/>
                <a:gd name="T61" fmla="*/ 3269 h 193"/>
                <a:gd name="T62" fmla="*/ 1178 w 210"/>
                <a:gd name="T63" fmla="*/ 2192 h 193"/>
                <a:gd name="T64" fmla="*/ 1714 w 210"/>
                <a:gd name="T65" fmla="*/ 2117 h 193"/>
                <a:gd name="T66" fmla="*/ 1816 w 210"/>
                <a:gd name="T67" fmla="*/ 2425 h 193"/>
                <a:gd name="T68" fmla="*/ 1558 w 210"/>
                <a:gd name="T69" fmla="*/ 3087 h 193"/>
                <a:gd name="T70" fmla="*/ 2326 w 210"/>
                <a:gd name="T71" fmla="*/ 4592 h 193"/>
                <a:gd name="T72" fmla="*/ 4759 w 210"/>
                <a:gd name="T73" fmla="*/ 4238 h 193"/>
                <a:gd name="T74" fmla="*/ 4653 w 210"/>
                <a:gd name="T75" fmla="*/ 1682 h 193"/>
                <a:gd name="T76" fmla="*/ 4218 w 210"/>
                <a:gd name="T77" fmla="*/ 1531 h 193"/>
                <a:gd name="T78" fmla="*/ 2888 w 210"/>
                <a:gd name="T79" fmla="*/ 1556 h 193"/>
                <a:gd name="T80" fmla="*/ 2761 w 210"/>
                <a:gd name="T81" fmla="*/ 2223 h 193"/>
                <a:gd name="T82" fmla="*/ 2918 w 210"/>
                <a:gd name="T83" fmla="*/ 1278 h 193"/>
                <a:gd name="T84" fmla="*/ 2276 w 210"/>
                <a:gd name="T85" fmla="*/ 662 h 193"/>
                <a:gd name="T86" fmla="*/ 2685 w 210"/>
                <a:gd name="T87" fmla="*/ 894 h 193"/>
                <a:gd name="T88" fmla="*/ 1558 w 210"/>
                <a:gd name="T89" fmla="*/ 1839 h 193"/>
                <a:gd name="T90" fmla="*/ 612 w 210"/>
                <a:gd name="T91" fmla="*/ 945 h 193"/>
                <a:gd name="T92" fmla="*/ 1740 w 210"/>
                <a:gd name="T93" fmla="*/ 1020 h 193"/>
                <a:gd name="T94" fmla="*/ 2023 w 210"/>
                <a:gd name="T95" fmla="*/ 1020 h 193"/>
                <a:gd name="T96" fmla="*/ 2761 w 210"/>
                <a:gd name="T97" fmla="*/ 1147 h 193"/>
                <a:gd name="T98" fmla="*/ 2534 w 210"/>
                <a:gd name="T99" fmla="*/ 2374 h 193"/>
                <a:gd name="T100" fmla="*/ 2377 w 210"/>
                <a:gd name="T101" fmla="*/ 1303 h 193"/>
                <a:gd name="T102" fmla="*/ 1558 w 210"/>
                <a:gd name="T103" fmla="*/ 1839 h 193"/>
                <a:gd name="T104" fmla="*/ 2048 w 210"/>
                <a:gd name="T105" fmla="*/ 2091 h 193"/>
                <a:gd name="T106" fmla="*/ 2250 w 210"/>
                <a:gd name="T107" fmla="*/ 1480 h 193"/>
                <a:gd name="T108" fmla="*/ 2609 w 210"/>
                <a:gd name="T109" fmla="*/ 3703 h 193"/>
                <a:gd name="T110" fmla="*/ 2099 w 210"/>
                <a:gd name="T111" fmla="*/ 2450 h 193"/>
                <a:gd name="T112" fmla="*/ 2994 w 210"/>
                <a:gd name="T113" fmla="*/ 2703 h 19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82" name="Freeform 193"/>
            <p:cNvSpPr>
              <a:spLocks/>
            </p:cNvSpPr>
            <p:nvPr userDrawn="1"/>
          </p:nvSpPr>
          <p:spPr bwMode="auto">
            <a:xfrm>
              <a:off x="349" y="3256"/>
              <a:ext cx="85" cy="101"/>
            </a:xfrm>
            <a:custGeom>
              <a:avLst/>
              <a:gdLst>
                <a:gd name="T0" fmla="*/ 350 w 17"/>
                <a:gd name="T1" fmla="*/ 126 h 20"/>
                <a:gd name="T2" fmla="*/ 225 w 17"/>
                <a:gd name="T3" fmla="*/ 510 h 20"/>
                <a:gd name="T4" fmla="*/ 350 w 17"/>
                <a:gd name="T5" fmla="*/ 126 h 2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83" name="Freeform 194"/>
            <p:cNvSpPr>
              <a:spLocks/>
            </p:cNvSpPr>
            <p:nvPr userDrawn="1"/>
          </p:nvSpPr>
          <p:spPr bwMode="auto">
            <a:xfrm>
              <a:off x="267" y="3293"/>
              <a:ext cx="76" cy="136"/>
            </a:xfrm>
            <a:custGeom>
              <a:avLst/>
              <a:gdLst>
                <a:gd name="T0" fmla="*/ 177 w 15"/>
                <a:gd name="T1" fmla="*/ 252 h 27"/>
                <a:gd name="T2" fmla="*/ 101 w 15"/>
                <a:gd name="T3" fmla="*/ 635 h 27"/>
                <a:gd name="T4" fmla="*/ 385 w 15"/>
                <a:gd name="T5" fmla="*/ 408 h 27"/>
                <a:gd name="T6" fmla="*/ 334 w 15"/>
                <a:gd name="T7" fmla="*/ 201 h 27"/>
                <a:gd name="T8" fmla="*/ 177 w 15"/>
                <a:gd name="T9" fmla="*/ 252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84" name="Freeform 195"/>
            <p:cNvSpPr>
              <a:spLocks/>
            </p:cNvSpPr>
            <p:nvPr userDrawn="1"/>
          </p:nvSpPr>
          <p:spPr bwMode="auto">
            <a:xfrm>
              <a:off x="222" y="3021"/>
              <a:ext cx="243" cy="117"/>
            </a:xfrm>
            <a:custGeom>
              <a:avLst/>
              <a:gdLst>
                <a:gd name="T0" fmla="*/ 1028 w 48"/>
                <a:gd name="T1" fmla="*/ 51 h 23"/>
                <a:gd name="T2" fmla="*/ 233 w 48"/>
                <a:gd name="T3" fmla="*/ 25 h 23"/>
                <a:gd name="T4" fmla="*/ 25 w 48"/>
                <a:gd name="T5" fmla="*/ 234 h 23"/>
                <a:gd name="T6" fmla="*/ 562 w 48"/>
                <a:gd name="T7" fmla="*/ 544 h 23"/>
                <a:gd name="T8" fmla="*/ 871 w 48"/>
                <a:gd name="T9" fmla="*/ 519 h 23"/>
                <a:gd name="T10" fmla="*/ 1028 w 48"/>
                <a:gd name="T11" fmla="*/ 493 h 23"/>
                <a:gd name="T12" fmla="*/ 1028 w 48"/>
                <a:gd name="T13" fmla="*/ 51 h 2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85" name="Freeform 196"/>
            <p:cNvSpPr>
              <a:spLocks/>
            </p:cNvSpPr>
            <p:nvPr userDrawn="1"/>
          </p:nvSpPr>
          <p:spPr bwMode="auto">
            <a:xfrm>
              <a:off x="501" y="3344"/>
              <a:ext cx="177" cy="187"/>
            </a:xfrm>
            <a:custGeom>
              <a:avLst/>
              <a:gdLst>
                <a:gd name="T0" fmla="*/ 612 w 35"/>
                <a:gd name="T1" fmla="*/ 51 h 37"/>
                <a:gd name="T2" fmla="*/ 283 w 35"/>
                <a:gd name="T3" fmla="*/ 51 h 37"/>
                <a:gd name="T4" fmla="*/ 101 w 35"/>
                <a:gd name="T5" fmla="*/ 510 h 37"/>
                <a:gd name="T6" fmla="*/ 718 w 35"/>
                <a:gd name="T7" fmla="*/ 561 h 37"/>
                <a:gd name="T8" fmla="*/ 612 w 35"/>
                <a:gd name="T9" fmla="*/ 51 h 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86" name="Freeform 197"/>
            <p:cNvSpPr>
              <a:spLocks/>
            </p:cNvSpPr>
            <p:nvPr userDrawn="1"/>
          </p:nvSpPr>
          <p:spPr bwMode="auto">
            <a:xfrm>
              <a:off x="905" y="3157"/>
              <a:ext cx="177" cy="38"/>
            </a:xfrm>
            <a:custGeom>
              <a:avLst/>
              <a:gdLst>
                <a:gd name="T0" fmla="*/ 126 w 35"/>
                <a:gd name="T1" fmla="*/ 0 h 7"/>
                <a:gd name="T2" fmla="*/ 359 w 35"/>
                <a:gd name="T3" fmla="*/ 147 h 7"/>
                <a:gd name="T4" fmla="*/ 126 w 35"/>
                <a:gd name="T5" fmla="*/ 0 h 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87" name="Freeform 198"/>
            <p:cNvSpPr>
              <a:spLocks/>
            </p:cNvSpPr>
            <p:nvPr userDrawn="1"/>
          </p:nvSpPr>
          <p:spPr bwMode="auto">
            <a:xfrm>
              <a:off x="965" y="3154"/>
              <a:ext cx="136" cy="79"/>
            </a:xfrm>
            <a:custGeom>
              <a:avLst/>
              <a:gdLst>
                <a:gd name="T0" fmla="*/ 176 w 27"/>
                <a:gd name="T1" fmla="*/ 316 h 16"/>
                <a:gd name="T2" fmla="*/ 635 w 27"/>
                <a:gd name="T3" fmla="*/ 148 h 16"/>
                <a:gd name="T4" fmla="*/ 433 w 27"/>
                <a:gd name="T5" fmla="*/ 25 h 16"/>
                <a:gd name="T6" fmla="*/ 176 w 27"/>
                <a:gd name="T7" fmla="*/ 267 h 16"/>
                <a:gd name="T8" fmla="*/ 176 w 27"/>
                <a:gd name="T9" fmla="*/ 316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88" name="Freeform 199"/>
            <p:cNvSpPr>
              <a:spLocks/>
            </p:cNvSpPr>
            <p:nvPr userDrawn="1"/>
          </p:nvSpPr>
          <p:spPr bwMode="auto">
            <a:xfrm>
              <a:off x="959" y="3205"/>
              <a:ext cx="177" cy="85"/>
            </a:xfrm>
            <a:custGeom>
              <a:avLst/>
              <a:gdLst>
                <a:gd name="T0" fmla="*/ 637 w 35"/>
                <a:gd name="T1" fmla="*/ 150 h 17"/>
                <a:gd name="T2" fmla="*/ 202 w 35"/>
                <a:gd name="T3" fmla="*/ 250 h 17"/>
                <a:gd name="T4" fmla="*/ 152 w 35"/>
                <a:gd name="T5" fmla="*/ 325 h 17"/>
                <a:gd name="T6" fmla="*/ 693 w 35"/>
                <a:gd name="T7" fmla="*/ 300 h 17"/>
                <a:gd name="T8" fmla="*/ 637 w 35"/>
                <a:gd name="T9" fmla="*/ 150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89" name="Freeform 200"/>
            <p:cNvSpPr>
              <a:spLocks/>
            </p:cNvSpPr>
            <p:nvPr userDrawn="1"/>
          </p:nvSpPr>
          <p:spPr bwMode="auto">
            <a:xfrm>
              <a:off x="845" y="3284"/>
              <a:ext cx="247" cy="60"/>
            </a:xfrm>
            <a:custGeom>
              <a:avLst/>
              <a:gdLst>
                <a:gd name="T0" fmla="*/ 1018 w 49"/>
                <a:gd name="T1" fmla="*/ 75 h 12"/>
                <a:gd name="T2" fmla="*/ 736 w 49"/>
                <a:gd name="T3" fmla="*/ 25 h 12"/>
                <a:gd name="T4" fmla="*/ 176 w 49"/>
                <a:gd name="T5" fmla="*/ 0 h 12"/>
                <a:gd name="T6" fmla="*/ 50 w 49"/>
                <a:gd name="T7" fmla="*/ 125 h 12"/>
                <a:gd name="T8" fmla="*/ 509 w 49"/>
                <a:gd name="T9" fmla="*/ 200 h 12"/>
                <a:gd name="T10" fmla="*/ 1043 w 49"/>
                <a:gd name="T11" fmla="*/ 200 h 12"/>
                <a:gd name="T12" fmla="*/ 1018 w 49"/>
                <a:gd name="T13" fmla="*/ 75 h 1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90" name="Freeform 201"/>
            <p:cNvSpPr>
              <a:spLocks/>
            </p:cNvSpPr>
            <p:nvPr userDrawn="1"/>
          </p:nvSpPr>
          <p:spPr bwMode="auto">
            <a:xfrm>
              <a:off x="870" y="3341"/>
              <a:ext cx="202" cy="54"/>
            </a:xfrm>
            <a:custGeom>
              <a:avLst/>
              <a:gdLst>
                <a:gd name="T0" fmla="*/ 944 w 40"/>
                <a:gd name="T1" fmla="*/ 49 h 11"/>
                <a:gd name="T2" fmla="*/ 662 w 40"/>
                <a:gd name="T3" fmla="*/ 98 h 11"/>
                <a:gd name="T4" fmla="*/ 333 w 40"/>
                <a:gd name="T5" fmla="*/ 74 h 11"/>
                <a:gd name="T6" fmla="*/ 25 w 40"/>
                <a:gd name="T7" fmla="*/ 49 h 11"/>
                <a:gd name="T8" fmla="*/ 894 w 40"/>
                <a:gd name="T9" fmla="*/ 191 h 11"/>
                <a:gd name="T10" fmla="*/ 944 w 40"/>
                <a:gd name="T11" fmla="*/ 49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91" name="Freeform 202"/>
            <p:cNvSpPr>
              <a:spLocks/>
            </p:cNvSpPr>
            <p:nvPr userDrawn="1"/>
          </p:nvSpPr>
          <p:spPr bwMode="auto">
            <a:xfrm>
              <a:off x="858" y="3385"/>
              <a:ext cx="209" cy="174"/>
            </a:xfrm>
            <a:custGeom>
              <a:avLst/>
              <a:gdLst>
                <a:gd name="T0" fmla="*/ 729 w 41"/>
                <a:gd name="T1" fmla="*/ 235 h 34"/>
                <a:gd name="T2" fmla="*/ 336 w 41"/>
                <a:gd name="T3" fmla="*/ 159 h 34"/>
                <a:gd name="T4" fmla="*/ 102 w 41"/>
                <a:gd name="T5" fmla="*/ 394 h 34"/>
                <a:gd name="T6" fmla="*/ 25 w 41"/>
                <a:gd name="T7" fmla="*/ 496 h 34"/>
                <a:gd name="T8" fmla="*/ 234 w 41"/>
                <a:gd name="T9" fmla="*/ 496 h 34"/>
                <a:gd name="T10" fmla="*/ 443 w 41"/>
                <a:gd name="T11" fmla="*/ 706 h 34"/>
                <a:gd name="T12" fmla="*/ 545 w 41"/>
                <a:gd name="T13" fmla="*/ 788 h 34"/>
                <a:gd name="T14" fmla="*/ 754 w 41"/>
                <a:gd name="T15" fmla="*/ 496 h 34"/>
                <a:gd name="T16" fmla="*/ 1014 w 41"/>
                <a:gd name="T17" fmla="*/ 496 h 34"/>
                <a:gd name="T18" fmla="*/ 729 w 41"/>
                <a:gd name="T19" fmla="*/ 235 h 3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92" name="Freeform 203"/>
            <p:cNvSpPr>
              <a:spLocks/>
            </p:cNvSpPr>
            <p:nvPr userDrawn="1"/>
          </p:nvSpPr>
          <p:spPr bwMode="auto">
            <a:xfrm>
              <a:off x="997" y="3306"/>
              <a:ext cx="126" cy="316"/>
            </a:xfrm>
            <a:custGeom>
              <a:avLst/>
              <a:gdLst>
                <a:gd name="T0" fmla="*/ 559 w 25"/>
                <a:gd name="T1" fmla="*/ 50 h 63"/>
                <a:gd name="T2" fmla="*/ 459 w 25"/>
                <a:gd name="T3" fmla="*/ 426 h 63"/>
                <a:gd name="T4" fmla="*/ 176 w 25"/>
                <a:gd name="T5" fmla="*/ 502 h 63"/>
                <a:gd name="T6" fmla="*/ 176 w 25"/>
                <a:gd name="T7" fmla="*/ 577 h 63"/>
                <a:gd name="T8" fmla="*/ 433 w 25"/>
                <a:gd name="T9" fmla="*/ 858 h 63"/>
                <a:gd name="T10" fmla="*/ 302 w 25"/>
                <a:gd name="T11" fmla="*/ 1134 h 63"/>
                <a:gd name="T12" fmla="*/ 0 w 25"/>
                <a:gd name="T13" fmla="*/ 1384 h 63"/>
                <a:gd name="T14" fmla="*/ 126 w 25"/>
                <a:gd name="T15" fmla="*/ 1460 h 63"/>
                <a:gd name="T16" fmla="*/ 408 w 25"/>
                <a:gd name="T17" fmla="*/ 1560 h 63"/>
                <a:gd name="T18" fmla="*/ 585 w 25"/>
                <a:gd name="T19" fmla="*/ 1435 h 63"/>
                <a:gd name="T20" fmla="*/ 635 w 25"/>
                <a:gd name="T21" fmla="*/ 351 h 63"/>
                <a:gd name="T22" fmla="*/ 635 w 25"/>
                <a:gd name="T23" fmla="*/ 50 h 63"/>
                <a:gd name="T24" fmla="*/ 559 w 25"/>
                <a:gd name="T25" fmla="*/ 50 h 6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31" name="Group 204"/>
          <p:cNvGrpSpPr>
            <a:grpSpLocks/>
          </p:cNvGrpSpPr>
          <p:nvPr/>
        </p:nvGrpSpPr>
        <p:grpSpPr bwMode="auto">
          <a:xfrm>
            <a:off x="381000" y="5070475"/>
            <a:ext cx="533400" cy="492125"/>
            <a:chOff x="96" y="2784"/>
            <a:chExt cx="1062" cy="981"/>
          </a:xfrm>
        </p:grpSpPr>
        <p:sp>
          <p:nvSpPr>
            <p:cNvPr id="1067" name="Freeform 205"/>
            <p:cNvSpPr>
              <a:spLocks/>
            </p:cNvSpPr>
            <p:nvPr userDrawn="1"/>
          </p:nvSpPr>
          <p:spPr bwMode="auto">
            <a:xfrm>
              <a:off x="121" y="2784"/>
              <a:ext cx="205" cy="82"/>
            </a:xfrm>
            <a:custGeom>
              <a:avLst/>
              <a:gdLst>
                <a:gd name="T0" fmla="*/ 750 w 41"/>
                <a:gd name="T1" fmla="*/ 318 h 16"/>
                <a:gd name="T2" fmla="*/ 925 w 41"/>
                <a:gd name="T3" fmla="*/ 261 h 16"/>
                <a:gd name="T4" fmla="*/ 950 w 41"/>
                <a:gd name="T5" fmla="*/ 236 h 16"/>
                <a:gd name="T6" fmla="*/ 775 w 41"/>
                <a:gd name="T7" fmla="*/ 26 h 16"/>
                <a:gd name="T8" fmla="*/ 200 w 41"/>
                <a:gd name="T9" fmla="*/ 287 h 16"/>
                <a:gd name="T10" fmla="*/ 750 w 41"/>
                <a:gd name="T11" fmla="*/ 318 h 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8" name="Freeform 206"/>
            <p:cNvSpPr>
              <a:spLocks noEditPoints="1"/>
            </p:cNvSpPr>
            <p:nvPr userDrawn="1"/>
          </p:nvSpPr>
          <p:spPr bwMode="auto">
            <a:xfrm>
              <a:off x="96" y="2790"/>
              <a:ext cx="1062" cy="975"/>
            </a:xfrm>
            <a:custGeom>
              <a:avLst/>
              <a:gdLst>
                <a:gd name="T0" fmla="*/ 4167 w 210"/>
                <a:gd name="T1" fmla="*/ 3956 h 193"/>
                <a:gd name="T2" fmla="*/ 3889 w 210"/>
                <a:gd name="T3" fmla="*/ 3188 h 193"/>
                <a:gd name="T4" fmla="*/ 3631 w 210"/>
                <a:gd name="T5" fmla="*/ 2526 h 193"/>
                <a:gd name="T6" fmla="*/ 4218 w 210"/>
                <a:gd name="T7" fmla="*/ 2374 h 193"/>
                <a:gd name="T8" fmla="*/ 3732 w 210"/>
                <a:gd name="T9" fmla="*/ 2091 h 193"/>
                <a:gd name="T10" fmla="*/ 4015 w 210"/>
                <a:gd name="T11" fmla="*/ 2117 h 193"/>
                <a:gd name="T12" fmla="*/ 4015 w 210"/>
                <a:gd name="T13" fmla="*/ 1965 h 193"/>
                <a:gd name="T14" fmla="*/ 3454 w 210"/>
                <a:gd name="T15" fmla="*/ 1990 h 193"/>
                <a:gd name="T16" fmla="*/ 3272 w 210"/>
                <a:gd name="T17" fmla="*/ 3188 h 193"/>
                <a:gd name="T18" fmla="*/ 3171 w 210"/>
                <a:gd name="T19" fmla="*/ 2142 h 193"/>
                <a:gd name="T20" fmla="*/ 3019 w 210"/>
                <a:gd name="T21" fmla="*/ 1708 h 193"/>
                <a:gd name="T22" fmla="*/ 3171 w 210"/>
                <a:gd name="T23" fmla="*/ 1303 h 193"/>
                <a:gd name="T24" fmla="*/ 3095 w 210"/>
                <a:gd name="T25" fmla="*/ 945 h 193"/>
                <a:gd name="T26" fmla="*/ 3044 w 210"/>
                <a:gd name="T27" fmla="*/ 611 h 193"/>
                <a:gd name="T28" fmla="*/ 3378 w 210"/>
                <a:gd name="T29" fmla="*/ 995 h 193"/>
                <a:gd name="T30" fmla="*/ 3813 w 210"/>
                <a:gd name="T31" fmla="*/ 460 h 193"/>
                <a:gd name="T32" fmla="*/ 3757 w 210"/>
                <a:gd name="T33" fmla="*/ 919 h 193"/>
                <a:gd name="T34" fmla="*/ 3656 w 210"/>
                <a:gd name="T35" fmla="*/ 1223 h 193"/>
                <a:gd name="T36" fmla="*/ 3682 w 210"/>
                <a:gd name="T37" fmla="*/ 1708 h 193"/>
                <a:gd name="T38" fmla="*/ 5087 w 210"/>
                <a:gd name="T39" fmla="*/ 743 h 193"/>
                <a:gd name="T40" fmla="*/ 2301 w 210"/>
                <a:gd name="T41" fmla="*/ 25 h 193"/>
                <a:gd name="T42" fmla="*/ 1431 w 210"/>
                <a:gd name="T43" fmla="*/ 202 h 193"/>
                <a:gd name="T44" fmla="*/ 2175 w 210"/>
                <a:gd name="T45" fmla="*/ 308 h 193"/>
                <a:gd name="T46" fmla="*/ 1532 w 210"/>
                <a:gd name="T47" fmla="*/ 561 h 193"/>
                <a:gd name="T48" fmla="*/ 1482 w 210"/>
                <a:gd name="T49" fmla="*/ 743 h 193"/>
                <a:gd name="T50" fmla="*/ 971 w 210"/>
                <a:gd name="T51" fmla="*/ 434 h 193"/>
                <a:gd name="T52" fmla="*/ 334 w 210"/>
                <a:gd name="T53" fmla="*/ 2935 h 193"/>
                <a:gd name="T54" fmla="*/ 1558 w 210"/>
                <a:gd name="T55" fmla="*/ 3728 h 193"/>
                <a:gd name="T56" fmla="*/ 1153 w 210"/>
                <a:gd name="T57" fmla="*/ 3395 h 193"/>
                <a:gd name="T58" fmla="*/ 895 w 210"/>
                <a:gd name="T59" fmla="*/ 3703 h 193"/>
                <a:gd name="T60" fmla="*/ 819 w 210"/>
                <a:gd name="T61" fmla="*/ 3269 h 193"/>
                <a:gd name="T62" fmla="*/ 1178 w 210"/>
                <a:gd name="T63" fmla="*/ 2192 h 193"/>
                <a:gd name="T64" fmla="*/ 1714 w 210"/>
                <a:gd name="T65" fmla="*/ 2117 h 193"/>
                <a:gd name="T66" fmla="*/ 1816 w 210"/>
                <a:gd name="T67" fmla="*/ 2425 h 193"/>
                <a:gd name="T68" fmla="*/ 1558 w 210"/>
                <a:gd name="T69" fmla="*/ 3087 h 193"/>
                <a:gd name="T70" fmla="*/ 2326 w 210"/>
                <a:gd name="T71" fmla="*/ 4592 h 193"/>
                <a:gd name="T72" fmla="*/ 4759 w 210"/>
                <a:gd name="T73" fmla="*/ 4238 h 193"/>
                <a:gd name="T74" fmla="*/ 4653 w 210"/>
                <a:gd name="T75" fmla="*/ 1682 h 193"/>
                <a:gd name="T76" fmla="*/ 4218 w 210"/>
                <a:gd name="T77" fmla="*/ 1531 h 193"/>
                <a:gd name="T78" fmla="*/ 2888 w 210"/>
                <a:gd name="T79" fmla="*/ 1556 h 193"/>
                <a:gd name="T80" fmla="*/ 2761 w 210"/>
                <a:gd name="T81" fmla="*/ 2223 h 193"/>
                <a:gd name="T82" fmla="*/ 2918 w 210"/>
                <a:gd name="T83" fmla="*/ 1278 h 193"/>
                <a:gd name="T84" fmla="*/ 2276 w 210"/>
                <a:gd name="T85" fmla="*/ 662 h 193"/>
                <a:gd name="T86" fmla="*/ 2685 w 210"/>
                <a:gd name="T87" fmla="*/ 894 h 193"/>
                <a:gd name="T88" fmla="*/ 1558 w 210"/>
                <a:gd name="T89" fmla="*/ 1839 h 193"/>
                <a:gd name="T90" fmla="*/ 612 w 210"/>
                <a:gd name="T91" fmla="*/ 945 h 193"/>
                <a:gd name="T92" fmla="*/ 1740 w 210"/>
                <a:gd name="T93" fmla="*/ 1020 h 193"/>
                <a:gd name="T94" fmla="*/ 2023 w 210"/>
                <a:gd name="T95" fmla="*/ 1020 h 193"/>
                <a:gd name="T96" fmla="*/ 2761 w 210"/>
                <a:gd name="T97" fmla="*/ 1147 h 193"/>
                <a:gd name="T98" fmla="*/ 2534 w 210"/>
                <a:gd name="T99" fmla="*/ 2374 h 193"/>
                <a:gd name="T100" fmla="*/ 2377 w 210"/>
                <a:gd name="T101" fmla="*/ 1303 h 193"/>
                <a:gd name="T102" fmla="*/ 1558 w 210"/>
                <a:gd name="T103" fmla="*/ 1839 h 193"/>
                <a:gd name="T104" fmla="*/ 2048 w 210"/>
                <a:gd name="T105" fmla="*/ 2091 h 193"/>
                <a:gd name="T106" fmla="*/ 2250 w 210"/>
                <a:gd name="T107" fmla="*/ 1480 h 193"/>
                <a:gd name="T108" fmla="*/ 2609 w 210"/>
                <a:gd name="T109" fmla="*/ 3703 h 193"/>
                <a:gd name="T110" fmla="*/ 2099 w 210"/>
                <a:gd name="T111" fmla="*/ 2450 h 193"/>
                <a:gd name="T112" fmla="*/ 2994 w 210"/>
                <a:gd name="T113" fmla="*/ 2703 h 19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9" name="Freeform 207"/>
            <p:cNvSpPr>
              <a:spLocks/>
            </p:cNvSpPr>
            <p:nvPr userDrawn="1"/>
          </p:nvSpPr>
          <p:spPr bwMode="auto">
            <a:xfrm>
              <a:off x="349" y="3256"/>
              <a:ext cx="85" cy="101"/>
            </a:xfrm>
            <a:custGeom>
              <a:avLst/>
              <a:gdLst>
                <a:gd name="T0" fmla="*/ 350 w 17"/>
                <a:gd name="T1" fmla="*/ 126 h 20"/>
                <a:gd name="T2" fmla="*/ 225 w 17"/>
                <a:gd name="T3" fmla="*/ 510 h 20"/>
                <a:gd name="T4" fmla="*/ 350 w 17"/>
                <a:gd name="T5" fmla="*/ 126 h 2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0" name="Freeform 208"/>
            <p:cNvSpPr>
              <a:spLocks/>
            </p:cNvSpPr>
            <p:nvPr userDrawn="1"/>
          </p:nvSpPr>
          <p:spPr bwMode="auto">
            <a:xfrm>
              <a:off x="267" y="3293"/>
              <a:ext cx="76" cy="136"/>
            </a:xfrm>
            <a:custGeom>
              <a:avLst/>
              <a:gdLst>
                <a:gd name="T0" fmla="*/ 177 w 15"/>
                <a:gd name="T1" fmla="*/ 252 h 27"/>
                <a:gd name="T2" fmla="*/ 101 w 15"/>
                <a:gd name="T3" fmla="*/ 635 h 27"/>
                <a:gd name="T4" fmla="*/ 385 w 15"/>
                <a:gd name="T5" fmla="*/ 408 h 27"/>
                <a:gd name="T6" fmla="*/ 334 w 15"/>
                <a:gd name="T7" fmla="*/ 201 h 27"/>
                <a:gd name="T8" fmla="*/ 177 w 15"/>
                <a:gd name="T9" fmla="*/ 252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1" name="Freeform 209"/>
            <p:cNvSpPr>
              <a:spLocks/>
            </p:cNvSpPr>
            <p:nvPr userDrawn="1"/>
          </p:nvSpPr>
          <p:spPr bwMode="auto">
            <a:xfrm>
              <a:off x="222" y="3021"/>
              <a:ext cx="243" cy="117"/>
            </a:xfrm>
            <a:custGeom>
              <a:avLst/>
              <a:gdLst>
                <a:gd name="T0" fmla="*/ 1028 w 48"/>
                <a:gd name="T1" fmla="*/ 51 h 23"/>
                <a:gd name="T2" fmla="*/ 233 w 48"/>
                <a:gd name="T3" fmla="*/ 25 h 23"/>
                <a:gd name="T4" fmla="*/ 25 w 48"/>
                <a:gd name="T5" fmla="*/ 234 h 23"/>
                <a:gd name="T6" fmla="*/ 562 w 48"/>
                <a:gd name="T7" fmla="*/ 544 h 23"/>
                <a:gd name="T8" fmla="*/ 871 w 48"/>
                <a:gd name="T9" fmla="*/ 519 h 23"/>
                <a:gd name="T10" fmla="*/ 1028 w 48"/>
                <a:gd name="T11" fmla="*/ 493 h 23"/>
                <a:gd name="T12" fmla="*/ 1028 w 48"/>
                <a:gd name="T13" fmla="*/ 51 h 2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2" name="Freeform 210"/>
            <p:cNvSpPr>
              <a:spLocks/>
            </p:cNvSpPr>
            <p:nvPr userDrawn="1"/>
          </p:nvSpPr>
          <p:spPr bwMode="auto">
            <a:xfrm>
              <a:off x="501" y="3344"/>
              <a:ext cx="177" cy="187"/>
            </a:xfrm>
            <a:custGeom>
              <a:avLst/>
              <a:gdLst>
                <a:gd name="T0" fmla="*/ 612 w 35"/>
                <a:gd name="T1" fmla="*/ 51 h 37"/>
                <a:gd name="T2" fmla="*/ 283 w 35"/>
                <a:gd name="T3" fmla="*/ 51 h 37"/>
                <a:gd name="T4" fmla="*/ 101 w 35"/>
                <a:gd name="T5" fmla="*/ 510 h 37"/>
                <a:gd name="T6" fmla="*/ 718 w 35"/>
                <a:gd name="T7" fmla="*/ 561 h 37"/>
                <a:gd name="T8" fmla="*/ 612 w 35"/>
                <a:gd name="T9" fmla="*/ 51 h 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3" name="Freeform 211"/>
            <p:cNvSpPr>
              <a:spLocks/>
            </p:cNvSpPr>
            <p:nvPr userDrawn="1"/>
          </p:nvSpPr>
          <p:spPr bwMode="auto">
            <a:xfrm>
              <a:off x="905" y="3157"/>
              <a:ext cx="177" cy="38"/>
            </a:xfrm>
            <a:custGeom>
              <a:avLst/>
              <a:gdLst>
                <a:gd name="T0" fmla="*/ 126 w 35"/>
                <a:gd name="T1" fmla="*/ 0 h 7"/>
                <a:gd name="T2" fmla="*/ 359 w 35"/>
                <a:gd name="T3" fmla="*/ 147 h 7"/>
                <a:gd name="T4" fmla="*/ 126 w 35"/>
                <a:gd name="T5" fmla="*/ 0 h 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4" name="Freeform 212"/>
            <p:cNvSpPr>
              <a:spLocks/>
            </p:cNvSpPr>
            <p:nvPr userDrawn="1"/>
          </p:nvSpPr>
          <p:spPr bwMode="auto">
            <a:xfrm>
              <a:off x="965" y="3154"/>
              <a:ext cx="136" cy="79"/>
            </a:xfrm>
            <a:custGeom>
              <a:avLst/>
              <a:gdLst>
                <a:gd name="T0" fmla="*/ 176 w 27"/>
                <a:gd name="T1" fmla="*/ 316 h 16"/>
                <a:gd name="T2" fmla="*/ 635 w 27"/>
                <a:gd name="T3" fmla="*/ 148 h 16"/>
                <a:gd name="T4" fmla="*/ 433 w 27"/>
                <a:gd name="T5" fmla="*/ 25 h 16"/>
                <a:gd name="T6" fmla="*/ 176 w 27"/>
                <a:gd name="T7" fmla="*/ 267 h 16"/>
                <a:gd name="T8" fmla="*/ 176 w 27"/>
                <a:gd name="T9" fmla="*/ 316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5" name="Freeform 213"/>
            <p:cNvSpPr>
              <a:spLocks/>
            </p:cNvSpPr>
            <p:nvPr userDrawn="1"/>
          </p:nvSpPr>
          <p:spPr bwMode="auto">
            <a:xfrm>
              <a:off x="959" y="3205"/>
              <a:ext cx="177" cy="85"/>
            </a:xfrm>
            <a:custGeom>
              <a:avLst/>
              <a:gdLst>
                <a:gd name="T0" fmla="*/ 637 w 35"/>
                <a:gd name="T1" fmla="*/ 150 h 17"/>
                <a:gd name="T2" fmla="*/ 202 w 35"/>
                <a:gd name="T3" fmla="*/ 250 h 17"/>
                <a:gd name="T4" fmla="*/ 152 w 35"/>
                <a:gd name="T5" fmla="*/ 325 h 17"/>
                <a:gd name="T6" fmla="*/ 693 w 35"/>
                <a:gd name="T7" fmla="*/ 300 h 17"/>
                <a:gd name="T8" fmla="*/ 637 w 35"/>
                <a:gd name="T9" fmla="*/ 150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6" name="Freeform 214"/>
            <p:cNvSpPr>
              <a:spLocks/>
            </p:cNvSpPr>
            <p:nvPr userDrawn="1"/>
          </p:nvSpPr>
          <p:spPr bwMode="auto">
            <a:xfrm>
              <a:off x="845" y="3284"/>
              <a:ext cx="247" cy="60"/>
            </a:xfrm>
            <a:custGeom>
              <a:avLst/>
              <a:gdLst>
                <a:gd name="T0" fmla="*/ 1018 w 49"/>
                <a:gd name="T1" fmla="*/ 75 h 12"/>
                <a:gd name="T2" fmla="*/ 736 w 49"/>
                <a:gd name="T3" fmla="*/ 25 h 12"/>
                <a:gd name="T4" fmla="*/ 176 w 49"/>
                <a:gd name="T5" fmla="*/ 0 h 12"/>
                <a:gd name="T6" fmla="*/ 50 w 49"/>
                <a:gd name="T7" fmla="*/ 125 h 12"/>
                <a:gd name="T8" fmla="*/ 509 w 49"/>
                <a:gd name="T9" fmla="*/ 200 h 12"/>
                <a:gd name="T10" fmla="*/ 1043 w 49"/>
                <a:gd name="T11" fmla="*/ 200 h 12"/>
                <a:gd name="T12" fmla="*/ 1018 w 49"/>
                <a:gd name="T13" fmla="*/ 75 h 1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7" name="Freeform 215"/>
            <p:cNvSpPr>
              <a:spLocks/>
            </p:cNvSpPr>
            <p:nvPr userDrawn="1"/>
          </p:nvSpPr>
          <p:spPr bwMode="auto">
            <a:xfrm>
              <a:off x="870" y="3341"/>
              <a:ext cx="202" cy="54"/>
            </a:xfrm>
            <a:custGeom>
              <a:avLst/>
              <a:gdLst>
                <a:gd name="T0" fmla="*/ 944 w 40"/>
                <a:gd name="T1" fmla="*/ 49 h 11"/>
                <a:gd name="T2" fmla="*/ 662 w 40"/>
                <a:gd name="T3" fmla="*/ 98 h 11"/>
                <a:gd name="T4" fmla="*/ 333 w 40"/>
                <a:gd name="T5" fmla="*/ 74 h 11"/>
                <a:gd name="T6" fmla="*/ 25 w 40"/>
                <a:gd name="T7" fmla="*/ 49 h 11"/>
                <a:gd name="T8" fmla="*/ 894 w 40"/>
                <a:gd name="T9" fmla="*/ 191 h 11"/>
                <a:gd name="T10" fmla="*/ 944 w 40"/>
                <a:gd name="T11" fmla="*/ 49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8" name="Freeform 216"/>
            <p:cNvSpPr>
              <a:spLocks/>
            </p:cNvSpPr>
            <p:nvPr userDrawn="1"/>
          </p:nvSpPr>
          <p:spPr bwMode="auto">
            <a:xfrm>
              <a:off x="858" y="3385"/>
              <a:ext cx="209" cy="174"/>
            </a:xfrm>
            <a:custGeom>
              <a:avLst/>
              <a:gdLst>
                <a:gd name="T0" fmla="*/ 729 w 41"/>
                <a:gd name="T1" fmla="*/ 235 h 34"/>
                <a:gd name="T2" fmla="*/ 336 w 41"/>
                <a:gd name="T3" fmla="*/ 159 h 34"/>
                <a:gd name="T4" fmla="*/ 102 w 41"/>
                <a:gd name="T5" fmla="*/ 394 h 34"/>
                <a:gd name="T6" fmla="*/ 25 w 41"/>
                <a:gd name="T7" fmla="*/ 496 h 34"/>
                <a:gd name="T8" fmla="*/ 234 w 41"/>
                <a:gd name="T9" fmla="*/ 496 h 34"/>
                <a:gd name="T10" fmla="*/ 443 w 41"/>
                <a:gd name="T11" fmla="*/ 706 h 34"/>
                <a:gd name="T12" fmla="*/ 545 w 41"/>
                <a:gd name="T13" fmla="*/ 788 h 34"/>
                <a:gd name="T14" fmla="*/ 754 w 41"/>
                <a:gd name="T15" fmla="*/ 496 h 34"/>
                <a:gd name="T16" fmla="*/ 1014 w 41"/>
                <a:gd name="T17" fmla="*/ 496 h 34"/>
                <a:gd name="T18" fmla="*/ 729 w 41"/>
                <a:gd name="T19" fmla="*/ 235 h 3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9" name="Freeform 217"/>
            <p:cNvSpPr>
              <a:spLocks/>
            </p:cNvSpPr>
            <p:nvPr userDrawn="1"/>
          </p:nvSpPr>
          <p:spPr bwMode="auto">
            <a:xfrm>
              <a:off x="997" y="3306"/>
              <a:ext cx="126" cy="316"/>
            </a:xfrm>
            <a:custGeom>
              <a:avLst/>
              <a:gdLst>
                <a:gd name="T0" fmla="*/ 559 w 25"/>
                <a:gd name="T1" fmla="*/ 50 h 63"/>
                <a:gd name="T2" fmla="*/ 459 w 25"/>
                <a:gd name="T3" fmla="*/ 426 h 63"/>
                <a:gd name="T4" fmla="*/ 176 w 25"/>
                <a:gd name="T5" fmla="*/ 502 h 63"/>
                <a:gd name="T6" fmla="*/ 176 w 25"/>
                <a:gd name="T7" fmla="*/ 577 h 63"/>
                <a:gd name="T8" fmla="*/ 433 w 25"/>
                <a:gd name="T9" fmla="*/ 858 h 63"/>
                <a:gd name="T10" fmla="*/ 302 w 25"/>
                <a:gd name="T11" fmla="*/ 1134 h 63"/>
                <a:gd name="T12" fmla="*/ 0 w 25"/>
                <a:gd name="T13" fmla="*/ 1384 h 63"/>
                <a:gd name="T14" fmla="*/ 126 w 25"/>
                <a:gd name="T15" fmla="*/ 1460 h 63"/>
                <a:gd name="T16" fmla="*/ 408 w 25"/>
                <a:gd name="T17" fmla="*/ 1560 h 63"/>
                <a:gd name="T18" fmla="*/ 585 w 25"/>
                <a:gd name="T19" fmla="*/ 1435 h 63"/>
                <a:gd name="T20" fmla="*/ 635 w 25"/>
                <a:gd name="T21" fmla="*/ 351 h 63"/>
                <a:gd name="T22" fmla="*/ 635 w 25"/>
                <a:gd name="T23" fmla="*/ 50 h 63"/>
                <a:gd name="T24" fmla="*/ 559 w 25"/>
                <a:gd name="T25" fmla="*/ 50 h 6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32" name="Group 218"/>
          <p:cNvGrpSpPr>
            <a:grpSpLocks/>
          </p:cNvGrpSpPr>
          <p:nvPr/>
        </p:nvGrpSpPr>
        <p:grpSpPr bwMode="auto">
          <a:xfrm>
            <a:off x="381000" y="6121400"/>
            <a:ext cx="533400" cy="492125"/>
            <a:chOff x="96" y="2784"/>
            <a:chExt cx="1062" cy="981"/>
          </a:xfrm>
        </p:grpSpPr>
        <p:sp>
          <p:nvSpPr>
            <p:cNvPr id="1054" name="Freeform 219"/>
            <p:cNvSpPr>
              <a:spLocks/>
            </p:cNvSpPr>
            <p:nvPr userDrawn="1"/>
          </p:nvSpPr>
          <p:spPr bwMode="auto">
            <a:xfrm>
              <a:off x="121" y="2784"/>
              <a:ext cx="205" cy="82"/>
            </a:xfrm>
            <a:custGeom>
              <a:avLst/>
              <a:gdLst>
                <a:gd name="T0" fmla="*/ 750 w 41"/>
                <a:gd name="T1" fmla="*/ 318 h 16"/>
                <a:gd name="T2" fmla="*/ 925 w 41"/>
                <a:gd name="T3" fmla="*/ 261 h 16"/>
                <a:gd name="T4" fmla="*/ 950 w 41"/>
                <a:gd name="T5" fmla="*/ 236 h 16"/>
                <a:gd name="T6" fmla="*/ 775 w 41"/>
                <a:gd name="T7" fmla="*/ 26 h 16"/>
                <a:gd name="T8" fmla="*/ 200 w 41"/>
                <a:gd name="T9" fmla="*/ 287 h 16"/>
                <a:gd name="T10" fmla="*/ 750 w 41"/>
                <a:gd name="T11" fmla="*/ 318 h 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5" name="Freeform 220"/>
            <p:cNvSpPr>
              <a:spLocks noEditPoints="1"/>
            </p:cNvSpPr>
            <p:nvPr userDrawn="1"/>
          </p:nvSpPr>
          <p:spPr bwMode="auto">
            <a:xfrm>
              <a:off x="96" y="2790"/>
              <a:ext cx="1062" cy="975"/>
            </a:xfrm>
            <a:custGeom>
              <a:avLst/>
              <a:gdLst>
                <a:gd name="T0" fmla="*/ 4167 w 210"/>
                <a:gd name="T1" fmla="*/ 3956 h 193"/>
                <a:gd name="T2" fmla="*/ 3889 w 210"/>
                <a:gd name="T3" fmla="*/ 3188 h 193"/>
                <a:gd name="T4" fmla="*/ 3631 w 210"/>
                <a:gd name="T5" fmla="*/ 2526 h 193"/>
                <a:gd name="T6" fmla="*/ 4218 w 210"/>
                <a:gd name="T7" fmla="*/ 2374 h 193"/>
                <a:gd name="T8" fmla="*/ 3732 w 210"/>
                <a:gd name="T9" fmla="*/ 2091 h 193"/>
                <a:gd name="T10" fmla="*/ 4015 w 210"/>
                <a:gd name="T11" fmla="*/ 2117 h 193"/>
                <a:gd name="T12" fmla="*/ 4015 w 210"/>
                <a:gd name="T13" fmla="*/ 1965 h 193"/>
                <a:gd name="T14" fmla="*/ 3454 w 210"/>
                <a:gd name="T15" fmla="*/ 1990 h 193"/>
                <a:gd name="T16" fmla="*/ 3272 w 210"/>
                <a:gd name="T17" fmla="*/ 3188 h 193"/>
                <a:gd name="T18" fmla="*/ 3171 w 210"/>
                <a:gd name="T19" fmla="*/ 2142 h 193"/>
                <a:gd name="T20" fmla="*/ 3019 w 210"/>
                <a:gd name="T21" fmla="*/ 1708 h 193"/>
                <a:gd name="T22" fmla="*/ 3171 w 210"/>
                <a:gd name="T23" fmla="*/ 1303 h 193"/>
                <a:gd name="T24" fmla="*/ 3095 w 210"/>
                <a:gd name="T25" fmla="*/ 945 h 193"/>
                <a:gd name="T26" fmla="*/ 3044 w 210"/>
                <a:gd name="T27" fmla="*/ 611 h 193"/>
                <a:gd name="T28" fmla="*/ 3378 w 210"/>
                <a:gd name="T29" fmla="*/ 995 h 193"/>
                <a:gd name="T30" fmla="*/ 3813 w 210"/>
                <a:gd name="T31" fmla="*/ 460 h 193"/>
                <a:gd name="T32" fmla="*/ 3757 w 210"/>
                <a:gd name="T33" fmla="*/ 919 h 193"/>
                <a:gd name="T34" fmla="*/ 3656 w 210"/>
                <a:gd name="T35" fmla="*/ 1223 h 193"/>
                <a:gd name="T36" fmla="*/ 3682 w 210"/>
                <a:gd name="T37" fmla="*/ 1708 h 193"/>
                <a:gd name="T38" fmla="*/ 5087 w 210"/>
                <a:gd name="T39" fmla="*/ 743 h 193"/>
                <a:gd name="T40" fmla="*/ 2301 w 210"/>
                <a:gd name="T41" fmla="*/ 25 h 193"/>
                <a:gd name="T42" fmla="*/ 1431 w 210"/>
                <a:gd name="T43" fmla="*/ 202 h 193"/>
                <a:gd name="T44" fmla="*/ 2175 w 210"/>
                <a:gd name="T45" fmla="*/ 308 h 193"/>
                <a:gd name="T46" fmla="*/ 1532 w 210"/>
                <a:gd name="T47" fmla="*/ 561 h 193"/>
                <a:gd name="T48" fmla="*/ 1482 w 210"/>
                <a:gd name="T49" fmla="*/ 743 h 193"/>
                <a:gd name="T50" fmla="*/ 971 w 210"/>
                <a:gd name="T51" fmla="*/ 434 h 193"/>
                <a:gd name="T52" fmla="*/ 334 w 210"/>
                <a:gd name="T53" fmla="*/ 2935 h 193"/>
                <a:gd name="T54" fmla="*/ 1558 w 210"/>
                <a:gd name="T55" fmla="*/ 3728 h 193"/>
                <a:gd name="T56" fmla="*/ 1153 w 210"/>
                <a:gd name="T57" fmla="*/ 3395 h 193"/>
                <a:gd name="T58" fmla="*/ 895 w 210"/>
                <a:gd name="T59" fmla="*/ 3703 h 193"/>
                <a:gd name="T60" fmla="*/ 819 w 210"/>
                <a:gd name="T61" fmla="*/ 3269 h 193"/>
                <a:gd name="T62" fmla="*/ 1178 w 210"/>
                <a:gd name="T63" fmla="*/ 2192 h 193"/>
                <a:gd name="T64" fmla="*/ 1714 w 210"/>
                <a:gd name="T65" fmla="*/ 2117 h 193"/>
                <a:gd name="T66" fmla="*/ 1816 w 210"/>
                <a:gd name="T67" fmla="*/ 2425 h 193"/>
                <a:gd name="T68" fmla="*/ 1558 w 210"/>
                <a:gd name="T69" fmla="*/ 3087 h 193"/>
                <a:gd name="T70" fmla="*/ 2326 w 210"/>
                <a:gd name="T71" fmla="*/ 4592 h 193"/>
                <a:gd name="T72" fmla="*/ 4759 w 210"/>
                <a:gd name="T73" fmla="*/ 4238 h 193"/>
                <a:gd name="T74" fmla="*/ 4653 w 210"/>
                <a:gd name="T75" fmla="*/ 1682 h 193"/>
                <a:gd name="T76" fmla="*/ 4218 w 210"/>
                <a:gd name="T77" fmla="*/ 1531 h 193"/>
                <a:gd name="T78" fmla="*/ 2888 w 210"/>
                <a:gd name="T79" fmla="*/ 1556 h 193"/>
                <a:gd name="T80" fmla="*/ 2761 w 210"/>
                <a:gd name="T81" fmla="*/ 2223 h 193"/>
                <a:gd name="T82" fmla="*/ 2918 w 210"/>
                <a:gd name="T83" fmla="*/ 1278 h 193"/>
                <a:gd name="T84" fmla="*/ 2276 w 210"/>
                <a:gd name="T85" fmla="*/ 662 h 193"/>
                <a:gd name="T86" fmla="*/ 2685 w 210"/>
                <a:gd name="T87" fmla="*/ 894 h 193"/>
                <a:gd name="T88" fmla="*/ 1558 w 210"/>
                <a:gd name="T89" fmla="*/ 1839 h 193"/>
                <a:gd name="T90" fmla="*/ 612 w 210"/>
                <a:gd name="T91" fmla="*/ 945 h 193"/>
                <a:gd name="T92" fmla="*/ 1740 w 210"/>
                <a:gd name="T93" fmla="*/ 1020 h 193"/>
                <a:gd name="T94" fmla="*/ 2023 w 210"/>
                <a:gd name="T95" fmla="*/ 1020 h 193"/>
                <a:gd name="T96" fmla="*/ 2761 w 210"/>
                <a:gd name="T97" fmla="*/ 1147 h 193"/>
                <a:gd name="T98" fmla="*/ 2534 w 210"/>
                <a:gd name="T99" fmla="*/ 2374 h 193"/>
                <a:gd name="T100" fmla="*/ 2377 w 210"/>
                <a:gd name="T101" fmla="*/ 1303 h 193"/>
                <a:gd name="T102" fmla="*/ 1558 w 210"/>
                <a:gd name="T103" fmla="*/ 1839 h 193"/>
                <a:gd name="T104" fmla="*/ 2048 w 210"/>
                <a:gd name="T105" fmla="*/ 2091 h 193"/>
                <a:gd name="T106" fmla="*/ 2250 w 210"/>
                <a:gd name="T107" fmla="*/ 1480 h 193"/>
                <a:gd name="T108" fmla="*/ 2609 w 210"/>
                <a:gd name="T109" fmla="*/ 3703 h 193"/>
                <a:gd name="T110" fmla="*/ 2099 w 210"/>
                <a:gd name="T111" fmla="*/ 2450 h 193"/>
                <a:gd name="T112" fmla="*/ 2994 w 210"/>
                <a:gd name="T113" fmla="*/ 2703 h 19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6" name="Freeform 221"/>
            <p:cNvSpPr>
              <a:spLocks/>
            </p:cNvSpPr>
            <p:nvPr userDrawn="1"/>
          </p:nvSpPr>
          <p:spPr bwMode="auto">
            <a:xfrm>
              <a:off x="349" y="3256"/>
              <a:ext cx="85" cy="101"/>
            </a:xfrm>
            <a:custGeom>
              <a:avLst/>
              <a:gdLst>
                <a:gd name="T0" fmla="*/ 350 w 17"/>
                <a:gd name="T1" fmla="*/ 126 h 20"/>
                <a:gd name="T2" fmla="*/ 225 w 17"/>
                <a:gd name="T3" fmla="*/ 510 h 20"/>
                <a:gd name="T4" fmla="*/ 350 w 17"/>
                <a:gd name="T5" fmla="*/ 126 h 2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7" name="Freeform 222"/>
            <p:cNvSpPr>
              <a:spLocks/>
            </p:cNvSpPr>
            <p:nvPr userDrawn="1"/>
          </p:nvSpPr>
          <p:spPr bwMode="auto">
            <a:xfrm>
              <a:off x="267" y="3293"/>
              <a:ext cx="76" cy="136"/>
            </a:xfrm>
            <a:custGeom>
              <a:avLst/>
              <a:gdLst>
                <a:gd name="T0" fmla="*/ 177 w 15"/>
                <a:gd name="T1" fmla="*/ 252 h 27"/>
                <a:gd name="T2" fmla="*/ 101 w 15"/>
                <a:gd name="T3" fmla="*/ 635 h 27"/>
                <a:gd name="T4" fmla="*/ 385 w 15"/>
                <a:gd name="T5" fmla="*/ 408 h 27"/>
                <a:gd name="T6" fmla="*/ 334 w 15"/>
                <a:gd name="T7" fmla="*/ 201 h 27"/>
                <a:gd name="T8" fmla="*/ 177 w 15"/>
                <a:gd name="T9" fmla="*/ 252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8" name="Freeform 223"/>
            <p:cNvSpPr>
              <a:spLocks/>
            </p:cNvSpPr>
            <p:nvPr userDrawn="1"/>
          </p:nvSpPr>
          <p:spPr bwMode="auto">
            <a:xfrm>
              <a:off x="222" y="3021"/>
              <a:ext cx="243" cy="117"/>
            </a:xfrm>
            <a:custGeom>
              <a:avLst/>
              <a:gdLst>
                <a:gd name="T0" fmla="*/ 1028 w 48"/>
                <a:gd name="T1" fmla="*/ 51 h 23"/>
                <a:gd name="T2" fmla="*/ 233 w 48"/>
                <a:gd name="T3" fmla="*/ 25 h 23"/>
                <a:gd name="T4" fmla="*/ 25 w 48"/>
                <a:gd name="T5" fmla="*/ 234 h 23"/>
                <a:gd name="T6" fmla="*/ 562 w 48"/>
                <a:gd name="T7" fmla="*/ 544 h 23"/>
                <a:gd name="T8" fmla="*/ 871 w 48"/>
                <a:gd name="T9" fmla="*/ 519 h 23"/>
                <a:gd name="T10" fmla="*/ 1028 w 48"/>
                <a:gd name="T11" fmla="*/ 493 h 23"/>
                <a:gd name="T12" fmla="*/ 1028 w 48"/>
                <a:gd name="T13" fmla="*/ 51 h 2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9" name="Freeform 224"/>
            <p:cNvSpPr>
              <a:spLocks/>
            </p:cNvSpPr>
            <p:nvPr userDrawn="1"/>
          </p:nvSpPr>
          <p:spPr bwMode="auto">
            <a:xfrm>
              <a:off x="501" y="3344"/>
              <a:ext cx="177" cy="187"/>
            </a:xfrm>
            <a:custGeom>
              <a:avLst/>
              <a:gdLst>
                <a:gd name="T0" fmla="*/ 612 w 35"/>
                <a:gd name="T1" fmla="*/ 51 h 37"/>
                <a:gd name="T2" fmla="*/ 283 w 35"/>
                <a:gd name="T3" fmla="*/ 51 h 37"/>
                <a:gd name="T4" fmla="*/ 101 w 35"/>
                <a:gd name="T5" fmla="*/ 510 h 37"/>
                <a:gd name="T6" fmla="*/ 718 w 35"/>
                <a:gd name="T7" fmla="*/ 561 h 37"/>
                <a:gd name="T8" fmla="*/ 612 w 35"/>
                <a:gd name="T9" fmla="*/ 51 h 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0" name="Freeform 225"/>
            <p:cNvSpPr>
              <a:spLocks/>
            </p:cNvSpPr>
            <p:nvPr userDrawn="1"/>
          </p:nvSpPr>
          <p:spPr bwMode="auto">
            <a:xfrm>
              <a:off x="905" y="3157"/>
              <a:ext cx="177" cy="38"/>
            </a:xfrm>
            <a:custGeom>
              <a:avLst/>
              <a:gdLst>
                <a:gd name="T0" fmla="*/ 126 w 35"/>
                <a:gd name="T1" fmla="*/ 0 h 7"/>
                <a:gd name="T2" fmla="*/ 359 w 35"/>
                <a:gd name="T3" fmla="*/ 147 h 7"/>
                <a:gd name="T4" fmla="*/ 126 w 35"/>
                <a:gd name="T5" fmla="*/ 0 h 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1" name="Freeform 226"/>
            <p:cNvSpPr>
              <a:spLocks/>
            </p:cNvSpPr>
            <p:nvPr userDrawn="1"/>
          </p:nvSpPr>
          <p:spPr bwMode="auto">
            <a:xfrm>
              <a:off x="965" y="3154"/>
              <a:ext cx="136" cy="79"/>
            </a:xfrm>
            <a:custGeom>
              <a:avLst/>
              <a:gdLst>
                <a:gd name="T0" fmla="*/ 176 w 27"/>
                <a:gd name="T1" fmla="*/ 316 h 16"/>
                <a:gd name="T2" fmla="*/ 635 w 27"/>
                <a:gd name="T3" fmla="*/ 148 h 16"/>
                <a:gd name="T4" fmla="*/ 433 w 27"/>
                <a:gd name="T5" fmla="*/ 25 h 16"/>
                <a:gd name="T6" fmla="*/ 176 w 27"/>
                <a:gd name="T7" fmla="*/ 267 h 16"/>
                <a:gd name="T8" fmla="*/ 176 w 27"/>
                <a:gd name="T9" fmla="*/ 316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2" name="Freeform 227"/>
            <p:cNvSpPr>
              <a:spLocks/>
            </p:cNvSpPr>
            <p:nvPr userDrawn="1"/>
          </p:nvSpPr>
          <p:spPr bwMode="auto">
            <a:xfrm>
              <a:off x="959" y="3205"/>
              <a:ext cx="177" cy="85"/>
            </a:xfrm>
            <a:custGeom>
              <a:avLst/>
              <a:gdLst>
                <a:gd name="T0" fmla="*/ 637 w 35"/>
                <a:gd name="T1" fmla="*/ 150 h 17"/>
                <a:gd name="T2" fmla="*/ 202 w 35"/>
                <a:gd name="T3" fmla="*/ 250 h 17"/>
                <a:gd name="T4" fmla="*/ 152 w 35"/>
                <a:gd name="T5" fmla="*/ 325 h 17"/>
                <a:gd name="T6" fmla="*/ 693 w 35"/>
                <a:gd name="T7" fmla="*/ 300 h 17"/>
                <a:gd name="T8" fmla="*/ 637 w 35"/>
                <a:gd name="T9" fmla="*/ 150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3" name="Freeform 228"/>
            <p:cNvSpPr>
              <a:spLocks/>
            </p:cNvSpPr>
            <p:nvPr userDrawn="1"/>
          </p:nvSpPr>
          <p:spPr bwMode="auto">
            <a:xfrm>
              <a:off x="845" y="3284"/>
              <a:ext cx="247" cy="60"/>
            </a:xfrm>
            <a:custGeom>
              <a:avLst/>
              <a:gdLst>
                <a:gd name="T0" fmla="*/ 1018 w 49"/>
                <a:gd name="T1" fmla="*/ 75 h 12"/>
                <a:gd name="T2" fmla="*/ 736 w 49"/>
                <a:gd name="T3" fmla="*/ 25 h 12"/>
                <a:gd name="T4" fmla="*/ 176 w 49"/>
                <a:gd name="T5" fmla="*/ 0 h 12"/>
                <a:gd name="T6" fmla="*/ 50 w 49"/>
                <a:gd name="T7" fmla="*/ 125 h 12"/>
                <a:gd name="T8" fmla="*/ 509 w 49"/>
                <a:gd name="T9" fmla="*/ 200 h 12"/>
                <a:gd name="T10" fmla="*/ 1043 w 49"/>
                <a:gd name="T11" fmla="*/ 200 h 12"/>
                <a:gd name="T12" fmla="*/ 1018 w 49"/>
                <a:gd name="T13" fmla="*/ 75 h 1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4" name="Freeform 229"/>
            <p:cNvSpPr>
              <a:spLocks/>
            </p:cNvSpPr>
            <p:nvPr userDrawn="1"/>
          </p:nvSpPr>
          <p:spPr bwMode="auto">
            <a:xfrm>
              <a:off x="870" y="3341"/>
              <a:ext cx="202" cy="54"/>
            </a:xfrm>
            <a:custGeom>
              <a:avLst/>
              <a:gdLst>
                <a:gd name="T0" fmla="*/ 944 w 40"/>
                <a:gd name="T1" fmla="*/ 49 h 11"/>
                <a:gd name="T2" fmla="*/ 662 w 40"/>
                <a:gd name="T3" fmla="*/ 98 h 11"/>
                <a:gd name="T4" fmla="*/ 333 w 40"/>
                <a:gd name="T5" fmla="*/ 74 h 11"/>
                <a:gd name="T6" fmla="*/ 25 w 40"/>
                <a:gd name="T7" fmla="*/ 49 h 11"/>
                <a:gd name="T8" fmla="*/ 894 w 40"/>
                <a:gd name="T9" fmla="*/ 191 h 11"/>
                <a:gd name="T10" fmla="*/ 944 w 40"/>
                <a:gd name="T11" fmla="*/ 49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5" name="Freeform 230"/>
            <p:cNvSpPr>
              <a:spLocks/>
            </p:cNvSpPr>
            <p:nvPr userDrawn="1"/>
          </p:nvSpPr>
          <p:spPr bwMode="auto">
            <a:xfrm>
              <a:off x="858" y="3385"/>
              <a:ext cx="209" cy="174"/>
            </a:xfrm>
            <a:custGeom>
              <a:avLst/>
              <a:gdLst>
                <a:gd name="T0" fmla="*/ 729 w 41"/>
                <a:gd name="T1" fmla="*/ 235 h 34"/>
                <a:gd name="T2" fmla="*/ 336 w 41"/>
                <a:gd name="T3" fmla="*/ 159 h 34"/>
                <a:gd name="T4" fmla="*/ 102 w 41"/>
                <a:gd name="T5" fmla="*/ 394 h 34"/>
                <a:gd name="T6" fmla="*/ 25 w 41"/>
                <a:gd name="T7" fmla="*/ 496 h 34"/>
                <a:gd name="T8" fmla="*/ 234 w 41"/>
                <a:gd name="T9" fmla="*/ 496 h 34"/>
                <a:gd name="T10" fmla="*/ 443 w 41"/>
                <a:gd name="T11" fmla="*/ 706 h 34"/>
                <a:gd name="T12" fmla="*/ 545 w 41"/>
                <a:gd name="T13" fmla="*/ 788 h 34"/>
                <a:gd name="T14" fmla="*/ 754 w 41"/>
                <a:gd name="T15" fmla="*/ 496 h 34"/>
                <a:gd name="T16" fmla="*/ 1014 w 41"/>
                <a:gd name="T17" fmla="*/ 496 h 34"/>
                <a:gd name="T18" fmla="*/ 729 w 41"/>
                <a:gd name="T19" fmla="*/ 235 h 3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6" name="Freeform 231"/>
            <p:cNvSpPr>
              <a:spLocks/>
            </p:cNvSpPr>
            <p:nvPr userDrawn="1"/>
          </p:nvSpPr>
          <p:spPr bwMode="auto">
            <a:xfrm>
              <a:off x="997" y="3306"/>
              <a:ext cx="126" cy="316"/>
            </a:xfrm>
            <a:custGeom>
              <a:avLst/>
              <a:gdLst>
                <a:gd name="T0" fmla="*/ 559 w 25"/>
                <a:gd name="T1" fmla="*/ 50 h 63"/>
                <a:gd name="T2" fmla="*/ 459 w 25"/>
                <a:gd name="T3" fmla="*/ 426 h 63"/>
                <a:gd name="T4" fmla="*/ 176 w 25"/>
                <a:gd name="T5" fmla="*/ 502 h 63"/>
                <a:gd name="T6" fmla="*/ 176 w 25"/>
                <a:gd name="T7" fmla="*/ 577 h 63"/>
                <a:gd name="T8" fmla="*/ 433 w 25"/>
                <a:gd name="T9" fmla="*/ 858 h 63"/>
                <a:gd name="T10" fmla="*/ 302 w 25"/>
                <a:gd name="T11" fmla="*/ 1134 h 63"/>
                <a:gd name="T12" fmla="*/ 0 w 25"/>
                <a:gd name="T13" fmla="*/ 1384 h 63"/>
                <a:gd name="T14" fmla="*/ 126 w 25"/>
                <a:gd name="T15" fmla="*/ 1460 h 63"/>
                <a:gd name="T16" fmla="*/ 408 w 25"/>
                <a:gd name="T17" fmla="*/ 1560 h 63"/>
                <a:gd name="T18" fmla="*/ 585 w 25"/>
                <a:gd name="T19" fmla="*/ 1435 h 63"/>
                <a:gd name="T20" fmla="*/ 635 w 25"/>
                <a:gd name="T21" fmla="*/ 351 h 63"/>
                <a:gd name="T22" fmla="*/ 635 w 25"/>
                <a:gd name="T23" fmla="*/ 50 h 63"/>
                <a:gd name="T24" fmla="*/ 559 w 25"/>
                <a:gd name="T25" fmla="*/ 50 h 6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33" name="Group 232"/>
          <p:cNvGrpSpPr>
            <a:grpSpLocks/>
          </p:cNvGrpSpPr>
          <p:nvPr/>
        </p:nvGrpSpPr>
        <p:grpSpPr bwMode="auto">
          <a:xfrm>
            <a:off x="6934200" y="-7938"/>
            <a:ext cx="2317750" cy="2063751"/>
            <a:chOff x="4080" y="-5"/>
            <a:chExt cx="1748" cy="1556"/>
          </a:xfrm>
        </p:grpSpPr>
        <p:sp>
          <p:nvSpPr>
            <p:cNvPr id="1039" name="Freeform 233"/>
            <p:cNvSpPr>
              <a:spLocks/>
            </p:cNvSpPr>
            <p:nvPr userDrawn="1"/>
          </p:nvSpPr>
          <p:spPr bwMode="auto">
            <a:xfrm>
              <a:off x="4161" y="-5"/>
              <a:ext cx="1585" cy="1443"/>
            </a:xfrm>
            <a:custGeom>
              <a:avLst/>
              <a:gdLst>
                <a:gd name="T0" fmla="*/ 194 w 546"/>
                <a:gd name="T1" fmla="*/ 35 h 497"/>
                <a:gd name="T2" fmla="*/ 93 w 546"/>
                <a:gd name="T3" fmla="*/ 598 h 497"/>
                <a:gd name="T4" fmla="*/ 212 w 546"/>
                <a:gd name="T5" fmla="*/ 3313 h 497"/>
                <a:gd name="T6" fmla="*/ 456 w 546"/>
                <a:gd name="T7" fmla="*/ 3853 h 497"/>
                <a:gd name="T8" fmla="*/ 1332 w 546"/>
                <a:gd name="T9" fmla="*/ 4062 h 497"/>
                <a:gd name="T10" fmla="*/ 1719 w 546"/>
                <a:gd name="T11" fmla="*/ 4172 h 497"/>
                <a:gd name="T12" fmla="*/ 4383 w 546"/>
                <a:gd name="T13" fmla="*/ 4004 h 497"/>
                <a:gd name="T14" fmla="*/ 4491 w 546"/>
                <a:gd name="T15" fmla="*/ 1408 h 497"/>
                <a:gd name="T16" fmla="*/ 3109 w 546"/>
                <a:gd name="T17" fmla="*/ 134 h 497"/>
                <a:gd name="T18" fmla="*/ 2099 w 546"/>
                <a:gd name="T19" fmla="*/ 244 h 497"/>
                <a:gd name="T20" fmla="*/ 1669 w 546"/>
                <a:gd name="T21" fmla="*/ 93 h 497"/>
                <a:gd name="T22" fmla="*/ 1271 w 546"/>
                <a:gd name="T23" fmla="*/ 17 h 497"/>
                <a:gd name="T24" fmla="*/ 194 w 546"/>
                <a:gd name="T25" fmla="*/ 35 h 49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46" h="497">
                  <a:moveTo>
                    <a:pt x="23" y="4"/>
                  </a:moveTo>
                  <a:cubicBezTo>
                    <a:pt x="23" y="4"/>
                    <a:pt x="0" y="34"/>
                    <a:pt x="11" y="71"/>
                  </a:cubicBezTo>
                  <a:cubicBezTo>
                    <a:pt x="19" y="100"/>
                    <a:pt x="25" y="393"/>
                    <a:pt x="25" y="393"/>
                  </a:cubicBezTo>
                  <a:cubicBezTo>
                    <a:pt x="25" y="393"/>
                    <a:pt x="42" y="452"/>
                    <a:pt x="54" y="457"/>
                  </a:cubicBezTo>
                  <a:cubicBezTo>
                    <a:pt x="66" y="462"/>
                    <a:pt x="158" y="482"/>
                    <a:pt x="158" y="482"/>
                  </a:cubicBezTo>
                  <a:cubicBezTo>
                    <a:pt x="158" y="482"/>
                    <a:pt x="191" y="497"/>
                    <a:pt x="204" y="495"/>
                  </a:cubicBezTo>
                  <a:cubicBezTo>
                    <a:pt x="217" y="494"/>
                    <a:pt x="506" y="487"/>
                    <a:pt x="520" y="475"/>
                  </a:cubicBezTo>
                  <a:cubicBezTo>
                    <a:pt x="533" y="463"/>
                    <a:pt x="546" y="218"/>
                    <a:pt x="533" y="167"/>
                  </a:cubicBezTo>
                  <a:cubicBezTo>
                    <a:pt x="520" y="117"/>
                    <a:pt x="404" y="14"/>
                    <a:pt x="369" y="16"/>
                  </a:cubicBezTo>
                  <a:cubicBezTo>
                    <a:pt x="335" y="17"/>
                    <a:pt x="249" y="29"/>
                    <a:pt x="249" y="29"/>
                  </a:cubicBezTo>
                  <a:lnTo>
                    <a:pt x="198" y="11"/>
                  </a:lnTo>
                  <a:lnTo>
                    <a:pt x="151" y="2"/>
                  </a:lnTo>
                  <a:cubicBezTo>
                    <a:pt x="151" y="2"/>
                    <a:pt x="79" y="0"/>
                    <a:pt x="23" y="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040" name="Group 234"/>
            <p:cNvGrpSpPr>
              <a:grpSpLocks/>
            </p:cNvGrpSpPr>
            <p:nvPr userDrawn="1"/>
          </p:nvGrpSpPr>
          <p:grpSpPr bwMode="auto">
            <a:xfrm>
              <a:off x="4080" y="0"/>
              <a:ext cx="1748" cy="1551"/>
              <a:chOff x="2918" y="18"/>
              <a:chExt cx="2958" cy="2699"/>
            </a:xfrm>
          </p:grpSpPr>
          <p:sp>
            <p:nvSpPr>
              <p:cNvPr id="1041" name="Freeform 235"/>
              <p:cNvSpPr>
                <a:spLocks/>
              </p:cNvSpPr>
              <p:nvPr/>
            </p:nvSpPr>
            <p:spPr bwMode="auto">
              <a:xfrm>
                <a:off x="3060" y="18"/>
                <a:ext cx="490" cy="187"/>
              </a:xfrm>
              <a:custGeom>
                <a:avLst/>
                <a:gdLst>
                  <a:gd name="T0" fmla="*/ 1814 w 97"/>
                  <a:gd name="T1" fmla="*/ 637 h 37"/>
                  <a:gd name="T2" fmla="*/ 2324 w 97"/>
                  <a:gd name="T3" fmla="*/ 510 h 37"/>
                  <a:gd name="T4" fmla="*/ 2349 w 97"/>
                  <a:gd name="T5" fmla="*/ 435 h 37"/>
                  <a:gd name="T6" fmla="*/ 2248 w 97"/>
                  <a:gd name="T7" fmla="*/ 0 h 37"/>
                  <a:gd name="T8" fmla="*/ 636 w 97"/>
                  <a:gd name="T9" fmla="*/ 0 h 37"/>
                  <a:gd name="T10" fmla="*/ 258 w 97"/>
                  <a:gd name="T11" fmla="*/ 561 h 37"/>
                  <a:gd name="T12" fmla="*/ 1814 w 97"/>
                  <a:gd name="T13" fmla="*/ 637 h 3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7" h="37">
                    <a:moveTo>
                      <a:pt x="71" y="25"/>
                    </a:moveTo>
                    <a:cubicBezTo>
                      <a:pt x="81" y="22"/>
                      <a:pt x="87" y="21"/>
                      <a:pt x="91" y="20"/>
                    </a:cubicBezTo>
                    <a:cubicBezTo>
                      <a:pt x="91" y="19"/>
                      <a:pt x="91" y="19"/>
                      <a:pt x="92" y="17"/>
                    </a:cubicBezTo>
                    <a:cubicBezTo>
                      <a:pt x="97" y="11"/>
                      <a:pt x="95" y="4"/>
                      <a:pt x="88" y="0"/>
                    </a:cubicBezTo>
                    <a:lnTo>
                      <a:pt x="25" y="0"/>
                    </a:lnTo>
                    <a:cubicBezTo>
                      <a:pt x="10" y="3"/>
                      <a:pt x="0" y="10"/>
                      <a:pt x="10" y="22"/>
                    </a:cubicBezTo>
                    <a:cubicBezTo>
                      <a:pt x="10" y="22"/>
                      <a:pt x="28" y="37"/>
                      <a:pt x="71" y="2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2" name="Freeform 236"/>
              <p:cNvSpPr>
                <a:spLocks noEditPoints="1"/>
              </p:cNvSpPr>
              <p:nvPr/>
            </p:nvSpPr>
            <p:spPr bwMode="auto">
              <a:xfrm>
                <a:off x="2918" y="18"/>
                <a:ext cx="2958" cy="2699"/>
              </a:xfrm>
              <a:custGeom>
                <a:avLst/>
                <a:gdLst>
                  <a:gd name="T0" fmla="*/ 12884 w 585"/>
                  <a:gd name="T1" fmla="*/ 25 h 534"/>
                  <a:gd name="T2" fmla="*/ 4015 w 585"/>
                  <a:gd name="T3" fmla="*/ 0 h 534"/>
                  <a:gd name="T4" fmla="*/ 5754 w 585"/>
                  <a:gd name="T5" fmla="*/ 536 h 534"/>
                  <a:gd name="T6" fmla="*/ 4450 w 585"/>
                  <a:gd name="T7" fmla="*/ 996 h 534"/>
                  <a:gd name="T8" fmla="*/ 5294 w 585"/>
                  <a:gd name="T9" fmla="*/ 1814 h 534"/>
                  <a:gd name="T10" fmla="*/ 1891 w 585"/>
                  <a:gd name="T11" fmla="*/ 1531 h 534"/>
                  <a:gd name="T12" fmla="*/ 662 w 585"/>
                  <a:gd name="T13" fmla="*/ 1607 h 534"/>
                  <a:gd name="T14" fmla="*/ 5087 w 585"/>
                  <a:gd name="T15" fmla="*/ 12439 h 534"/>
                  <a:gd name="T16" fmla="*/ 3681 w 585"/>
                  <a:gd name="T17" fmla="*/ 8714 h 534"/>
                  <a:gd name="T18" fmla="*/ 2685 w 585"/>
                  <a:gd name="T19" fmla="*/ 9603 h 534"/>
                  <a:gd name="T20" fmla="*/ 2402 w 585"/>
                  <a:gd name="T21" fmla="*/ 11114 h 534"/>
                  <a:gd name="T22" fmla="*/ 3170 w 585"/>
                  <a:gd name="T23" fmla="*/ 6768 h 534"/>
                  <a:gd name="T24" fmla="*/ 3914 w 585"/>
                  <a:gd name="T25" fmla="*/ 5823 h 534"/>
                  <a:gd name="T26" fmla="*/ 5345 w 585"/>
                  <a:gd name="T27" fmla="*/ 6055 h 534"/>
                  <a:gd name="T28" fmla="*/ 4809 w 585"/>
                  <a:gd name="T29" fmla="*/ 7819 h 534"/>
                  <a:gd name="T30" fmla="*/ 4910 w 585"/>
                  <a:gd name="T31" fmla="*/ 10088 h 534"/>
                  <a:gd name="T32" fmla="*/ 13167 w 585"/>
                  <a:gd name="T33" fmla="*/ 12338 h 534"/>
                  <a:gd name="T34" fmla="*/ 11610 w 585"/>
                  <a:gd name="T35" fmla="*/ 10907 h 534"/>
                  <a:gd name="T36" fmla="*/ 10866 w 585"/>
                  <a:gd name="T37" fmla="*/ 8815 h 534"/>
                  <a:gd name="T38" fmla="*/ 10123 w 585"/>
                  <a:gd name="T39" fmla="*/ 6899 h 534"/>
                  <a:gd name="T40" fmla="*/ 11761 w 585"/>
                  <a:gd name="T41" fmla="*/ 6540 h 534"/>
                  <a:gd name="T42" fmla="*/ 10406 w 585"/>
                  <a:gd name="T43" fmla="*/ 5696 h 534"/>
                  <a:gd name="T44" fmla="*/ 11225 w 585"/>
                  <a:gd name="T45" fmla="*/ 5772 h 534"/>
                  <a:gd name="T46" fmla="*/ 11200 w 585"/>
                  <a:gd name="T47" fmla="*/ 5337 h 534"/>
                  <a:gd name="T48" fmla="*/ 9612 w 585"/>
                  <a:gd name="T49" fmla="*/ 5388 h 534"/>
                  <a:gd name="T50" fmla="*/ 9127 w 585"/>
                  <a:gd name="T51" fmla="*/ 8764 h 534"/>
                  <a:gd name="T52" fmla="*/ 8874 w 585"/>
                  <a:gd name="T53" fmla="*/ 5873 h 534"/>
                  <a:gd name="T54" fmla="*/ 8464 w 585"/>
                  <a:gd name="T55" fmla="*/ 4650 h 534"/>
                  <a:gd name="T56" fmla="*/ 8874 w 585"/>
                  <a:gd name="T57" fmla="*/ 3472 h 534"/>
                  <a:gd name="T58" fmla="*/ 8667 w 585"/>
                  <a:gd name="T59" fmla="*/ 2527 h 534"/>
                  <a:gd name="T60" fmla="*/ 8464 w 585"/>
                  <a:gd name="T61" fmla="*/ 1582 h 534"/>
                  <a:gd name="T62" fmla="*/ 9435 w 585"/>
                  <a:gd name="T63" fmla="*/ 2633 h 534"/>
                  <a:gd name="T64" fmla="*/ 10608 w 585"/>
                  <a:gd name="T65" fmla="*/ 1203 h 534"/>
                  <a:gd name="T66" fmla="*/ 10457 w 585"/>
                  <a:gd name="T67" fmla="*/ 2426 h 534"/>
                  <a:gd name="T68" fmla="*/ 10254 w 585"/>
                  <a:gd name="T69" fmla="*/ 3321 h 534"/>
                  <a:gd name="T70" fmla="*/ 10254 w 585"/>
                  <a:gd name="T71" fmla="*/ 4625 h 534"/>
                  <a:gd name="T72" fmla="*/ 14264 w 585"/>
                  <a:gd name="T73" fmla="*/ 4625 h 534"/>
                  <a:gd name="T74" fmla="*/ 14163 w 585"/>
                  <a:gd name="T75" fmla="*/ 1941 h 534"/>
                  <a:gd name="T76" fmla="*/ 6366 w 585"/>
                  <a:gd name="T77" fmla="*/ 1764 h 534"/>
                  <a:gd name="T78" fmla="*/ 7494 w 585"/>
                  <a:gd name="T79" fmla="*/ 2376 h 534"/>
                  <a:gd name="T80" fmla="*/ 4374 w 585"/>
                  <a:gd name="T81" fmla="*/ 4984 h 534"/>
                  <a:gd name="T82" fmla="*/ 1765 w 585"/>
                  <a:gd name="T83" fmla="*/ 2502 h 534"/>
                  <a:gd name="T84" fmla="*/ 4884 w 585"/>
                  <a:gd name="T85" fmla="*/ 2709 h 534"/>
                  <a:gd name="T86" fmla="*/ 5623 w 585"/>
                  <a:gd name="T87" fmla="*/ 2684 h 534"/>
                  <a:gd name="T88" fmla="*/ 7721 w 585"/>
                  <a:gd name="T89" fmla="*/ 3093 h 534"/>
                  <a:gd name="T90" fmla="*/ 7059 w 585"/>
                  <a:gd name="T91" fmla="*/ 6540 h 534"/>
                  <a:gd name="T92" fmla="*/ 6649 w 585"/>
                  <a:gd name="T93" fmla="*/ 3498 h 534"/>
                  <a:gd name="T94" fmla="*/ 4374 w 585"/>
                  <a:gd name="T95" fmla="*/ 4984 h 534"/>
                  <a:gd name="T96" fmla="*/ 5704 w 585"/>
                  <a:gd name="T97" fmla="*/ 5747 h 534"/>
                  <a:gd name="T98" fmla="*/ 6315 w 585"/>
                  <a:gd name="T99" fmla="*/ 4038 h 534"/>
                  <a:gd name="T100" fmla="*/ 8333 w 585"/>
                  <a:gd name="T101" fmla="*/ 7460 h 534"/>
                  <a:gd name="T102" fmla="*/ 5496 w 585"/>
                  <a:gd name="T103" fmla="*/ 8198 h 534"/>
                  <a:gd name="T104" fmla="*/ 7898 w 585"/>
                  <a:gd name="T105" fmla="*/ 7076 h 534"/>
                  <a:gd name="T106" fmla="*/ 8131 w 585"/>
                  <a:gd name="T107" fmla="*/ 3396 h 534"/>
                  <a:gd name="T108" fmla="*/ 8004 w 585"/>
                  <a:gd name="T109" fmla="*/ 5443 h 534"/>
                  <a:gd name="T110" fmla="*/ 7645 w 585"/>
                  <a:gd name="T111" fmla="*/ 3680 h 534"/>
                  <a:gd name="T112" fmla="*/ 12965 w 585"/>
                  <a:gd name="T113" fmla="*/ 4574 h 534"/>
                  <a:gd name="T114" fmla="*/ 11786 w 585"/>
                  <a:gd name="T115" fmla="*/ 4139 h 534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0" t="0" r="r" b="b"/>
                <a:pathLst>
                  <a:path w="585" h="534">
                    <a:moveTo>
                      <a:pt x="554" y="76"/>
                    </a:moveTo>
                    <a:cubicBezTo>
                      <a:pt x="551" y="32"/>
                      <a:pt x="543" y="9"/>
                      <a:pt x="504" y="1"/>
                    </a:cubicBezTo>
                    <a:cubicBezTo>
                      <a:pt x="500" y="1"/>
                      <a:pt x="494" y="0"/>
                      <a:pt x="486" y="0"/>
                    </a:cubicBezTo>
                    <a:lnTo>
                      <a:pt x="157" y="0"/>
                    </a:lnTo>
                    <a:cubicBezTo>
                      <a:pt x="156" y="5"/>
                      <a:pt x="153" y="17"/>
                      <a:pt x="158" y="17"/>
                    </a:cubicBezTo>
                    <a:cubicBezTo>
                      <a:pt x="171" y="17"/>
                      <a:pt x="223" y="21"/>
                      <a:pt x="225" y="21"/>
                    </a:cubicBezTo>
                    <a:cubicBezTo>
                      <a:pt x="226" y="21"/>
                      <a:pt x="250" y="16"/>
                      <a:pt x="237" y="28"/>
                    </a:cubicBezTo>
                    <a:cubicBezTo>
                      <a:pt x="223" y="41"/>
                      <a:pt x="192" y="41"/>
                      <a:pt x="174" y="39"/>
                    </a:cubicBezTo>
                    <a:cubicBezTo>
                      <a:pt x="131" y="36"/>
                      <a:pt x="152" y="56"/>
                      <a:pt x="168" y="56"/>
                    </a:cubicBezTo>
                    <a:cubicBezTo>
                      <a:pt x="218" y="56"/>
                      <a:pt x="228" y="68"/>
                      <a:pt x="207" y="71"/>
                    </a:cubicBezTo>
                    <a:cubicBezTo>
                      <a:pt x="186" y="74"/>
                      <a:pt x="182" y="73"/>
                      <a:pt x="162" y="76"/>
                    </a:cubicBezTo>
                    <a:cubicBezTo>
                      <a:pt x="7" y="101"/>
                      <a:pt x="59" y="60"/>
                      <a:pt x="74" y="60"/>
                    </a:cubicBezTo>
                    <a:cubicBezTo>
                      <a:pt x="139" y="59"/>
                      <a:pt x="123" y="37"/>
                      <a:pt x="107" y="42"/>
                    </a:cubicBezTo>
                    <a:cubicBezTo>
                      <a:pt x="91" y="46"/>
                      <a:pt x="34" y="27"/>
                      <a:pt x="26" y="63"/>
                    </a:cubicBezTo>
                    <a:cubicBezTo>
                      <a:pt x="19" y="100"/>
                      <a:pt x="42" y="282"/>
                      <a:pt x="36" y="317"/>
                    </a:cubicBezTo>
                    <a:cubicBezTo>
                      <a:pt x="0" y="534"/>
                      <a:pt x="199" y="487"/>
                      <a:pt x="199" y="487"/>
                    </a:cubicBezTo>
                    <a:cubicBezTo>
                      <a:pt x="156" y="453"/>
                      <a:pt x="174" y="421"/>
                      <a:pt x="171" y="403"/>
                    </a:cubicBezTo>
                    <a:cubicBezTo>
                      <a:pt x="161" y="345"/>
                      <a:pt x="154" y="337"/>
                      <a:pt x="144" y="341"/>
                    </a:cubicBezTo>
                    <a:cubicBezTo>
                      <a:pt x="121" y="352"/>
                      <a:pt x="123" y="358"/>
                      <a:pt x="126" y="367"/>
                    </a:cubicBezTo>
                    <a:cubicBezTo>
                      <a:pt x="142" y="416"/>
                      <a:pt x="105" y="376"/>
                      <a:pt x="105" y="376"/>
                    </a:cubicBezTo>
                    <a:cubicBezTo>
                      <a:pt x="98" y="380"/>
                      <a:pt x="95" y="390"/>
                      <a:pt x="99" y="399"/>
                    </a:cubicBezTo>
                    <a:cubicBezTo>
                      <a:pt x="131" y="463"/>
                      <a:pt x="101" y="446"/>
                      <a:pt x="94" y="435"/>
                    </a:cubicBezTo>
                    <a:cubicBezTo>
                      <a:pt x="61" y="390"/>
                      <a:pt x="92" y="366"/>
                      <a:pt x="88" y="352"/>
                    </a:cubicBezTo>
                    <a:cubicBezTo>
                      <a:pt x="75" y="295"/>
                      <a:pt x="118" y="274"/>
                      <a:pt x="124" y="265"/>
                    </a:cubicBezTo>
                    <a:cubicBezTo>
                      <a:pt x="130" y="256"/>
                      <a:pt x="127" y="253"/>
                      <a:pt x="129" y="234"/>
                    </a:cubicBezTo>
                    <a:cubicBezTo>
                      <a:pt x="136" y="195"/>
                      <a:pt x="155" y="216"/>
                      <a:pt x="153" y="228"/>
                    </a:cubicBezTo>
                    <a:cubicBezTo>
                      <a:pt x="148" y="274"/>
                      <a:pt x="176" y="242"/>
                      <a:pt x="186" y="228"/>
                    </a:cubicBezTo>
                    <a:cubicBezTo>
                      <a:pt x="218" y="186"/>
                      <a:pt x="214" y="229"/>
                      <a:pt x="209" y="237"/>
                    </a:cubicBezTo>
                    <a:cubicBezTo>
                      <a:pt x="203" y="244"/>
                      <a:pt x="198" y="255"/>
                      <a:pt x="200" y="260"/>
                    </a:cubicBezTo>
                    <a:cubicBezTo>
                      <a:pt x="208" y="283"/>
                      <a:pt x="193" y="305"/>
                      <a:pt x="188" y="306"/>
                    </a:cubicBezTo>
                    <a:cubicBezTo>
                      <a:pt x="184" y="308"/>
                      <a:pt x="170" y="314"/>
                      <a:pt x="170" y="332"/>
                    </a:cubicBezTo>
                    <a:cubicBezTo>
                      <a:pt x="171" y="350"/>
                      <a:pt x="192" y="382"/>
                      <a:pt x="192" y="395"/>
                    </a:cubicBezTo>
                    <a:cubicBezTo>
                      <a:pt x="193" y="492"/>
                      <a:pt x="236" y="499"/>
                      <a:pt x="255" y="497"/>
                    </a:cubicBezTo>
                    <a:cubicBezTo>
                      <a:pt x="275" y="496"/>
                      <a:pt x="445" y="490"/>
                      <a:pt x="515" y="483"/>
                    </a:cubicBezTo>
                    <a:cubicBezTo>
                      <a:pt x="585" y="477"/>
                      <a:pt x="538" y="458"/>
                      <a:pt x="518" y="458"/>
                    </a:cubicBezTo>
                    <a:cubicBezTo>
                      <a:pt x="467" y="458"/>
                      <a:pt x="454" y="427"/>
                      <a:pt x="454" y="427"/>
                    </a:cubicBezTo>
                    <a:cubicBezTo>
                      <a:pt x="454" y="427"/>
                      <a:pt x="453" y="405"/>
                      <a:pt x="431" y="400"/>
                    </a:cubicBezTo>
                    <a:cubicBezTo>
                      <a:pt x="376" y="385"/>
                      <a:pt x="411" y="353"/>
                      <a:pt x="425" y="345"/>
                    </a:cubicBezTo>
                    <a:cubicBezTo>
                      <a:pt x="438" y="338"/>
                      <a:pt x="430" y="335"/>
                      <a:pt x="420" y="329"/>
                    </a:cubicBezTo>
                    <a:cubicBezTo>
                      <a:pt x="398" y="316"/>
                      <a:pt x="394" y="300"/>
                      <a:pt x="396" y="270"/>
                    </a:cubicBezTo>
                    <a:cubicBezTo>
                      <a:pt x="397" y="240"/>
                      <a:pt x="416" y="249"/>
                      <a:pt x="416" y="249"/>
                    </a:cubicBezTo>
                    <a:cubicBezTo>
                      <a:pt x="416" y="249"/>
                      <a:pt x="448" y="262"/>
                      <a:pt x="460" y="256"/>
                    </a:cubicBezTo>
                    <a:cubicBezTo>
                      <a:pt x="472" y="250"/>
                      <a:pt x="467" y="239"/>
                      <a:pt x="461" y="244"/>
                    </a:cubicBezTo>
                    <a:cubicBezTo>
                      <a:pt x="455" y="248"/>
                      <a:pt x="412" y="244"/>
                      <a:pt x="407" y="223"/>
                    </a:cubicBezTo>
                    <a:cubicBezTo>
                      <a:pt x="403" y="202"/>
                      <a:pt x="418" y="213"/>
                      <a:pt x="422" y="214"/>
                    </a:cubicBezTo>
                    <a:cubicBezTo>
                      <a:pt x="427" y="216"/>
                      <a:pt x="427" y="220"/>
                      <a:pt x="439" y="226"/>
                    </a:cubicBezTo>
                    <a:cubicBezTo>
                      <a:pt x="468" y="241"/>
                      <a:pt x="454" y="224"/>
                      <a:pt x="454" y="224"/>
                    </a:cubicBezTo>
                    <a:cubicBezTo>
                      <a:pt x="454" y="224"/>
                      <a:pt x="454" y="224"/>
                      <a:pt x="438" y="209"/>
                    </a:cubicBezTo>
                    <a:cubicBezTo>
                      <a:pt x="423" y="194"/>
                      <a:pt x="406" y="199"/>
                      <a:pt x="389" y="199"/>
                    </a:cubicBezTo>
                    <a:cubicBezTo>
                      <a:pt x="373" y="199"/>
                      <a:pt x="376" y="211"/>
                      <a:pt x="376" y="211"/>
                    </a:cubicBezTo>
                    <a:cubicBezTo>
                      <a:pt x="376" y="211"/>
                      <a:pt x="373" y="242"/>
                      <a:pt x="370" y="291"/>
                    </a:cubicBezTo>
                    <a:cubicBezTo>
                      <a:pt x="368" y="341"/>
                      <a:pt x="360" y="347"/>
                      <a:pt x="357" y="343"/>
                    </a:cubicBezTo>
                    <a:cubicBezTo>
                      <a:pt x="354" y="338"/>
                      <a:pt x="350" y="313"/>
                      <a:pt x="350" y="305"/>
                    </a:cubicBezTo>
                    <a:cubicBezTo>
                      <a:pt x="350" y="298"/>
                      <a:pt x="345" y="264"/>
                      <a:pt x="347" y="230"/>
                    </a:cubicBezTo>
                    <a:cubicBezTo>
                      <a:pt x="350" y="195"/>
                      <a:pt x="356" y="210"/>
                      <a:pt x="334" y="201"/>
                    </a:cubicBezTo>
                    <a:cubicBezTo>
                      <a:pt x="311" y="192"/>
                      <a:pt x="323" y="182"/>
                      <a:pt x="331" y="182"/>
                    </a:cubicBezTo>
                    <a:cubicBezTo>
                      <a:pt x="338" y="182"/>
                      <a:pt x="350" y="189"/>
                      <a:pt x="352" y="181"/>
                    </a:cubicBezTo>
                    <a:cubicBezTo>
                      <a:pt x="356" y="160"/>
                      <a:pt x="359" y="141"/>
                      <a:pt x="347" y="136"/>
                    </a:cubicBezTo>
                    <a:cubicBezTo>
                      <a:pt x="322" y="127"/>
                      <a:pt x="332" y="121"/>
                      <a:pt x="341" y="118"/>
                    </a:cubicBezTo>
                    <a:cubicBezTo>
                      <a:pt x="350" y="115"/>
                      <a:pt x="352" y="94"/>
                      <a:pt x="339" y="99"/>
                    </a:cubicBezTo>
                    <a:cubicBezTo>
                      <a:pt x="313" y="107"/>
                      <a:pt x="316" y="85"/>
                      <a:pt x="321" y="82"/>
                    </a:cubicBezTo>
                    <a:cubicBezTo>
                      <a:pt x="325" y="79"/>
                      <a:pt x="334" y="83"/>
                      <a:pt x="331" y="62"/>
                    </a:cubicBezTo>
                    <a:cubicBezTo>
                      <a:pt x="328" y="41"/>
                      <a:pt x="347" y="34"/>
                      <a:pt x="351" y="53"/>
                    </a:cubicBezTo>
                    <a:cubicBezTo>
                      <a:pt x="354" y="73"/>
                      <a:pt x="363" y="112"/>
                      <a:pt x="369" y="103"/>
                    </a:cubicBezTo>
                    <a:cubicBezTo>
                      <a:pt x="375" y="94"/>
                      <a:pt x="385" y="57"/>
                      <a:pt x="395" y="41"/>
                    </a:cubicBezTo>
                    <a:cubicBezTo>
                      <a:pt x="406" y="24"/>
                      <a:pt x="418" y="38"/>
                      <a:pt x="415" y="47"/>
                    </a:cubicBezTo>
                    <a:cubicBezTo>
                      <a:pt x="401" y="88"/>
                      <a:pt x="426" y="90"/>
                      <a:pt x="426" y="90"/>
                    </a:cubicBezTo>
                    <a:cubicBezTo>
                      <a:pt x="426" y="90"/>
                      <a:pt x="423" y="96"/>
                      <a:pt x="409" y="95"/>
                    </a:cubicBezTo>
                    <a:cubicBezTo>
                      <a:pt x="382" y="92"/>
                      <a:pt x="393" y="110"/>
                      <a:pt x="405" y="115"/>
                    </a:cubicBezTo>
                    <a:cubicBezTo>
                      <a:pt x="431" y="124"/>
                      <a:pt x="414" y="130"/>
                      <a:pt x="401" y="130"/>
                    </a:cubicBezTo>
                    <a:cubicBezTo>
                      <a:pt x="387" y="130"/>
                      <a:pt x="381" y="134"/>
                      <a:pt x="378" y="148"/>
                    </a:cubicBezTo>
                    <a:cubicBezTo>
                      <a:pt x="369" y="191"/>
                      <a:pt x="401" y="181"/>
                      <a:pt x="401" y="181"/>
                    </a:cubicBezTo>
                    <a:cubicBezTo>
                      <a:pt x="452" y="195"/>
                      <a:pt x="528" y="188"/>
                      <a:pt x="528" y="188"/>
                    </a:cubicBezTo>
                    <a:cubicBezTo>
                      <a:pt x="543" y="192"/>
                      <a:pt x="552" y="189"/>
                      <a:pt x="558" y="181"/>
                    </a:cubicBezTo>
                    <a:lnTo>
                      <a:pt x="558" y="103"/>
                    </a:lnTo>
                    <a:cubicBezTo>
                      <a:pt x="556" y="93"/>
                      <a:pt x="555" y="84"/>
                      <a:pt x="554" y="76"/>
                    </a:cubicBezTo>
                    <a:close/>
                    <a:moveTo>
                      <a:pt x="231" y="77"/>
                    </a:moveTo>
                    <a:cubicBezTo>
                      <a:pt x="233" y="65"/>
                      <a:pt x="249" y="69"/>
                      <a:pt x="249" y="69"/>
                    </a:cubicBezTo>
                    <a:cubicBezTo>
                      <a:pt x="249" y="69"/>
                      <a:pt x="278" y="79"/>
                      <a:pt x="290" y="78"/>
                    </a:cubicBezTo>
                    <a:cubicBezTo>
                      <a:pt x="301" y="76"/>
                      <a:pt x="318" y="93"/>
                      <a:pt x="293" y="93"/>
                    </a:cubicBezTo>
                    <a:cubicBezTo>
                      <a:pt x="267" y="93"/>
                      <a:pt x="228" y="104"/>
                      <a:pt x="231" y="77"/>
                    </a:cubicBezTo>
                    <a:close/>
                    <a:moveTo>
                      <a:pt x="171" y="195"/>
                    </a:moveTo>
                    <a:cubicBezTo>
                      <a:pt x="153" y="195"/>
                      <a:pt x="46" y="237"/>
                      <a:pt x="45" y="128"/>
                    </a:cubicBezTo>
                    <a:cubicBezTo>
                      <a:pt x="45" y="104"/>
                      <a:pt x="39" y="83"/>
                      <a:pt x="69" y="98"/>
                    </a:cubicBezTo>
                    <a:cubicBezTo>
                      <a:pt x="99" y="112"/>
                      <a:pt x="72" y="111"/>
                      <a:pt x="137" y="108"/>
                    </a:cubicBezTo>
                    <a:cubicBezTo>
                      <a:pt x="137" y="108"/>
                      <a:pt x="184" y="110"/>
                      <a:pt x="191" y="106"/>
                    </a:cubicBezTo>
                    <a:cubicBezTo>
                      <a:pt x="199" y="101"/>
                      <a:pt x="192" y="91"/>
                      <a:pt x="207" y="91"/>
                    </a:cubicBezTo>
                    <a:cubicBezTo>
                      <a:pt x="222" y="90"/>
                      <a:pt x="220" y="105"/>
                      <a:pt x="220" y="105"/>
                    </a:cubicBezTo>
                    <a:cubicBezTo>
                      <a:pt x="220" y="105"/>
                      <a:pt x="207" y="124"/>
                      <a:pt x="305" y="111"/>
                    </a:cubicBezTo>
                    <a:cubicBezTo>
                      <a:pt x="317" y="109"/>
                      <a:pt x="327" y="121"/>
                      <a:pt x="302" y="121"/>
                    </a:cubicBezTo>
                    <a:cubicBezTo>
                      <a:pt x="290" y="122"/>
                      <a:pt x="272" y="128"/>
                      <a:pt x="278" y="143"/>
                    </a:cubicBezTo>
                    <a:cubicBezTo>
                      <a:pt x="284" y="158"/>
                      <a:pt x="276" y="256"/>
                      <a:pt x="276" y="256"/>
                    </a:cubicBezTo>
                    <a:cubicBezTo>
                      <a:pt x="276" y="256"/>
                      <a:pt x="271" y="274"/>
                      <a:pt x="262" y="245"/>
                    </a:cubicBezTo>
                    <a:cubicBezTo>
                      <a:pt x="259" y="235"/>
                      <a:pt x="262" y="144"/>
                      <a:pt x="260" y="137"/>
                    </a:cubicBezTo>
                    <a:cubicBezTo>
                      <a:pt x="259" y="129"/>
                      <a:pt x="217" y="122"/>
                      <a:pt x="215" y="154"/>
                    </a:cubicBezTo>
                    <a:cubicBezTo>
                      <a:pt x="214" y="185"/>
                      <a:pt x="205" y="195"/>
                      <a:pt x="171" y="195"/>
                    </a:cubicBezTo>
                    <a:close/>
                    <a:moveTo>
                      <a:pt x="237" y="231"/>
                    </a:moveTo>
                    <a:cubicBezTo>
                      <a:pt x="230" y="240"/>
                      <a:pt x="219" y="247"/>
                      <a:pt x="223" y="225"/>
                    </a:cubicBezTo>
                    <a:cubicBezTo>
                      <a:pt x="228" y="202"/>
                      <a:pt x="232" y="170"/>
                      <a:pt x="232" y="155"/>
                    </a:cubicBezTo>
                    <a:cubicBezTo>
                      <a:pt x="232" y="155"/>
                      <a:pt x="244" y="135"/>
                      <a:pt x="247" y="158"/>
                    </a:cubicBezTo>
                    <a:cubicBezTo>
                      <a:pt x="250" y="181"/>
                      <a:pt x="244" y="221"/>
                      <a:pt x="237" y="231"/>
                    </a:cubicBezTo>
                    <a:close/>
                    <a:moveTo>
                      <a:pt x="326" y="292"/>
                    </a:moveTo>
                    <a:cubicBezTo>
                      <a:pt x="327" y="320"/>
                      <a:pt x="355" y="400"/>
                      <a:pt x="286" y="399"/>
                    </a:cubicBezTo>
                    <a:cubicBezTo>
                      <a:pt x="217" y="398"/>
                      <a:pt x="214" y="409"/>
                      <a:pt x="215" y="321"/>
                    </a:cubicBezTo>
                    <a:cubicBezTo>
                      <a:pt x="216" y="236"/>
                      <a:pt x="225" y="253"/>
                      <a:pt x="230" y="264"/>
                    </a:cubicBezTo>
                    <a:cubicBezTo>
                      <a:pt x="230" y="264"/>
                      <a:pt x="253" y="318"/>
                      <a:pt x="309" y="277"/>
                    </a:cubicBezTo>
                    <a:cubicBezTo>
                      <a:pt x="319" y="269"/>
                      <a:pt x="324" y="263"/>
                      <a:pt x="326" y="292"/>
                    </a:cubicBezTo>
                    <a:close/>
                    <a:moveTo>
                      <a:pt x="318" y="133"/>
                    </a:moveTo>
                    <a:cubicBezTo>
                      <a:pt x="338" y="148"/>
                      <a:pt x="316" y="165"/>
                      <a:pt x="316" y="165"/>
                    </a:cubicBezTo>
                    <a:cubicBezTo>
                      <a:pt x="316" y="165"/>
                      <a:pt x="302" y="189"/>
                      <a:pt x="313" y="213"/>
                    </a:cubicBezTo>
                    <a:cubicBezTo>
                      <a:pt x="324" y="237"/>
                      <a:pt x="324" y="265"/>
                      <a:pt x="301" y="239"/>
                    </a:cubicBezTo>
                    <a:cubicBezTo>
                      <a:pt x="279" y="214"/>
                      <a:pt x="293" y="156"/>
                      <a:pt x="299" y="144"/>
                    </a:cubicBezTo>
                    <a:cubicBezTo>
                      <a:pt x="299" y="144"/>
                      <a:pt x="299" y="118"/>
                      <a:pt x="318" y="133"/>
                    </a:cubicBezTo>
                    <a:close/>
                    <a:moveTo>
                      <a:pt x="507" y="179"/>
                    </a:moveTo>
                    <a:cubicBezTo>
                      <a:pt x="498" y="185"/>
                      <a:pt x="507" y="179"/>
                      <a:pt x="465" y="177"/>
                    </a:cubicBezTo>
                    <a:cubicBezTo>
                      <a:pt x="423" y="176"/>
                      <a:pt x="461" y="162"/>
                      <a:pt x="461" y="162"/>
                    </a:cubicBezTo>
                    <a:cubicBezTo>
                      <a:pt x="565" y="166"/>
                      <a:pt x="516" y="173"/>
                      <a:pt x="507" y="17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3" name="Freeform 237"/>
              <p:cNvSpPr>
                <a:spLocks/>
              </p:cNvSpPr>
              <p:nvPr/>
            </p:nvSpPr>
            <p:spPr bwMode="auto">
              <a:xfrm>
                <a:off x="3621" y="1286"/>
                <a:ext cx="237" cy="283"/>
              </a:xfrm>
              <a:custGeom>
                <a:avLst/>
                <a:gdLst>
                  <a:gd name="T0" fmla="*/ 1019 w 47"/>
                  <a:gd name="T1" fmla="*/ 384 h 56"/>
                  <a:gd name="T2" fmla="*/ 686 w 47"/>
                  <a:gd name="T3" fmla="*/ 1430 h 56"/>
                  <a:gd name="T4" fmla="*/ 1019 w 47"/>
                  <a:gd name="T5" fmla="*/ 384 h 5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7" h="56">
                    <a:moveTo>
                      <a:pt x="40" y="15"/>
                    </a:moveTo>
                    <a:cubicBezTo>
                      <a:pt x="37" y="0"/>
                      <a:pt x="0" y="23"/>
                      <a:pt x="27" y="56"/>
                    </a:cubicBezTo>
                    <a:cubicBezTo>
                      <a:pt x="27" y="56"/>
                      <a:pt x="47" y="49"/>
                      <a:pt x="40" y="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4" name="Freeform 238"/>
              <p:cNvSpPr>
                <a:spLocks/>
              </p:cNvSpPr>
              <p:nvPr/>
            </p:nvSpPr>
            <p:spPr bwMode="auto">
              <a:xfrm>
                <a:off x="3402" y="1403"/>
                <a:ext cx="209" cy="379"/>
              </a:xfrm>
              <a:custGeom>
                <a:avLst/>
                <a:gdLst>
                  <a:gd name="T0" fmla="*/ 494 w 41"/>
                  <a:gd name="T1" fmla="*/ 687 h 75"/>
                  <a:gd name="T2" fmla="*/ 311 w 41"/>
                  <a:gd name="T3" fmla="*/ 1764 h 75"/>
                  <a:gd name="T4" fmla="*/ 1040 w 41"/>
                  <a:gd name="T5" fmla="*/ 1147 h 75"/>
                  <a:gd name="T6" fmla="*/ 963 w 41"/>
                  <a:gd name="T7" fmla="*/ 611 h 75"/>
                  <a:gd name="T8" fmla="*/ 494 w 41"/>
                  <a:gd name="T9" fmla="*/ 687 h 7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1" h="75">
                    <a:moveTo>
                      <a:pt x="19" y="27"/>
                    </a:moveTo>
                    <a:cubicBezTo>
                      <a:pt x="0" y="54"/>
                      <a:pt x="6" y="63"/>
                      <a:pt x="12" y="69"/>
                    </a:cubicBezTo>
                    <a:cubicBezTo>
                      <a:pt x="18" y="75"/>
                      <a:pt x="30" y="74"/>
                      <a:pt x="40" y="45"/>
                    </a:cubicBezTo>
                    <a:cubicBezTo>
                      <a:pt x="40" y="45"/>
                      <a:pt x="32" y="31"/>
                      <a:pt x="37" y="24"/>
                    </a:cubicBezTo>
                    <a:cubicBezTo>
                      <a:pt x="41" y="16"/>
                      <a:pt x="38" y="0"/>
                      <a:pt x="19" y="2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5" name="Freeform 239"/>
              <p:cNvSpPr>
                <a:spLocks/>
              </p:cNvSpPr>
              <p:nvPr/>
            </p:nvSpPr>
            <p:spPr bwMode="auto">
              <a:xfrm>
                <a:off x="3273" y="645"/>
                <a:ext cx="683" cy="319"/>
              </a:xfrm>
              <a:custGeom>
                <a:avLst/>
                <a:gdLst>
                  <a:gd name="T0" fmla="*/ 2869 w 135"/>
                  <a:gd name="T1" fmla="*/ 101 h 63"/>
                  <a:gd name="T2" fmla="*/ 612 w 135"/>
                  <a:gd name="T3" fmla="*/ 101 h 63"/>
                  <a:gd name="T4" fmla="*/ 51 w 135"/>
                  <a:gd name="T5" fmla="*/ 643 h 63"/>
                  <a:gd name="T6" fmla="*/ 1538 w 135"/>
                  <a:gd name="T7" fmla="*/ 1489 h 63"/>
                  <a:gd name="T8" fmla="*/ 2459 w 135"/>
                  <a:gd name="T9" fmla="*/ 1382 h 63"/>
                  <a:gd name="T10" fmla="*/ 2894 w 135"/>
                  <a:gd name="T11" fmla="*/ 1357 h 63"/>
                  <a:gd name="T12" fmla="*/ 2869 w 135"/>
                  <a:gd name="T13" fmla="*/ 101 h 6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35" h="63">
                    <a:moveTo>
                      <a:pt x="112" y="4"/>
                    </a:moveTo>
                    <a:cubicBezTo>
                      <a:pt x="105" y="9"/>
                      <a:pt x="24" y="4"/>
                      <a:pt x="24" y="4"/>
                    </a:cubicBezTo>
                    <a:cubicBezTo>
                      <a:pt x="15" y="4"/>
                      <a:pt x="3" y="1"/>
                      <a:pt x="2" y="25"/>
                    </a:cubicBezTo>
                    <a:cubicBezTo>
                      <a:pt x="0" y="63"/>
                      <a:pt x="48" y="58"/>
                      <a:pt x="60" y="58"/>
                    </a:cubicBezTo>
                    <a:cubicBezTo>
                      <a:pt x="72" y="58"/>
                      <a:pt x="84" y="48"/>
                      <a:pt x="96" y="54"/>
                    </a:cubicBezTo>
                    <a:cubicBezTo>
                      <a:pt x="96" y="54"/>
                      <a:pt x="107" y="63"/>
                      <a:pt x="113" y="53"/>
                    </a:cubicBezTo>
                    <a:cubicBezTo>
                      <a:pt x="135" y="13"/>
                      <a:pt x="120" y="0"/>
                      <a:pt x="112" y="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6" name="Freeform 240"/>
              <p:cNvSpPr>
                <a:spLocks/>
              </p:cNvSpPr>
              <p:nvPr/>
            </p:nvSpPr>
            <p:spPr bwMode="auto">
              <a:xfrm>
                <a:off x="4046" y="1544"/>
                <a:ext cx="490" cy="517"/>
              </a:xfrm>
              <a:custGeom>
                <a:avLst/>
                <a:gdLst>
                  <a:gd name="T0" fmla="*/ 1707 w 97"/>
                  <a:gd name="T1" fmla="*/ 127 h 102"/>
                  <a:gd name="T2" fmla="*/ 793 w 97"/>
                  <a:gd name="T3" fmla="*/ 127 h 102"/>
                  <a:gd name="T4" fmla="*/ 308 w 97"/>
                  <a:gd name="T5" fmla="*/ 1465 h 102"/>
                  <a:gd name="T6" fmla="*/ 2016 w 97"/>
                  <a:gd name="T7" fmla="*/ 1592 h 102"/>
                  <a:gd name="T8" fmla="*/ 1707 w 97"/>
                  <a:gd name="T9" fmla="*/ 127 h 10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7" h="102">
                    <a:moveTo>
                      <a:pt x="67" y="5"/>
                    </a:moveTo>
                    <a:cubicBezTo>
                      <a:pt x="55" y="10"/>
                      <a:pt x="31" y="5"/>
                      <a:pt x="31" y="5"/>
                    </a:cubicBezTo>
                    <a:cubicBezTo>
                      <a:pt x="0" y="6"/>
                      <a:pt x="16" y="39"/>
                      <a:pt x="12" y="57"/>
                    </a:cubicBezTo>
                    <a:cubicBezTo>
                      <a:pt x="8" y="76"/>
                      <a:pt x="63" y="102"/>
                      <a:pt x="79" y="62"/>
                    </a:cubicBezTo>
                    <a:cubicBezTo>
                      <a:pt x="97" y="20"/>
                      <a:pt x="79" y="0"/>
                      <a:pt x="67" y="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7" name="Freeform 241"/>
              <p:cNvSpPr>
                <a:spLocks/>
              </p:cNvSpPr>
              <p:nvPr/>
            </p:nvSpPr>
            <p:spPr bwMode="auto">
              <a:xfrm>
                <a:off x="5173" y="1024"/>
                <a:ext cx="500" cy="96"/>
              </a:xfrm>
              <a:custGeom>
                <a:avLst/>
                <a:gdLst>
                  <a:gd name="T0" fmla="*/ 384 w 99"/>
                  <a:gd name="T1" fmla="*/ 0 h 19"/>
                  <a:gd name="T2" fmla="*/ 1020 w 99"/>
                  <a:gd name="T3" fmla="*/ 384 h 19"/>
                  <a:gd name="T4" fmla="*/ 384 w 99"/>
                  <a:gd name="T5" fmla="*/ 0 h 1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99" h="19">
                    <a:moveTo>
                      <a:pt x="15" y="0"/>
                    </a:moveTo>
                    <a:cubicBezTo>
                      <a:pt x="0" y="0"/>
                      <a:pt x="19" y="19"/>
                      <a:pt x="40" y="15"/>
                    </a:cubicBezTo>
                    <a:cubicBezTo>
                      <a:pt x="99" y="1"/>
                      <a:pt x="15" y="0"/>
                      <a:pt x="1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8" name="Freeform 242"/>
              <p:cNvSpPr>
                <a:spLocks/>
              </p:cNvSpPr>
              <p:nvPr/>
            </p:nvSpPr>
            <p:spPr bwMode="auto">
              <a:xfrm>
                <a:off x="5339" y="1003"/>
                <a:ext cx="385" cy="237"/>
              </a:xfrm>
              <a:custGeom>
                <a:avLst/>
                <a:gdLst>
                  <a:gd name="T0" fmla="*/ 537 w 76"/>
                  <a:gd name="T1" fmla="*/ 943 h 47"/>
                  <a:gd name="T2" fmla="*/ 1798 w 76"/>
                  <a:gd name="T3" fmla="*/ 434 h 47"/>
                  <a:gd name="T4" fmla="*/ 1231 w 76"/>
                  <a:gd name="T5" fmla="*/ 76 h 47"/>
                  <a:gd name="T6" fmla="*/ 486 w 76"/>
                  <a:gd name="T7" fmla="*/ 812 h 47"/>
                  <a:gd name="T8" fmla="*/ 537 w 76"/>
                  <a:gd name="T9" fmla="*/ 943 h 4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6" h="47">
                    <a:moveTo>
                      <a:pt x="21" y="37"/>
                    </a:moveTo>
                    <a:cubicBezTo>
                      <a:pt x="21" y="37"/>
                      <a:pt x="50" y="47"/>
                      <a:pt x="70" y="17"/>
                    </a:cubicBezTo>
                    <a:cubicBezTo>
                      <a:pt x="76" y="7"/>
                      <a:pt x="65" y="0"/>
                      <a:pt x="48" y="3"/>
                    </a:cubicBezTo>
                    <a:cubicBezTo>
                      <a:pt x="39" y="5"/>
                      <a:pt x="39" y="32"/>
                      <a:pt x="19" y="32"/>
                    </a:cubicBezTo>
                    <a:cubicBezTo>
                      <a:pt x="0" y="32"/>
                      <a:pt x="21" y="37"/>
                      <a:pt x="21" y="3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9" name="Freeform 243"/>
              <p:cNvSpPr>
                <a:spLocks/>
              </p:cNvSpPr>
              <p:nvPr/>
            </p:nvSpPr>
            <p:spPr bwMode="auto">
              <a:xfrm>
                <a:off x="5325" y="1201"/>
                <a:ext cx="415" cy="187"/>
              </a:xfrm>
              <a:custGeom>
                <a:avLst/>
                <a:gdLst>
                  <a:gd name="T0" fmla="*/ 1842 w 82"/>
                  <a:gd name="T1" fmla="*/ 152 h 37"/>
                  <a:gd name="T2" fmla="*/ 612 w 82"/>
                  <a:gd name="T3" fmla="*/ 435 h 37"/>
                  <a:gd name="T4" fmla="*/ 435 w 82"/>
                  <a:gd name="T5" fmla="*/ 662 h 37"/>
                  <a:gd name="T6" fmla="*/ 1948 w 82"/>
                  <a:gd name="T7" fmla="*/ 586 h 37"/>
                  <a:gd name="T8" fmla="*/ 2100 w 82"/>
                  <a:gd name="T9" fmla="*/ 510 h 37"/>
                  <a:gd name="T10" fmla="*/ 2100 w 82"/>
                  <a:gd name="T11" fmla="*/ 0 h 37"/>
                  <a:gd name="T12" fmla="*/ 1842 w 82"/>
                  <a:gd name="T13" fmla="*/ 152 h 3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82" h="37">
                    <a:moveTo>
                      <a:pt x="72" y="6"/>
                    </a:moveTo>
                    <a:cubicBezTo>
                      <a:pt x="57" y="23"/>
                      <a:pt x="24" y="17"/>
                      <a:pt x="24" y="17"/>
                    </a:cubicBezTo>
                    <a:cubicBezTo>
                      <a:pt x="24" y="17"/>
                      <a:pt x="0" y="16"/>
                      <a:pt x="17" y="26"/>
                    </a:cubicBezTo>
                    <a:cubicBezTo>
                      <a:pt x="33" y="37"/>
                      <a:pt x="53" y="32"/>
                      <a:pt x="76" y="23"/>
                    </a:cubicBezTo>
                    <a:cubicBezTo>
                      <a:pt x="78" y="22"/>
                      <a:pt x="80" y="21"/>
                      <a:pt x="82" y="20"/>
                    </a:cubicBezTo>
                    <a:lnTo>
                      <a:pt x="82" y="0"/>
                    </a:lnTo>
                    <a:cubicBezTo>
                      <a:pt x="79" y="1"/>
                      <a:pt x="75" y="2"/>
                      <a:pt x="72" y="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0" name="Freeform 244"/>
              <p:cNvSpPr>
                <a:spLocks/>
              </p:cNvSpPr>
              <p:nvPr/>
            </p:nvSpPr>
            <p:spPr bwMode="auto">
              <a:xfrm>
                <a:off x="5001" y="1378"/>
                <a:ext cx="699" cy="167"/>
              </a:xfrm>
              <a:custGeom>
                <a:avLst/>
                <a:gdLst>
                  <a:gd name="T0" fmla="*/ 537 w 138"/>
                  <a:gd name="T1" fmla="*/ 25 h 33"/>
                  <a:gd name="T2" fmla="*/ 208 w 138"/>
                  <a:gd name="T3" fmla="*/ 359 h 33"/>
                  <a:gd name="T4" fmla="*/ 1464 w 138"/>
                  <a:gd name="T5" fmla="*/ 562 h 33"/>
                  <a:gd name="T6" fmla="*/ 3004 w 138"/>
                  <a:gd name="T7" fmla="*/ 587 h 33"/>
                  <a:gd name="T8" fmla="*/ 2923 w 138"/>
                  <a:gd name="T9" fmla="*/ 202 h 33"/>
                  <a:gd name="T10" fmla="*/ 2102 w 138"/>
                  <a:gd name="T11" fmla="*/ 76 h 33"/>
                  <a:gd name="T12" fmla="*/ 537 w 138"/>
                  <a:gd name="T13" fmla="*/ 25 h 3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38" h="33">
                    <a:moveTo>
                      <a:pt x="21" y="1"/>
                    </a:moveTo>
                    <a:cubicBezTo>
                      <a:pt x="21" y="1"/>
                      <a:pt x="0" y="8"/>
                      <a:pt x="8" y="14"/>
                    </a:cubicBezTo>
                    <a:cubicBezTo>
                      <a:pt x="15" y="20"/>
                      <a:pt x="48" y="22"/>
                      <a:pt x="57" y="22"/>
                    </a:cubicBezTo>
                    <a:cubicBezTo>
                      <a:pt x="66" y="22"/>
                      <a:pt x="96" y="33"/>
                      <a:pt x="117" y="23"/>
                    </a:cubicBezTo>
                    <a:cubicBezTo>
                      <a:pt x="138" y="12"/>
                      <a:pt x="123" y="9"/>
                      <a:pt x="114" y="8"/>
                    </a:cubicBezTo>
                    <a:cubicBezTo>
                      <a:pt x="105" y="6"/>
                      <a:pt x="102" y="0"/>
                      <a:pt x="82" y="3"/>
                    </a:cubicBezTo>
                    <a:cubicBezTo>
                      <a:pt x="37" y="11"/>
                      <a:pt x="21" y="1"/>
                      <a:pt x="21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1" name="Freeform 245"/>
              <p:cNvSpPr>
                <a:spLocks/>
              </p:cNvSpPr>
              <p:nvPr/>
            </p:nvSpPr>
            <p:spPr bwMode="auto">
              <a:xfrm>
                <a:off x="5078" y="1540"/>
                <a:ext cx="565" cy="146"/>
              </a:xfrm>
              <a:custGeom>
                <a:avLst/>
                <a:gdLst>
                  <a:gd name="T0" fmla="*/ 2492 w 112"/>
                  <a:gd name="T1" fmla="*/ 483 h 29"/>
                  <a:gd name="T2" fmla="*/ 2623 w 112"/>
                  <a:gd name="T3" fmla="*/ 101 h 29"/>
                  <a:gd name="T4" fmla="*/ 1882 w 112"/>
                  <a:gd name="T5" fmla="*/ 252 h 29"/>
                  <a:gd name="T6" fmla="*/ 918 w 112"/>
                  <a:gd name="T7" fmla="*/ 151 h 29"/>
                  <a:gd name="T8" fmla="*/ 50 w 112"/>
                  <a:gd name="T9" fmla="*/ 101 h 29"/>
                  <a:gd name="T10" fmla="*/ 2492 w 112"/>
                  <a:gd name="T11" fmla="*/ 483 h 2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2" h="29">
                    <a:moveTo>
                      <a:pt x="98" y="19"/>
                    </a:moveTo>
                    <a:cubicBezTo>
                      <a:pt x="112" y="13"/>
                      <a:pt x="111" y="0"/>
                      <a:pt x="103" y="4"/>
                    </a:cubicBezTo>
                    <a:cubicBezTo>
                      <a:pt x="96" y="9"/>
                      <a:pt x="83" y="10"/>
                      <a:pt x="74" y="10"/>
                    </a:cubicBezTo>
                    <a:cubicBezTo>
                      <a:pt x="65" y="11"/>
                      <a:pt x="45" y="3"/>
                      <a:pt x="36" y="6"/>
                    </a:cubicBezTo>
                    <a:cubicBezTo>
                      <a:pt x="27" y="9"/>
                      <a:pt x="2" y="4"/>
                      <a:pt x="2" y="4"/>
                    </a:cubicBezTo>
                    <a:cubicBezTo>
                      <a:pt x="0" y="29"/>
                      <a:pt x="83" y="25"/>
                      <a:pt x="98" y="1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2" name="Freeform 246"/>
              <p:cNvSpPr>
                <a:spLocks/>
              </p:cNvSpPr>
              <p:nvPr/>
            </p:nvSpPr>
            <p:spPr bwMode="auto">
              <a:xfrm>
                <a:off x="5041" y="1657"/>
                <a:ext cx="581" cy="479"/>
              </a:xfrm>
              <a:custGeom>
                <a:avLst/>
                <a:gdLst>
                  <a:gd name="T0" fmla="*/ 76 w 115"/>
                  <a:gd name="T1" fmla="*/ 1346 h 95"/>
                  <a:gd name="T2" fmla="*/ 662 w 115"/>
                  <a:gd name="T3" fmla="*/ 1371 h 95"/>
                  <a:gd name="T4" fmla="*/ 1278 w 115"/>
                  <a:gd name="T5" fmla="*/ 1956 h 95"/>
                  <a:gd name="T6" fmla="*/ 1506 w 115"/>
                  <a:gd name="T7" fmla="*/ 2138 h 95"/>
                  <a:gd name="T8" fmla="*/ 2066 w 115"/>
                  <a:gd name="T9" fmla="*/ 1321 h 95"/>
                  <a:gd name="T10" fmla="*/ 2834 w 115"/>
                  <a:gd name="T11" fmla="*/ 1321 h 95"/>
                  <a:gd name="T12" fmla="*/ 2016 w 115"/>
                  <a:gd name="T13" fmla="*/ 686 h 95"/>
                  <a:gd name="T14" fmla="*/ 945 w 115"/>
                  <a:gd name="T15" fmla="*/ 408 h 95"/>
                  <a:gd name="T16" fmla="*/ 308 w 115"/>
                  <a:gd name="T17" fmla="*/ 1044 h 95"/>
                  <a:gd name="T18" fmla="*/ 76 w 115"/>
                  <a:gd name="T19" fmla="*/ 1346 h 9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15" h="95">
                    <a:moveTo>
                      <a:pt x="3" y="53"/>
                    </a:moveTo>
                    <a:cubicBezTo>
                      <a:pt x="5" y="60"/>
                      <a:pt x="14" y="68"/>
                      <a:pt x="26" y="54"/>
                    </a:cubicBezTo>
                    <a:cubicBezTo>
                      <a:pt x="48" y="29"/>
                      <a:pt x="48" y="72"/>
                      <a:pt x="50" y="77"/>
                    </a:cubicBezTo>
                    <a:cubicBezTo>
                      <a:pt x="51" y="81"/>
                      <a:pt x="54" y="95"/>
                      <a:pt x="59" y="84"/>
                    </a:cubicBezTo>
                    <a:cubicBezTo>
                      <a:pt x="63" y="74"/>
                      <a:pt x="70" y="39"/>
                      <a:pt x="81" y="52"/>
                    </a:cubicBezTo>
                    <a:cubicBezTo>
                      <a:pt x="100" y="76"/>
                      <a:pt x="115" y="54"/>
                      <a:pt x="111" y="52"/>
                    </a:cubicBezTo>
                    <a:cubicBezTo>
                      <a:pt x="106" y="51"/>
                      <a:pt x="79" y="37"/>
                      <a:pt x="79" y="27"/>
                    </a:cubicBezTo>
                    <a:cubicBezTo>
                      <a:pt x="79" y="16"/>
                      <a:pt x="42" y="0"/>
                      <a:pt x="37" y="16"/>
                    </a:cubicBezTo>
                    <a:cubicBezTo>
                      <a:pt x="33" y="33"/>
                      <a:pt x="12" y="41"/>
                      <a:pt x="12" y="41"/>
                    </a:cubicBezTo>
                    <a:cubicBezTo>
                      <a:pt x="0" y="44"/>
                      <a:pt x="2" y="45"/>
                      <a:pt x="3" y="5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3" name="Freeform 247"/>
              <p:cNvSpPr>
                <a:spLocks/>
              </p:cNvSpPr>
              <p:nvPr/>
            </p:nvSpPr>
            <p:spPr bwMode="auto">
              <a:xfrm>
                <a:off x="5420" y="1463"/>
                <a:ext cx="330" cy="854"/>
              </a:xfrm>
              <a:custGeom>
                <a:avLst/>
                <a:gdLst>
                  <a:gd name="T0" fmla="*/ 1315 w 65"/>
                  <a:gd name="T1" fmla="*/ 1021 h 169"/>
                  <a:gd name="T2" fmla="*/ 569 w 65"/>
                  <a:gd name="T3" fmla="*/ 1253 h 169"/>
                  <a:gd name="T4" fmla="*/ 569 w 65"/>
                  <a:gd name="T5" fmla="*/ 1506 h 169"/>
                  <a:gd name="T6" fmla="*/ 1290 w 65"/>
                  <a:gd name="T7" fmla="*/ 2299 h 169"/>
                  <a:gd name="T8" fmla="*/ 878 w 65"/>
                  <a:gd name="T9" fmla="*/ 3012 h 169"/>
                  <a:gd name="T10" fmla="*/ 0 w 65"/>
                  <a:gd name="T11" fmla="*/ 3780 h 169"/>
                  <a:gd name="T12" fmla="*/ 437 w 65"/>
                  <a:gd name="T13" fmla="*/ 3957 h 169"/>
                  <a:gd name="T14" fmla="*/ 1213 w 65"/>
                  <a:gd name="T15" fmla="*/ 4240 h 169"/>
                  <a:gd name="T16" fmla="*/ 1625 w 65"/>
                  <a:gd name="T17" fmla="*/ 4139 h 169"/>
                  <a:gd name="T18" fmla="*/ 1675 w 65"/>
                  <a:gd name="T19" fmla="*/ 0 h 169"/>
                  <a:gd name="T20" fmla="*/ 1315 w 65"/>
                  <a:gd name="T21" fmla="*/ 1021 h 16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65" h="169">
                    <a:moveTo>
                      <a:pt x="51" y="40"/>
                    </a:moveTo>
                    <a:cubicBezTo>
                      <a:pt x="44" y="46"/>
                      <a:pt x="30" y="49"/>
                      <a:pt x="22" y="49"/>
                    </a:cubicBezTo>
                    <a:cubicBezTo>
                      <a:pt x="13" y="48"/>
                      <a:pt x="14" y="56"/>
                      <a:pt x="22" y="59"/>
                    </a:cubicBezTo>
                    <a:cubicBezTo>
                      <a:pt x="30" y="62"/>
                      <a:pt x="49" y="75"/>
                      <a:pt x="50" y="90"/>
                    </a:cubicBezTo>
                    <a:cubicBezTo>
                      <a:pt x="50" y="104"/>
                      <a:pt x="51" y="115"/>
                      <a:pt x="34" y="118"/>
                    </a:cubicBezTo>
                    <a:cubicBezTo>
                      <a:pt x="18" y="122"/>
                      <a:pt x="3" y="124"/>
                      <a:pt x="0" y="148"/>
                    </a:cubicBezTo>
                    <a:cubicBezTo>
                      <a:pt x="0" y="148"/>
                      <a:pt x="10" y="154"/>
                      <a:pt x="17" y="155"/>
                    </a:cubicBezTo>
                    <a:cubicBezTo>
                      <a:pt x="23" y="155"/>
                      <a:pt x="42" y="163"/>
                      <a:pt x="47" y="166"/>
                    </a:cubicBezTo>
                    <a:cubicBezTo>
                      <a:pt x="51" y="169"/>
                      <a:pt x="58" y="167"/>
                      <a:pt x="63" y="162"/>
                    </a:cubicBezTo>
                    <a:lnTo>
                      <a:pt x="65" y="0"/>
                    </a:lnTo>
                    <a:cubicBezTo>
                      <a:pt x="64" y="8"/>
                      <a:pt x="58" y="36"/>
                      <a:pt x="51" y="4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1034" name="Rectangle 248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298450" y="228600"/>
            <a:ext cx="85407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35" name="Rectangle 249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609600" y="1600200"/>
            <a:ext cx="8153400" cy="449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62714" name="Rectangle 25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98450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2715" name="Rectangle 25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2716" name="Rectangle 25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CEBE8D3F-D5D3-462E-AEB7-926306A5F97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  <p:sldLayoutId id="214748371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itchFamily="2" charset="2"/>
        <a:buChar char="Ø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 2" pitchFamily="18" charset="2"/>
        <a:buChar char="¡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itchFamily="2" charset="2"/>
        <a:buChar char="Ø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Word_97_-_2003_Document1.doc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7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hyperlink" Target="http://baike.baidu.com/image/e8112b2ae32e36085343c187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hyperlink" Target="http://baike.baidu.com/image/e8112b2ae32e36085343c187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hyperlink" Target="http://shumo.hrbeu.edu.cn/" TargetMode="Externa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comap.com/undergraduate/contests/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.jpeg"/><Relationship Id="rId7" Type="http://schemas.openxmlformats.org/officeDocument/2006/relationships/image" Target="../media/image4.jpeg"/><Relationship Id="rId2" Type="http://schemas.openxmlformats.org/officeDocument/2006/relationships/hyperlink" Target="http://www.comap.com/undergraduate/contests/mcm/flyer/MCM_ICM%20Fly2010.pdf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comap.com/undergraduate/contests/mcm/flyer/MCM_ICM_Fly2012.pdf" TargetMode="External"/><Relationship Id="rId5" Type="http://schemas.openxmlformats.org/officeDocument/2006/relationships/image" Target="../media/image3.jpeg"/><Relationship Id="rId4" Type="http://schemas.openxmlformats.org/officeDocument/2006/relationships/hyperlink" Target="http://www.comap.com/undergraduate/contests/mcm/flyer/MCM_ICM%20Fly%202011.pdf" TargetMode="External"/><Relationship Id="rId9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/>
          <p:cNvSpPr>
            <a:spLocks noGrp="1" noChangeArrowheads="1"/>
          </p:cNvSpPr>
          <p:nvPr>
            <p:ph type="ctrTitle"/>
          </p:nvPr>
        </p:nvSpPr>
        <p:spPr>
          <a:xfrm>
            <a:off x="755650" y="3644900"/>
            <a:ext cx="7772400" cy="914400"/>
          </a:xfrm>
          <a:noFill/>
        </p:spPr>
        <p:txBody>
          <a:bodyPr lIns="92075" tIns="46038" rIns="92075" bIns="46038" anchor="b"/>
          <a:lstStyle/>
          <a:p>
            <a:pPr eaLnBrk="1" hangingPunct="1"/>
            <a:r>
              <a:rPr lang="zh-CN" altLang="en-US" sz="7200" b="1" smtClean="0">
                <a:solidFill>
                  <a:srgbClr val="0066CC"/>
                </a:solidFill>
                <a:ea typeface="仿宋_GB2312" pitchFamily="49" charset="-122"/>
              </a:rPr>
              <a:t>欢迎您参加</a:t>
            </a:r>
            <a:br>
              <a:rPr lang="zh-CN" altLang="en-US" sz="7200" b="1" smtClean="0">
                <a:solidFill>
                  <a:srgbClr val="0066CC"/>
                </a:solidFill>
                <a:ea typeface="仿宋_GB2312" pitchFamily="49" charset="-122"/>
              </a:rPr>
            </a:br>
            <a:r>
              <a:rPr lang="zh-CN" altLang="en-US" sz="7200" b="1" smtClean="0">
                <a:solidFill>
                  <a:srgbClr val="0066CC"/>
                </a:solidFill>
                <a:ea typeface="仿宋_GB2312" pitchFamily="49" charset="-122"/>
              </a:rPr>
              <a:t>数学建模竞赛</a:t>
            </a:r>
            <a:r>
              <a:rPr lang="zh-CN" altLang="en-US" sz="9600" smtClean="0">
                <a:ea typeface="幼圆" pitchFamily="49" charset="-122"/>
              </a:rPr>
              <a:t/>
            </a:r>
            <a:br>
              <a:rPr lang="zh-CN" altLang="en-US" sz="9600" smtClean="0">
                <a:ea typeface="幼圆" pitchFamily="49" charset="-122"/>
              </a:rPr>
            </a:br>
            <a:endParaRPr lang="zh-CN" altLang="zh-CN" smtClean="0"/>
          </a:p>
        </p:txBody>
      </p:sp>
      <p:sp>
        <p:nvSpPr>
          <p:cNvPr id="3075" name="Rectangle 4"/>
          <p:cNvSpPr>
            <a:spLocks noChangeArrowheads="1"/>
          </p:cNvSpPr>
          <p:nvPr/>
        </p:nvSpPr>
        <p:spPr bwMode="auto">
          <a:xfrm>
            <a:off x="2484438" y="4652963"/>
            <a:ext cx="4148137" cy="1373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0066CC"/>
                </a:solidFill>
              </a:rPr>
              <a:t>哈尔滨工程大学</a:t>
            </a:r>
          </a:p>
          <a:p>
            <a:pPr algn="ctr"/>
            <a:r>
              <a:rPr lang="zh-CN" altLang="en-US" sz="2800" b="1" dirty="0">
                <a:solidFill>
                  <a:srgbClr val="0066CC"/>
                </a:solidFill>
              </a:rPr>
              <a:t>    朱磊</a:t>
            </a:r>
          </a:p>
          <a:p>
            <a:pPr algn="ctr"/>
            <a:r>
              <a:rPr lang="en-US" altLang="zh-CN" sz="2800" b="1" dirty="0" smtClean="0">
                <a:solidFill>
                  <a:srgbClr val="0066CC"/>
                </a:solidFill>
              </a:rPr>
              <a:t>2013.12.10</a:t>
            </a:r>
            <a:endParaRPr lang="en-US" altLang="zh-CN" sz="2800" b="1" dirty="0">
              <a:solidFill>
                <a:srgbClr val="0066CC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23850" y="0"/>
            <a:ext cx="8540750" cy="1143000"/>
          </a:xfrm>
        </p:spPr>
        <p:txBody>
          <a:bodyPr/>
          <a:lstStyle/>
          <a:p>
            <a:pPr eaLnBrk="1" hangingPunct="1"/>
            <a:r>
              <a:rPr lang="zh-CN" altLang="en-US" smtClean="0"/>
              <a:t>数学建模竞赛的参赛形式</a:t>
            </a:r>
          </a:p>
        </p:txBody>
      </p:sp>
      <p:sp>
        <p:nvSpPr>
          <p:cNvPr id="46083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611188" y="1341438"/>
            <a:ext cx="8153400" cy="4498975"/>
          </a:xfrm>
        </p:spPr>
        <p:txBody>
          <a:bodyPr/>
          <a:lstStyle/>
          <a:p>
            <a:pPr eaLnBrk="1" hangingPunct="1"/>
            <a:r>
              <a:rPr lang="zh-CN" altLang="en-US" sz="2800" b="1" smtClean="0">
                <a:latin typeface="Times New Roman" pitchFamily="18" charset="0"/>
                <a:ea typeface="仿宋_GB2312" pitchFamily="49" charset="-122"/>
              </a:rPr>
              <a:t>开卷</a:t>
            </a:r>
            <a:r>
              <a:rPr lang="zh-CN" altLang="en-US" sz="2800" b="1" smtClean="0">
                <a:ea typeface="仿宋_GB2312" pitchFamily="49" charset="-122"/>
              </a:rPr>
              <a:t>形式</a:t>
            </a:r>
            <a:r>
              <a:rPr lang="zh-CN" altLang="en-US" sz="2800" b="1" smtClean="0">
                <a:latin typeface="Times New Roman" pitchFamily="18" charset="0"/>
                <a:ea typeface="仿宋_GB2312" pitchFamily="49" charset="-122"/>
              </a:rPr>
              <a:t>的通讯比赛，可以使用任意图书资料和互联网，自由的收集资料、调查研究。</a:t>
            </a:r>
          </a:p>
          <a:p>
            <a:pPr eaLnBrk="1" hangingPunct="1"/>
            <a:r>
              <a:rPr lang="zh-CN" altLang="en-US" sz="2800" b="1" smtClean="0">
                <a:latin typeface="Times New Roman" pitchFamily="18" charset="0"/>
                <a:ea typeface="仿宋_GB2312" pitchFamily="49" charset="-122"/>
              </a:rPr>
              <a:t>参赛队任选一题</a:t>
            </a:r>
            <a:r>
              <a:rPr lang="en-US" altLang="zh-CN" sz="2800" b="1" smtClean="0">
                <a:latin typeface="Times New Roman" pitchFamily="18" charset="0"/>
                <a:ea typeface="仿宋_GB2312" pitchFamily="49" charset="-122"/>
              </a:rPr>
              <a:t>, </a:t>
            </a:r>
            <a:r>
              <a:rPr lang="zh-CN" altLang="en-US" sz="2800" b="1" smtClean="0">
                <a:latin typeface="Times New Roman" pitchFamily="18" charset="0"/>
                <a:ea typeface="仿宋_GB2312" pitchFamily="49" charset="-122"/>
              </a:rPr>
              <a:t>在四（全国赛三）天时间内，团结合作、奋力攻关，完成一篇数学建模论文。</a:t>
            </a:r>
          </a:p>
          <a:p>
            <a:pPr eaLnBrk="1" hangingPunct="1"/>
            <a:r>
              <a:rPr lang="zh-CN" altLang="en-US" sz="2800" b="1" smtClean="0">
                <a:latin typeface="Times New Roman" pitchFamily="18" charset="0"/>
                <a:ea typeface="仿宋_GB2312" pitchFamily="49" charset="-122"/>
              </a:rPr>
              <a:t>没有事先设定的标准答案，多名专家从以下几个方面来综合评定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800" b="1" smtClean="0">
                <a:latin typeface="Times New Roman" pitchFamily="18" charset="0"/>
                <a:ea typeface="楷体_GB2312" pitchFamily="49" charset="-122"/>
              </a:rPr>
              <a:t>   （1）问题分析及假设的合理性；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800" b="1" smtClean="0">
                <a:latin typeface="Times New Roman" pitchFamily="18" charset="0"/>
                <a:ea typeface="楷体_GB2312" pitchFamily="49" charset="-122"/>
              </a:rPr>
              <a:t>   （2）模型的正确性和创造性；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800" b="1" smtClean="0">
                <a:latin typeface="Times New Roman" pitchFamily="18" charset="0"/>
                <a:ea typeface="楷体_GB2312" pitchFamily="49" charset="-122"/>
              </a:rPr>
              <a:t>   （3）运算结果的正确性；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800" b="1" smtClean="0">
                <a:latin typeface="Times New Roman" pitchFamily="18" charset="0"/>
                <a:ea typeface="楷体_GB2312" pitchFamily="49" charset="-122"/>
              </a:rPr>
              <a:t>   （4）结论和讨论的科学性；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800" b="1" smtClean="0">
                <a:latin typeface="Times New Roman" pitchFamily="18" charset="0"/>
                <a:ea typeface="楷体_GB2312" pitchFamily="49" charset="-122"/>
              </a:rPr>
              <a:t>   （5）论文表达的清晰性等</a:t>
            </a:r>
            <a:r>
              <a:rPr lang="zh-CN" altLang="en-US" sz="2800" b="1" smtClean="0">
                <a:latin typeface="Times New Roman" pitchFamily="18" charset="0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46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460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460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460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460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3" grpId="0" build="p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21507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250825" y="620713"/>
            <a:ext cx="8569325" cy="5256212"/>
          </a:xfrm>
        </p:spPr>
        <p:txBody>
          <a:bodyPr/>
          <a:lstStyle/>
          <a:p>
            <a:pPr eaLnBrk="1" hangingPunct="1"/>
            <a:r>
              <a:rPr lang="zh-CN" altLang="en-US" sz="2800" b="1" smtClean="0">
                <a:ea typeface="仿宋_GB2312" pitchFamily="49" charset="-122"/>
              </a:rPr>
              <a:t>数学模型竞赛与通常的数学竞赛</a:t>
            </a:r>
            <a:r>
              <a:rPr lang="zh-CN" altLang="en-US" sz="2800" b="1" smtClean="0">
                <a:solidFill>
                  <a:srgbClr val="0066CC"/>
                </a:solidFill>
                <a:ea typeface="仿宋_GB2312" pitchFamily="49" charset="-122"/>
              </a:rPr>
              <a:t>不同之处</a:t>
            </a:r>
            <a:r>
              <a:rPr lang="zh-CN" altLang="en-US" sz="2800" b="1" smtClean="0">
                <a:ea typeface="仿宋_GB2312" pitchFamily="49" charset="-122"/>
              </a:rPr>
              <a:t>在于它来自实际问题或有明确的实际背景，它的宗旨是培养大学生用数学方法解决实际问题的意识和能力，培养创新意识、团队精神，鼓励参与、提倡公平竞争，提高学生综合素质。</a:t>
            </a:r>
          </a:p>
          <a:p>
            <a:pPr eaLnBrk="1" hangingPunct="1"/>
            <a:endParaRPr lang="zh-CN" altLang="en-US" sz="2800" b="1" smtClean="0">
              <a:ea typeface="仿宋_GB2312" pitchFamily="49" charset="-122"/>
            </a:endParaRPr>
          </a:p>
          <a:p>
            <a:pPr eaLnBrk="1" hangingPunct="1"/>
            <a:r>
              <a:rPr lang="zh-CN" altLang="en-US" sz="2800" b="1" smtClean="0">
                <a:ea typeface="仿宋_GB2312" pitchFamily="49" charset="-122"/>
              </a:rPr>
              <a:t>整个比赛要完成一篇包括</a:t>
            </a:r>
            <a:r>
              <a:rPr lang="zh-CN" altLang="en-US" sz="2800" b="1" smtClean="0">
                <a:solidFill>
                  <a:srgbClr val="0066CC"/>
                </a:solidFill>
                <a:ea typeface="仿宋_GB2312" pitchFamily="49" charset="-122"/>
              </a:rPr>
              <a:t>问题的阐述分析</a:t>
            </a:r>
            <a:r>
              <a:rPr lang="zh-CN" altLang="en-US" sz="2800" b="1" smtClean="0">
                <a:ea typeface="仿宋_GB2312" pitchFamily="49" charset="-122"/>
              </a:rPr>
              <a:t>，</a:t>
            </a:r>
            <a:r>
              <a:rPr lang="zh-CN" altLang="en-US" sz="2800" b="1" smtClean="0">
                <a:solidFill>
                  <a:srgbClr val="0066CC"/>
                </a:solidFill>
                <a:ea typeface="仿宋_GB2312" pitchFamily="49" charset="-122"/>
              </a:rPr>
              <a:t>模型的假设和建立</a:t>
            </a:r>
            <a:r>
              <a:rPr lang="zh-CN" altLang="en-US" sz="2800" b="1" smtClean="0">
                <a:ea typeface="仿宋_GB2312" pitchFamily="49" charset="-122"/>
              </a:rPr>
              <a:t>，</a:t>
            </a:r>
            <a:r>
              <a:rPr lang="zh-CN" altLang="en-US" sz="2800" b="1" smtClean="0">
                <a:solidFill>
                  <a:srgbClr val="0066CC"/>
                </a:solidFill>
                <a:ea typeface="仿宋_GB2312" pitchFamily="49" charset="-122"/>
              </a:rPr>
              <a:t>计算结果及讨论</a:t>
            </a:r>
            <a:r>
              <a:rPr lang="zh-CN" altLang="en-US" sz="2800" b="1" smtClean="0">
                <a:ea typeface="仿宋_GB2312" pitchFamily="49" charset="-122"/>
              </a:rPr>
              <a:t>的论文。通过训练和比赛，同学们不仅用数学方法解决实际问题的意识和能力有很大提高，而且在团结合作发挥集体力量攻关，以及撰写科技论文等方面将都会得到十分有益的锻炼。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graphicFrame>
        <p:nvGraphicFramePr>
          <p:cNvPr id="17411" name="Object 4"/>
          <p:cNvGraphicFramePr>
            <a:graphicFrameLocks noGrp="1" noChangeAspect="1"/>
          </p:cNvGraphicFramePr>
          <p:nvPr>
            <p:ph sz="half" idx="1"/>
          </p:nvPr>
        </p:nvGraphicFramePr>
        <p:xfrm>
          <a:off x="612775" y="-242888"/>
          <a:ext cx="7918450" cy="7662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879" name="Document" r:id="rId3" imgW="5335579" imgH="5156714" progId="Word.Document.8">
                  <p:embed/>
                </p:oleObj>
              </mc:Choice>
              <mc:Fallback>
                <p:oleObj name="Document" r:id="rId3" imgW="5335579" imgH="5156714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2775" y="-242888"/>
                        <a:ext cx="7918450" cy="7662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62869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18435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1843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endParaRPr kumimoji="1" lang="zh-CN" altLang="en-US" sz="2400">
              <a:latin typeface="Times New Roman" pitchFamily="18" charset="0"/>
            </a:endParaRPr>
          </a:p>
        </p:txBody>
      </p:sp>
      <p:pic>
        <p:nvPicPr>
          <p:cNvPr id="18437" name="图片 6" descr="C:\Users\zl\Desktop\新建文件夹 (2)\2009全国赛-指导教师-朱磊 (2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333375"/>
            <a:ext cx="2921000" cy="219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8" name="图片 8" descr="C:\Users\zl\Desktop\新建文件夹 (2)\2010美国赛-指导教师-张晓威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1488" y="2259013"/>
            <a:ext cx="3121025" cy="233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9" name="图片 9" descr="C:\Users\zl\Desktop\新建文件夹 (2)\2010美国赛-指导教师-罗跃生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3800" y="571500"/>
            <a:ext cx="3222625" cy="2416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0" name="图片 10" descr="C:\Users\zl\Desktop\新建文件夹 (2)\2010美国赛-指导教师-高振滨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788" y="3860800"/>
            <a:ext cx="3221037" cy="2416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1" name="Picture 7" descr="O:\数模全部\2012.5.31赵恩铭资料，照片\IMG_0036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625" y="3954463"/>
            <a:ext cx="3095625" cy="2322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32629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1945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611188" y="333375"/>
            <a:ext cx="8153400" cy="609917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zh-CN" altLang="en-US" b="1" smtClean="0"/>
              <a:t>奋斗在竞赛中：</a:t>
            </a:r>
          </a:p>
          <a:p>
            <a:pPr eaLnBrk="1" hangingPunct="1">
              <a:lnSpc>
                <a:spcPct val="90000"/>
              </a:lnSpc>
            </a:pPr>
            <a:endParaRPr lang="zh-CN" altLang="en-US" b="1" smtClean="0"/>
          </a:p>
          <a:p>
            <a:pPr eaLnBrk="1" hangingPunct="1">
              <a:lnSpc>
                <a:spcPct val="90000"/>
              </a:lnSpc>
            </a:pPr>
            <a:endParaRPr lang="zh-CN" altLang="en-US" b="1" smtClean="0"/>
          </a:p>
          <a:p>
            <a:pPr eaLnBrk="1" hangingPunct="1">
              <a:lnSpc>
                <a:spcPct val="90000"/>
              </a:lnSpc>
            </a:pPr>
            <a:endParaRPr lang="zh-CN" altLang="en-US" b="1" smtClean="0"/>
          </a:p>
          <a:p>
            <a:pPr eaLnBrk="1" hangingPunct="1">
              <a:lnSpc>
                <a:spcPct val="90000"/>
              </a:lnSpc>
            </a:pPr>
            <a:endParaRPr lang="zh-CN" altLang="en-US" b="1" smtClean="0"/>
          </a:p>
          <a:p>
            <a:pPr eaLnBrk="1" hangingPunct="1">
              <a:lnSpc>
                <a:spcPct val="90000"/>
              </a:lnSpc>
            </a:pPr>
            <a:endParaRPr lang="zh-CN" altLang="en-US" b="1" smtClean="0"/>
          </a:p>
          <a:p>
            <a:pPr eaLnBrk="1" hangingPunct="1">
              <a:lnSpc>
                <a:spcPct val="90000"/>
              </a:lnSpc>
            </a:pPr>
            <a:endParaRPr lang="zh-CN" altLang="en-US" b="1" smtClean="0"/>
          </a:p>
          <a:p>
            <a:pPr eaLnBrk="1" hangingPunct="1">
              <a:lnSpc>
                <a:spcPct val="90000"/>
              </a:lnSpc>
            </a:pPr>
            <a:endParaRPr lang="zh-CN" altLang="en-US" b="1" smtClean="0"/>
          </a:p>
          <a:p>
            <a:pPr eaLnBrk="1" hangingPunct="1">
              <a:lnSpc>
                <a:spcPct val="90000"/>
              </a:lnSpc>
            </a:pPr>
            <a:endParaRPr lang="zh-CN" altLang="en-US" b="1" smtClean="0"/>
          </a:p>
          <a:p>
            <a:pPr eaLnBrk="1" hangingPunct="1">
              <a:lnSpc>
                <a:spcPct val="90000"/>
              </a:lnSpc>
            </a:pPr>
            <a:endParaRPr lang="zh-CN" altLang="en-US" smtClean="0"/>
          </a:p>
          <a:p>
            <a:pPr eaLnBrk="1" hangingPunct="1">
              <a:lnSpc>
                <a:spcPct val="90000"/>
              </a:lnSpc>
            </a:pPr>
            <a:r>
              <a:rPr lang="zh-CN" altLang="en-US" smtClean="0"/>
              <a:t>齐心协力                              努力解题</a:t>
            </a:r>
          </a:p>
        </p:txBody>
      </p:sp>
      <p:pic>
        <p:nvPicPr>
          <p:cNvPr id="19460" name="Picture 4" descr="100_18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8313" y="1484313"/>
            <a:ext cx="5148263" cy="3871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Picture 5" descr="100_180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1412875"/>
            <a:ext cx="4895850" cy="388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32378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20483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                                           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mtClean="0"/>
              <a:t>                                         信心百倍</a:t>
            </a:r>
          </a:p>
          <a:p>
            <a:pPr eaLnBrk="1" hangingPunct="1"/>
            <a:endParaRPr lang="zh-CN" altLang="en-US" smtClean="0"/>
          </a:p>
          <a:p>
            <a:pPr eaLnBrk="1" hangingPunct="1"/>
            <a:endParaRPr lang="zh-CN" altLang="en-US" smtClean="0"/>
          </a:p>
          <a:p>
            <a:pPr eaLnBrk="1" hangingPunct="1"/>
            <a:r>
              <a:rPr lang="zh-CN" altLang="en-US" smtClean="0"/>
              <a:t>讨论问题</a:t>
            </a:r>
          </a:p>
        </p:txBody>
      </p:sp>
      <p:pic>
        <p:nvPicPr>
          <p:cNvPr id="20484" name="Picture 5" descr="100_178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076825" cy="382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5" name="Picture 4" descr="100_199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3688" y="3078163"/>
            <a:ext cx="5040312" cy="3779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8444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21507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合作愉快                           </a:t>
            </a:r>
          </a:p>
          <a:p>
            <a:pPr eaLnBrk="1" hangingPunct="1"/>
            <a:endParaRPr lang="zh-CN" altLang="en-US" smtClean="0"/>
          </a:p>
          <a:p>
            <a:pPr eaLnBrk="1" hangingPunct="1"/>
            <a:endParaRPr lang="zh-CN" altLang="en-US" smtClean="0"/>
          </a:p>
          <a:p>
            <a:pPr eaLnBrk="1" hangingPunct="1"/>
            <a:endParaRPr lang="zh-CN" altLang="en-US" smtClean="0"/>
          </a:p>
          <a:p>
            <a:pPr eaLnBrk="1" hangingPunct="1"/>
            <a:r>
              <a:rPr lang="zh-CN" altLang="en-US" smtClean="0"/>
              <a:t>                                                  分工明确</a:t>
            </a:r>
          </a:p>
        </p:txBody>
      </p:sp>
      <p:pic>
        <p:nvPicPr>
          <p:cNvPr id="21508" name="Picture 5" descr="100_199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54313"/>
            <a:ext cx="5472113" cy="4103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9" name="Picture 4" descr="100_200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0200" y="0"/>
            <a:ext cx="4779963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6400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b="1" smtClean="0"/>
              <a:t>                                领导关怀</a:t>
            </a:r>
          </a:p>
        </p:txBody>
      </p:sp>
      <p:sp>
        <p:nvSpPr>
          <p:cNvPr id="22531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en-US" b="1" smtClean="0"/>
          </a:p>
        </p:txBody>
      </p:sp>
      <p:pic>
        <p:nvPicPr>
          <p:cNvPr id="22532" name="Picture 4" descr="100_196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5475" y="3297238"/>
            <a:ext cx="4708525" cy="3560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pic>
        <p:nvPicPr>
          <p:cNvPr id="22534" name="Picture 7" descr="O:\数模全部\2012.5.31赵恩铭资料，照片\IMG_133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4288"/>
            <a:ext cx="5292725" cy="396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76975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graphicFrame>
        <p:nvGraphicFramePr>
          <p:cNvPr id="6" name="内容占位符 5"/>
          <p:cNvGraphicFramePr>
            <a:graphicFrameLocks noGrp="1"/>
          </p:cNvGraphicFramePr>
          <p:nvPr>
            <p:ph idx="1"/>
          </p:nvPr>
        </p:nvGraphicFramePr>
        <p:xfrm>
          <a:off x="71438" y="7938"/>
          <a:ext cx="4824412" cy="3489327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80229"/>
                <a:gridCol w="996958"/>
                <a:gridCol w="996958"/>
                <a:gridCol w="2050267"/>
              </a:tblGrid>
              <a:tr h="38770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400" kern="0" dirty="0">
                          <a:effectLst/>
                        </a:rPr>
                        <a:t>李诗桓</a:t>
                      </a:r>
                      <a:endParaRPr lang="zh-CN" sz="1400" b="1" kern="100" dirty="0">
                        <a:solidFill>
                          <a:schemeClr val="tx1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78" marR="68578" marT="0" marB="0" anchor="b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07081324</a:t>
                      </a:r>
                      <a:endParaRPr lang="zh-CN" sz="1400" b="1" kern="100">
                        <a:solidFill>
                          <a:schemeClr val="tx1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78" marR="68578" marT="0" marB="0" anchor="b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信通学院</a:t>
                      </a:r>
                      <a:endParaRPr lang="zh-CN" sz="1400" b="1" kern="100">
                        <a:solidFill>
                          <a:schemeClr val="tx1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78" marR="68578" marT="0" marB="0"/>
                </a:tc>
                <a:tc rowSpan="3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400" kern="0" dirty="0" smtClean="0">
                        <a:effectLst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kern="0" dirty="0" smtClean="0">
                          <a:effectLst/>
                        </a:rPr>
                        <a:t>2009</a:t>
                      </a:r>
                      <a:r>
                        <a:rPr lang="zh-CN" sz="1400" kern="0" dirty="0">
                          <a:effectLst/>
                        </a:rPr>
                        <a:t>美国国际数学建摸竞赛一等奖</a:t>
                      </a:r>
                      <a:endParaRPr lang="zh-CN" sz="1400" b="1" kern="100" dirty="0">
                        <a:solidFill>
                          <a:schemeClr val="tx1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78" marR="68578" marT="0" marB="0"/>
                </a:tc>
              </a:tr>
              <a:tr h="38770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杨忆</a:t>
                      </a:r>
                      <a:endParaRPr lang="zh-CN" sz="1400" b="1" kern="100">
                        <a:solidFill>
                          <a:schemeClr val="tx1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78" marR="68578" marT="0" marB="0" anchor="b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07081327</a:t>
                      </a:r>
                      <a:endParaRPr lang="zh-CN" sz="1400" b="1" kern="100">
                        <a:solidFill>
                          <a:schemeClr val="tx1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78" marR="68578" marT="0" marB="0" anchor="b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信通学院</a:t>
                      </a:r>
                      <a:endParaRPr lang="zh-CN" sz="1400" b="1" kern="100">
                        <a:solidFill>
                          <a:schemeClr val="tx1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78" marR="68578" marT="0" marB="0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8770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刘咏泉</a:t>
                      </a:r>
                      <a:endParaRPr lang="zh-CN" sz="1400" b="1" kern="100">
                        <a:solidFill>
                          <a:schemeClr val="tx1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78" marR="68578" marT="0" marB="0" anchor="b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06024104</a:t>
                      </a:r>
                      <a:endParaRPr lang="zh-CN" sz="1400" b="1" kern="100" dirty="0">
                        <a:solidFill>
                          <a:schemeClr val="tx1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78" marR="68578" marT="0" marB="0" anchor="b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建工学院</a:t>
                      </a:r>
                      <a:endParaRPr lang="zh-CN" sz="1400" b="1" kern="100">
                        <a:solidFill>
                          <a:schemeClr val="tx1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78" marR="68578" marT="0" marB="0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8770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韩云峰</a:t>
                      </a:r>
                      <a:endParaRPr lang="zh-CN" sz="1400" b="1" kern="100">
                        <a:solidFill>
                          <a:schemeClr val="tx1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78" marR="68578" marT="0" marB="0" anchor="b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07052114</a:t>
                      </a:r>
                      <a:endParaRPr lang="zh-CN" sz="1400" b="1" kern="100">
                        <a:solidFill>
                          <a:schemeClr val="tx1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78" marR="68578" marT="0" marB="0" anchor="b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水声学院</a:t>
                      </a:r>
                      <a:endParaRPr lang="zh-CN" sz="1400" b="1" kern="100">
                        <a:solidFill>
                          <a:schemeClr val="tx1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78" marR="68578" marT="0" marB="0"/>
                </a:tc>
                <a:tc rowSpan="3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400" kern="0" dirty="0" smtClean="0">
                        <a:effectLst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kern="0" dirty="0" smtClean="0">
                          <a:effectLst/>
                        </a:rPr>
                        <a:t>2008</a:t>
                      </a:r>
                      <a:r>
                        <a:rPr lang="zh-CN" sz="1400" kern="0" dirty="0">
                          <a:effectLst/>
                        </a:rPr>
                        <a:t>全国大学生数学建模竞赛二等奖</a:t>
                      </a:r>
                      <a:endParaRPr lang="zh-CN" sz="1400" b="1" kern="100" dirty="0">
                        <a:solidFill>
                          <a:schemeClr val="tx1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78" marR="68578" marT="0" marB="0"/>
                </a:tc>
              </a:tr>
              <a:tr h="38770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闫慧辰</a:t>
                      </a:r>
                      <a:endParaRPr lang="zh-CN" sz="1400" b="1" kern="100">
                        <a:solidFill>
                          <a:schemeClr val="tx1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78" marR="68578" marT="0" marB="0" anchor="b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07051312</a:t>
                      </a:r>
                      <a:endParaRPr lang="zh-CN" sz="1400" b="1" kern="100">
                        <a:solidFill>
                          <a:schemeClr val="tx1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78" marR="68578" marT="0" marB="0" anchor="b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水声学院</a:t>
                      </a:r>
                      <a:endParaRPr lang="zh-CN" sz="1400" b="1" kern="100">
                        <a:solidFill>
                          <a:schemeClr val="tx1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78" marR="68578" marT="0" marB="0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8770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王驰</a:t>
                      </a:r>
                      <a:endParaRPr lang="zh-CN" sz="1400" b="1" kern="100">
                        <a:solidFill>
                          <a:schemeClr val="tx1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78" marR="68578" marT="0" marB="0" anchor="b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07051301</a:t>
                      </a:r>
                      <a:endParaRPr lang="zh-CN" sz="1400" b="1" kern="100">
                        <a:solidFill>
                          <a:schemeClr val="tx1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78" marR="68578" marT="0" marB="0" anchor="b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水声学院</a:t>
                      </a:r>
                      <a:endParaRPr lang="zh-CN" sz="1400" b="1" kern="100">
                        <a:solidFill>
                          <a:schemeClr val="tx1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78" marR="68578" marT="0" marB="0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8770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吴峰</a:t>
                      </a:r>
                      <a:endParaRPr lang="zh-CN" sz="1400" b="1" kern="100">
                        <a:solidFill>
                          <a:schemeClr val="tx1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78" marR="68578" marT="0" marB="0" anchor="b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06112122</a:t>
                      </a:r>
                      <a:endParaRPr lang="zh-CN" sz="1400" b="1" kern="100" dirty="0">
                        <a:solidFill>
                          <a:schemeClr val="tx1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78" marR="68578" marT="0" marB="0" anchor="b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400" kern="0" dirty="0">
                          <a:effectLst/>
                        </a:rPr>
                        <a:t>理学院</a:t>
                      </a:r>
                      <a:endParaRPr lang="zh-CN" sz="1400" b="1" kern="100" dirty="0">
                        <a:solidFill>
                          <a:schemeClr val="tx1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78" marR="68578" marT="0" marB="0"/>
                </a:tc>
                <a:tc rowSpan="3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400" kern="0" dirty="0" smtClean="0">
                        <a:effectLst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kern="0" dirty="0" smtClean="0">
                          <a:effectLst/>
                        </a:rPr>
                        <a:t>2009</a:t>
                      </a:r>
                      <a:r>
                        <a:rPr lang="zh-CN" sz="1400" kern="0" dirty="0">
                          <a:effectLst/>
                        </a:rPr>
                        <a:t>全国大学生数学建摸竞赛</a:t>
                      </a:r>
                      <a:r>
                        <a:rPr lang="zh-CN" sz="1400" kern="0" dirty="0" smtClean="0">
                          <a:effectLst/>
                        </a:rPr>
                        <a:t>一等奖</a:t>
                      </a:r>
                      <a:endParaRPr lang="zh-CN" sz="1400" b="1" kern="100" dirty="0">
                        <a:solidFill>
                          <a:schemeClr val="tx1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78" marR="68578" marT="0" marB="0"/>
                </a:tc>
              </a:tr>
              <a:tr h="38770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张立芳</a:t>
                      </a:r>
                      <a:endParaRPr lang="zh-CN" sz="1400" b="1" kern="100">
                        <a:solidFill>
                          <a:schemeClr val="tx1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78" marR="68578" marT="0" marB="0" anchor="b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06113103</a:t>
                      </a:r>
                      <a:endParaRPr lang="zh-CN" sz="1400" b="1" kern="100">
                        <a:solidFill>
                          <a:schemeClr val="tx1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78" marR="68578" marT="0" marB="0" anchor="b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理学院</a:t>
                      </a:r>
                      <a:endParaRPr lang="zh-CN" sz="1400" b="1" kern="100">
                        <a:solidFill>
                          <a:schemeClr val="tx1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78" marR="68578" marT="0" marB="0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8770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许佳琪</a:t>
                      </a:r>
                      <a:endParaRPr lang="zh-CN" sz="1400" b="1" kern="100">
                        <a:solidFill>
                          <a:schemeClr val="tx1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78" marR="68578" marT="0" marB="0" anchor="b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06141122</a:t>
                      </a:r>
                      <a:endParaRPr lang="zh-CN" sz="1400" b="1" kern="100">
                        <a:solidFill>
                          <a:schemeClr val="tx1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78" marR="68578" marT="0" marB="0" anchor="b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400" kern="0" dirty="0">
                          <a:effectLst/>
                        </a:rPr>
                        <a:t>经管学院</a:t>
                      </a:r>
                      <a:endParaRPr lang="zh-CN" sz="1400" b="1" kern="100" dirty="0">
                        <a:solidFill>
                          <a:schemeClr val="tx1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78" marR="68578" marT="0" marB="0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3601" name="图片 4" descr="说明: C:\Users\zl\Desktop\新建文件夹 (2)\吴峰-张立芳-许佳琪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1750" y="3716338"/>
            <a:ext cx="3486150" cy="261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602" name="图片 6" descr="说明: C:\Users\zl\Desktop\新建文件夹 (2)\李诗桓-杨忆-刘咏泉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825" y="228600"/>
            <a:ext cx="3738563" cy="280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603" name="图片 5" descr="说明: C:\Users\zl\Desktop\新建文件夹 (2)\韩云峰-闫慧辰-王驰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3463925"/>
            <a:ext cx="3887788" cy="291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604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3605" name="Rectangle 6"/>
          <p:cNvSpPr>
            <a:spLocks noChangeArrowheads="1"/>
          </p:cNvSpPr>
          <p:nvPr/>
        </p:nvSpPr>
        <p:spPr bwMode="auto">
          <a:xfrm>
            <a:off x="0" y="98234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400637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238" y="981075"/>
            <a:ext cx="8334375" cy="532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5" name="Text Box 4"/>
          <p:cNvSpPr txBox="1">
            <a:spLocks noChangeArrowheads="1"/>
          </p:cNvSpPr>
          <p:nvPr/>
        </p:nvSpPr>
        <p:spPr bwMode="auto">
          <a:xfrm>
            <a:off x="539750" y="333375"/>
            <a:ext cx="7416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hlink"/>
                </a:solidFill>
              </a:rPr>
              <a:t> 2008</a:t>
            </a:r>
            <a:r>
              <a:rPr lang="zh-CN" altLang="en-US">
                <a:solidFill>
                  <a:schemeClr val="hlink"/>
                </a:solidFill>
              </a:rPr>
              <a:t>年国际大学生数学建模竞赛的</a:t>
            </a:r>
            <a:r>
              <a:rPr lang="en-US" altLang="zh-CN">
                <a:solidFill>
                  <a:schemeClr val="hlink"/>
                </a:solidFill>
              </a:rPr>
              <a:t>A,B,C</a:t>
            </a:r>
            <a:r>
              <a:rPr lang="zh-CN" altLang="en-US">
                <a:solidFill>
                  <a:schemeClr val="hlink"/>
                </a:solidFill>
              </a:rPr>
              <a:t>题：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数学建模竞赛的由来</a:t>
            </a:r>
          </a:p>
        </p:txBody>
      </p:sp>
      <p:sp>
        <p:nvSpPr>
          <p:cNvPr id="20483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59569" y="1556792"/>
            <a:ext cx="8424862" cy="4824412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zh-CN" altLang="en-US" sz="2800" b="1" dirty="0" smtClean="0">
                <a:latin typeface="仿宋_GB2312" pitchFamily="49" charset="-122"/>
                <a:ea typeface="仿宋_GB2312" pitchFamily="49" charset="-122"/>
              </a:rPr>
              <a:t>1985年开始由美国工业与数学学会举办数学建模竞赛(</a:t>
            </a:r>
            <a:r>
              <a:rPr lang="en-US" altLang="zh-CN" sz="2800" b="1" dirty="0" smtClean="0">
                <a:latin typeface="仿宋_GB2312" pitchFamily="49" charset="-122"/>
                <a:ea typeface="仿宋_GB2312" pitchFamily="49" charset="-122"/>
              </a:rPr>
              <a:t>MCM).</a:t>
            </a:r>
          </a:p>
          <a:p>
            <a:pPr eaLnBrk="1" hangingPunct="1">
              <a:lnSpc>
                <a:spcPct val="90000"/>
              </a:lnSpc>
            </a:pPr>
            <a:r>
              <a:rPr lang="en-US" altLang="zh-CN" sz="2800" b="1" dirty="0" smtClean="0">
                <a:latin typeface="仿宋_GB2312" pitchFamily="49" charset="-122"/>
                <a:ea typeface="仿宋_GB2312" pitchFamily="49" charset="-122"/>
              </a:rPr>
              <a:t> 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sz="2800" b="1" dirty="0" smtClean="0">
                <a:latin typeface="仿宋_GB2312" pitchFamily="49" charset="-122"/>
                <a:ea typeface="仿宋_GB2312" pitchFamily="49" charset="-122"/>
              </a:rPr>
              <a:t>1989年我国大学生开始参加</a:t>
            </a:r>
            <a:r>
              <a:rPr lang="en-US" altLang="zh-CN" sz="2800" b="1" dirty="0" smtClean="0">
                <a:latin typeface="仿宋_GB2312" pitchFamily="49" charset="-122"/>
                <a:ea typeface="仿宋_GB2312" pitchFamily="49" charset="-122"/>
              </a:rPr>
              <a:t>MCM.</a:t>
            </a:r>
          </a:p>
          <a:p>
            <a:pPr eaLnBrk="1" hangingPunct="1">
              <a:lnSpc>
                <a:spcPct val="90000"/>
              </a:lnSpc>
            </a:pPr>
            <a:endParaRPr lang="zh-CN" altLang="en-US" sz="2800" b="1" dirty="0" smtClean="0">
              <a:latin typeface="仿宋_GB2312" pitchFamily="49" charset="-122"/>
              <a:ea typeface="仿宋_GB2312" pitchFamily="49" charset="-122"/>
            </a:endParaRPr>
          </a:p>
          <a:p>
            <a:pPr algn="just" eaLnBrk="1" hangingPunct="1">
              <a:lnSpc>
                <a:spcPct val="90000"/>
              </a:lnSpc>
            </a:pPr>
            <a:r>
              <a:rPr lang="zh-CN" altLang="en-US" sz="2800" b="1" dirty="0" smtClean="0">
                <a:latin typeface="仿宋_GB2312" pitchFamily="49" charset="-122"/>
                <a:ea typeface="仿宋_GB2312" pitchFamily="49" charset="-122"/>
              </a:rPr>
              <a:t>1992年，教育部高教司和中国工业与应用数学协会联合举办</a:t>
            </a:r>
            <a:r>
              <a:rPr lang="zh-CN" altLang="en-US" sz="2800" b="1" dirty="0" smtClean="0">
                <a:latin typeface="Times New Roman" pitchFamily="18" charset="0"/>
                <a:ea typeface="仿宋_GB2312" pitchFamily="49" charset="-122"/>
              </a:rPr>
              <a:t>“</a:t>
            </a:r>
            <a:r>
              <a:rPr lang="zh-CN" altLang="en-US" sz="2800" b="1" dirty="0" smtClean="0">
                <a:latin typeface="仿宋_GB2312" pitchFamily="49" charset="-122"/>
                <a:ea typeface="仿宋_GB2312" pitchFamily="49" charset="-122"/>
              </a:rPr>
              <a:t>中国大学生数学建模竞赛（</a:t>
            </a:r>
            <a:r>
              <a:rPr lang="en-US" altLang="en-US" sz="2800" b="1" dirty="0" smtClean="0">
                <a:latin typeface="仿宋_GB2312" pitchFamily="49" charset="-122"/>
                <a:ea typeface="仿宋_GB2312" pitchFamily="49" charset="-122"/>
              </a:rPr>
              <a:t>CUMCM)</a:t>
            </a:r>
            <a:r>
              <a:rPr lang="en-US" altLang="zh-CN" sz="2800" b="1" dirty="0" smtClean="0">
                <a:latin typeface="Times New Roman" pitchFamily="18" charset="0"/>
                <a:ea typeface="仿宋_GB2312" pitchFamily="49" charset="-122"/>
              </a:rPr>
              <a:t>”</a:t>
            </a:r>
            <a:endParaRPr lang="zh-CN" altLang="en-US" sz="2800" b="1" dirty="0" smtClean="0">
              <a:latin typeface="仿宋_GB2312" pitchFamily="49" charset="-122"/>
              <a:ea typeface="仿宋_GB2312" pitchFamily="49" charset="-122"/>
            </a:endParaRPr>
          </a:p>
          <a:p>
            <a:pPr algn="just" eaLnBrk="1" hangingPunct="1">
              <a:lnSpc>
                <a:spcPct val="90000"/>
              </a:lnSpc>
            </a:pPr>
            <a:endParaRPr lang="en-US" altLang="zh-CN" sz="2800" b="1" dirty="0" smtClean="0">
              <a:latin typeface="仿宋_GB2312" pitchFamily="49" charset="-122"/>
              <a:ea typeface="仿宋_GB2312" pitchFamily="49" charset="-122"/>
            </a:endParaRPr>
          </a:p>
          <a:p>
            <a:pPr algn="just" eaLnBrk="1" hangingPunct="1">
              <a:lnSpc>
                <a:spcPct val="90000"/>
              </a:lnSpc>
            </a:pPr>
            <a:r>
              <a:rPr lang="en-US" altLang="zh-CN" sz="2800" b="1" dirty="0" smtClean="0">
                <a:latin typeface="仿宋_GB2312" pitchFamily="49" charset="-122"/>
                <a:ea typeface="仿宋_GB2312" pitchFamily="49" charset="-122"/>
              </a:rPr>
              <a:t>1994</a:t>
            </a:r>
            <a:r>
              <a:rPr lang="zh-CN" altLang="en-US" sz="2800" b="1" dirty="0" smtClean="0">
                <a:latin typeface="仿宋_GB2312" pitchFamily="49" charset="-122"/>
                <a:ea typeface="仿宋_GB2312" pitchFamily="49" charset="-122"/>
              </a:rPr>
              <a:t>年，我校开始参加</a:t>
            </a:r>
            <a:r>
              <a:rPr lang="en-US" altLang="en-US" sz="2800" b="1" dirty="0" smtClean="0">
                <a:latin typeface="仿宋_GB2312" pitchFamily="49" charset="-122"/>
                <a:ea typeface="仿宋_GB2312" pitchFamily="49" charset="-122"/>
              </a:rPr>
              <a:t>MCM.</a:t>
            </a:r>
          </a:p>
          <a:p>
            <a:pPr algn="just" eaLnBrk="1" hangingPunct="1">
              <a:lnSpc>
                <a:spcPct val="90000"/>
              </a:lnSpc>
            </a:pPr>
            <a:endParaRPr lang="en-US" altLang="zh-CN" sz="2800" b="1" dirty="0">
              <a:latin typeface="仿宋_GB2312" pitchFamily="49" charset="-122"/>
              <a:ea typeface="仿宋_GB2312" pitchFamily="49" charset="-122"/>
            </a:endParaRPr>
          </a:p>
          <a:p>
            <a:pPr algn="just" eaLnBrk="1" hangingPunct="1">
              <a:lnSpc>
                <a:spcPct val="90000"/>
              </a:lnSpc>
            </a:pPr>
            <a:r>
              <a:rPr lang="en-US" altLang="zh-CN" sz="2800" b="1" dirty="0" smtClean="0">
                <a:latin typeface="仿宋_GB2312" pitchFamily="49" charset="-122"/>
                <a:ea typeface="仿宋_GB2312" pitchFamily="49" charset="-122"/>
              </a:rPr>
              <a:t>2012 </a:t>
            </a:r>
            <a:r>
              <a:rPr lang="zh-CN" altLang="en-US" sz="2800" b="1" dirty="0" smtClean="0">
                <a:latin typeface="仿宋_GB2312" pitchFamily="49" charset="-122"/>
                <a:ea typeface="仿宋_GB2312" pitchFamily="49" charset="-122"/>
              </a:rPr>
              <a:t>年我校参加美国赛达到</a:t>
            </a:r>
            <a:r>
              <a:rPr lang="en-US" altLang="zh-CN" sz="2800" b="1" dirty="0" smtClean="0">
                <a:latin typeface="仿宋_GB2312" pitchFamily="49" charset="-122"/>
                <a:ea typeface="仿宋_GB2312" pitchFamily="49" charset="-122"/>
              </a:rPr>
              <a:t>100</a:t>
            </a:r>
            <a:r>
              <a:rPr lang="zh-CN" altLang="en-US" sz="2800" b="1" dirty="0" smtClean="0">
                <a:latin typeface="仿宋_GB2312" pitchFamily="49" charset="-122"/>
                <a:ea typeface="仿宋_GB2312" pitchFamily="49" charset="-122"/>
              </a:rPr>
              <a:t>余队</a:t>
            </a:r>
            <a:endParaRPr lang="en-US" altLang="zh-CN" sz="2800" b="1" dirty="0" smtClean="0">
              <a:latin typeface="仿宋_GB2312" pitchFamily="49" charset="-122"/>
              <a:ea typeface="仿宋_GB2312" pitchFamily="49" charset="-122"/>
            </a:endParaRPr>
          </a:p>
          <a:p>
            <a:pPr algn="just" eaLnBrk="1" hangingPunct="1">
              <a:lnSpc>
                <a:spcPct val="90000"/>
              </a:lnSpc>
            </a:pPr>
            <a:endParaRPr lang="en-US" altLang="zh-CN" sz="2800" b="1" dirty="0" smtClean="0">
              <a:latin typeface="仿宋_GB2312" pitchFamily="49" charset="-122"/>
              <a:ea typeface="仿宋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204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204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build="p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5" descr="http://imgsrc.baidu.com/baike/abpic/item/e8112b2ae32e36085343c187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75" y="3286125"/>
            <a:ext cx="1724025" cy="189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9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2009A</a:t>
            </a:r>
            <a:r>
              <a:rPr lang="zh-CN" altLang="en-US" smtClean="0"/>
              <a:t>题</a:t>
            </a:r>
            <a:r>
              <a:rPr lang="en-US" altLang="zh-CN" smtClean="0"/>
              <a:t/>
            </a:r>
            <a:br>
              <a:rPr lang="en-US" altLang="zh-CN" smtClean="0"/>
            </a:br>
            <a:endParaRPr lang="zh-CN" altLang="en-US" smtClean="0"/>
          </a:p>
        </p:txBody>
      </p:sp>
      <p:pic>
        <p:nvPicPr>
          <p:cNvPr id="29700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85813" y="803275"/>
            <a:ext cx="8072437" cy="6054725"/>
          </a:xfrm>
          <a:noFill/>
          <a:extLs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2010mcm/icm</a:t>
            </a:r>
          </a:p>
        </p:txBody>
      </p:sp>
      <p:sp>
        <p:nvSpPr>
          <p:cNvPr id="30723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684213" y="1773238"/>
            <a:ext cx="8153400" cy="3462337"/>
          </a:xfrm>
        </p:spPr>
        <p:txBody>
          <a:bodyPr/>
          <a:lstStyle/>
          <a:p>
            <a:pPr eaLnBrk="1" hangingPunct="1"/>
            <a:r>
              <a:rPr lang="en-US" altLang="zh-CN" b="1" smtClean="0"/>
              <a:t>PROBLEM A: The Sweet Spot</a:t>
            </a:r>
          </a:p>
          <a:p>
            <a:pPr eaLnBrk="1" hangingPunct="1"/>
            <a:r>
              <a:rPr lang="en-US" altLang="zh-CN" b="1" smtClean="0"/>
              <a:t>PROBLEM B: Criminology</a:t>
            </a:r>
          </a:p>
          <a:p>
            <a:pPr eaLnBrk="1" hangingPunct="1"/>
            <a:r>
              <a:rPr lang="en-US" altLang="zh-CN" b="1" smtClean="0"/>
              <a:t>PROBLEM C: The Great Pacific Ocean Garbage Patch</a:t>
            </a:r>
            <a:endParaRPr lang="en-US" altLang="zh-CN" smtClean="0"/>
          </a:p>
        </p:txBody>
      </p:sp>
      <p:pic>
        <p:nvPicPr>
          <p:cNvPr id="30724" name="Picture 5" descr="http://imgsrc.baidu.com/baike/abpic/item/e8112b2ae32e36085343c187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75" y="3643313"/>
            <a:ext cx="2286000" cy="2513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数学建模竞赛的意义</a:t>
            </a:r>
          </a:p>
        </p:txBody>
      </p:sp>
      <p:sp>
        <p:nvSpPr>
          <p:cNvPr id="22531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zh-CN" altLang="en-US" sz="2800" b="1" smtClean="0">
                <a:latin typeface="Times New Roman" pitchFamily="18" charset="0"/>
                <a:ea typeface="仿宋_GB2312" pitchFamily="49" charset="-122"/>
              </a:rPr>
              <a:t>培养选手勇于创新、理论联系实际的学风</a:t>
            </a:r>
          </a:p>
          <a:p>
            <a:pPr eaLnBrk="1" hangingPunct="1"/>
            <a:r>
              <a:rPr lang="zh-CN" altLang="en-US" sz="2800" b="1" smtClean="0">
                <a:latin typeface="Times New Roman" pitchFamily="18" charset="0"/>
                <a:ea typeface="仿宋_GB2312" pitchFamily="49" charset="-122"/>
              </a:rPr>
              <a:t>培养选手进行科学研究，以及通过研究学习新知识的能力</a:t>
            </a:r>
          </a:p>
          <a:p>
            <a:pPr eaLnBrk="1" hangingPunct="1"/>
            <a:r>
              <a:rPr lang="zh-CN" altLang="en-US" sz="2800" b="1" smtClean="0">
                <a:latin typeface="Times New Roman" pitchFamily="18" charset="0"/>
                <a:ea typeface="仿宋_GB2312" pitchFamily="49" charset="-122"/>
              </a:rPr>
              <a:t>培养选手相互协调、团结合作的精神</a:t>
            </a:r>
          </a:p>
          <a:p>
            <a:pPr eaLnBrk="1" hangingPunct="1"/>
            <a:r>
              <a:rPr lang="zh-CN" altLang="en-US" sz="2800" b="1" smtClean="0">
                <a:latin typeface="Times New Roman" pitchFamily="18" charset="0"/>
                <a:ea typeface="仿宋_GB2312" pitchFamily="49" charset="-122"/>
              </a:rPr>
              <a:t>高强度脑力劳动中挑战极限的体验</a:t>
            </a:r>
          </a:p>
          <a:p>
            <a:pPr eaLnBrk="1" hangingPunct="1"/>
            <a:r>
              <a:rPr lang="zh-CN" altLang="en-US" sz="2800" b="1" smtClean="0">
                <a:latin typeface="Times New Roman" pitchFamily="18" charset="0"/>
                <a:ea typeface="仿宋_GB2312" pitchFamily="49" charset="-122"/>
              </a:rPr>
              <a:t>极富挑战性的问题，崭新的知识领域</a:t>
            </a:r>
          </a:p>
          <a:p>
            <a:pPr eaLnBrk="1" hangingPunct="1"/>
            <a:r>
              <a:rPr lang="zh-CN" altLang="en-US" sz="2800" b="1" smtClean="0">
                <a:latin typeface="Times New Roman" pitchFamily="18" charset="0"/>
                <a:ea typeface="仿宋_GB2312" pitchFamily="49" charset="-122"/>
              </a:rPr>
              <a:t>直接推动了数学的教学内容、课程体系的改革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build="p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Text Box 2"/>
          <p:cNvSpPr txBox="1">
            <a:spLocks noChangeArrowheads="1"/>
          </p:cNvSpPr>
          <p:nvPr/>
        </p:nvSpPr>
        <p:spPr bwMode="auto">
          <a:xfrm>
            <a:off x="468313" y="404813"/>
            <a:ext cx="799306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kumimoji="1" lang="zh-CN" altLang="en-US" sz="3600">
                <a:latin typeface="黑体" pitchFamily="49" charset="-122"/>
                <a:ea typeface="黑体" pitchFamily="49" charset="-122"/>
              </a:rPr>
              <a:t>竞赛受益面</a:t>
            </a:r>
          </a:p>
        </p:txBody>
      </p:sp>
      <p:sp>
        <p:nvSpPr>
          <p:cNvPr id="91139" name="Text Box 3"/>
          <p:cNvSpPr txBox="1">
            <a:spLocks noChangeArrowheads="1"/>
          </p:cNvSpPr>
          <p:nvPr/>
        </p:nvSpPr>
        <p:spPr bwMode="auto">
          <a:xfrm>
            <a:off x="0" y="1341438"/>
            <a:ext cx="90360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kumimoji="1" lang="zh-CN" altLang="en-US" sz="2800" b="1">
                <a:solidFill>
                  <a:schemeClr val="hlink"/>
                </a:solidFill>
                <a:latin typeface="Times New Roman" pitchFamily="18" charset="0"/>
              </a:rPr>
              <a:t> </a:t>
            </a:r>
            <a:r>
              <a:rPr kumimoji="1" lang="en-US" altLang="zh-CN" sz="2800" b="1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1992</a:t>
            </a:r>
            <a:r>
              <a:rPr kumimoji="1" lang="zh-CN" altLang="en-US" sz="2800" b="1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年</a:t>
            </a:r>
            <a:r>
              <a:rPr kumimoji="1" lang="en-US" altLang="zh-CN" sz="2800" b="1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74</a:t>
            </a:r>
            <a:r>
              <a:rPr kumimoji="1" lang="zh-CN" altLang="en-US" sz="2800" b="1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所院校</a:t>
            </a:r>
            <a:r>
              <a:rPr kumimoji="1" lang="en-US" altLang="zh-CN" sz="2800" b="1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314</a:t>
            </a:r>
            <a:r>
              <a:rPr kumimoji="1" lang="zh-CN" altLang="en-US" sz="2800" b="1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队，</a:t>
            </a:r>
            <a:r>
              <a:rPr kumimoji="1" lang="en-US" altLang="zh-CN" sz="2800" b="1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2008</a:t>
            </a:r>
            <a:r>
              <a:rPr kumimoji="1" lang="zh-CN" altLang="en-US" sz="2800" b="1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年</a:t>
            </a:r>
            <a:r>
              <a:rPr kumimoji="1" lang="en-US" altLang="zh-CN" sz="2800" b="1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1000</a:t>
            </a:r>
            <a:r>
              <a:rPr kumimoji="1" lang="zh-CN" altLang="en-US" sz="2800" b="1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多所院校</a:t>
            </a:r>
            <a:r>
              <a:rPr kumimoji="1" lang="en-US" altLang="zh-CN" sz="2800" b="1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12800</a:t>
            </a:r>
            <a:r>
              <a:rPr kumimoji="1" lang="zh-CN" altLang="en-US" sz="2800" b="1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多队</a:t>
            </a:r>
          </a:p>
        </p:txBody>
      </p:sp>
      <p:sp>
        <p:nvSpPr>
          <p:cNvPr id="91140" name="Text Box 4"/>
          <p:cNvSpPr txBox="1">
            <a:spLocks noChangeArrowheads="1"/>
          </p:cNvSpPr>
          <p:nvPr/>
        </p:nvSpPr>
        <p:spPr bwMode="auto">
          <a:xfrm>
            <a:off x="0" y="2205038"/>
            <a:ext cx="86868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kumimoji="1" lang="zh-CN" altLang="en-US" sz="2800" b="1">
                <a:latin typeface="仿宋_GB2312" pitchFamily="49" charset="-122"/>
                <a:ea typeface="仿宋_GB2312" pitchFamily="49" charset="-122"/>
              </a:rPr>
              <a:t> </a:t>
            </a:r>
            <a:r>
              <a:rPr kumimoji="1" lang="en-US" altLang="zh-CN" sz="2800" b="1">
                <a:latin typeface="仿宋_GB2312" pitchFamily="49" charset="-122"/>
                <a:ea typeface="仿宋_GB2312" pitchFamily="49" charset="-122"/>
              </a:rPr>
              <a:t>1999</a:t>
            </a:r>
            <a:r>
              <a:rPr kumimoji="1" lang="zh-CN" altLang="en-US" sz="2800" b="1">
                <a:latin typeface="仿宋_GB2312" pitchFamily="49" charset="-122"/>
                <a:ea typeface="仿宋_GB2312" pitchFamily="49" charset="-122"/>
              </a:rPr>
              <a:t>年起竞赛分为本科组</a:t>
            </a:r>
            <a:r>
              <a:rPr kumimoji="1" lang="en-US" altLang="zh-CN" sz="2800" b="1">
                <a:latin typeface="仿宋_GB2312" pitchFamily="49" charset="-122"/>
                <a:ea typeface="仿宋_GB2312" pitchFamily="49" charset="-122"/>
              </a:rPr>
              <a:t>(</a:t>
            </a:r>
            <a:r>
              <a:rPr kumimoji="1" lang="zh-CN" altLang="en-US" sz="2800" b="1">
                <a:latin typeface="仿宋_GB2312" pitchFamily="49" charset="-122"/>
                <a:ea typeface="仿宋_GB2312" pitchFamily="49" charset="-122"/>
              </a:rPr>
              <a:t>甲组</a:t>
            </a:r>
            <a:r>
              <a:rPr kumimoji="1" lang="en-US" altLang="zh-CN" sz="2800" b="1">
                <a:latin typeface="仿宋_GB2312" pitchFamily="49" charset="-122"/>
                <a:ea typeface="仿宋_GB2312" pitchFamily="49" charset="-122"/>
              </a:rPr>
              <a:t>)</a:t>
            </a:r>
            <a:r>
              <a:rPr kumimoji="1" lang="zh-CN" altLang="en-US" sz="2800" b="1">
                <a:latin typeface="仿宋_GB2312" pitchFamily="49" charset="-122"/>
                <a:ea typeface="仿宋_GB2312" pitchFamily="49" charset="-122"/>
              </a:rPr>
              <a:t>、专科组</a:t>
            </a:r>
            <a:r>
              <a:rPr kumimoji="1" lang="en-US" altLang="zh-CN" sz="2800" b="1">
                <a:latin typeface="仿宋_GB2312" pitchFamily="49" charset="-122"/>
                <a:ea typeface="仿宋_GB2312" pitchFamily="49" charset="-122"/>
              </a:rPr>
              <a:t>(</a:t>
            </a:r>
            <a:r>
              <a:rPr kumimoji="1" lang="zh-CN" altLang="en-US" sz="2800" b="1">
                <a:latin typeface="仿宋_GB2312" pitchFamily="49" charset="-122"/>
                <a:ea typeface="仿宋_GB2312" pitchFamily="49" charset="-122"/>
              </a:rPr>
              <a:t>乙组</a:t>
            </a:r>
            <a:r>
              <a:rPr kumimoji="1" lang="en-US" altLang="zh-CN" sz="2800" b="1">
                <a:latin typeface="仿宋_GB2312" pitchFamily="49" charset="-122"/>
                <a:ea typeface="仿宋_GB2312" pitchFamily="49" charset="-122"/>
              </a:rPr>
              <a:t>)</a:t>
            </a:r>
            <a:r>
              <a:rPr kumimoji="1" lang="en-US" altLang="zh-CN" sz="2800">
                <a:latin typeface="仿宋_GB2312" pitchFamily="49" charset="-122"/>
                <a:ea typeface="仿宋_GB2312" pitchFamily="49" charset="-122"/>
              </a:rPr>
              <a:t> </a:t>
            </a:r>
          </a:p>
        </p:txBody>
      </p:sp>
      <p:sp>
        <p:nvSpPr>
          <p:cNvPr id="91141" name="Text Box 5"/>
          <p:cNvSpPr txBox="1">
            <a:spLocks noChangeArrowheads="1"/>
          </p:cNvSpPr>
          <p:nvPr/>
        </p:nvSpPr>
        <p:spPr bwMode="auto">
          <a:xfrm>
            <a:off x="0" y="2997200"/>
            <a:ext cx="8847138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kumimoji="1" lang="zh-CN" altLang="en-US" sz="2800" b="1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 目前参赛同学</a:t>
            </a:r>
            <a:r>
              <a:rPr kumimoji="1" lang="en-US" altLang="zh-CN" sz="2800" b="1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90%</a:t>
            </a:r>
            <a:r>
              <a:rPr kumimoji="1" lang="zh-CN" altLang="en-US" sz="2800" b="1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左右来自非数学专业，其中</a:t>
            </a:r>
            <a:r>
              <a:rPr kumimoji="1" lang="en-US" altLang="zh-CN" sz="2800" b="1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10%</a:t>
            </a:r>
            <a:r>
              <a:rPr kumimoji="1" lang="zh-CN" altLang="en-US" sz="2800" b="1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左右来自人文社会科学类专业</a:t>
            </a:r>
          </a:p>
        </p:txBody>
      </p:sp>
      <p:sp>
        <p:nvSpPr>
          <p:cNvPr id="91142" name="Text Box 6"/>
          <p:cNvSpPr txBox="1">
            <a:spLocks noChangeArrowheads="1"/>
          </p:cNvSpPr>
          <p:nvPr/>
        </p:nvSpPr>
        <p:spPr bwMode="auto">
          <a:xfrm>
            <a:off x="0" y="5157788"/>
            <a:ext cx="8604250" cy="1160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kumimoji="1" lang="zh-CN" altLang="en-US" sz="2800" b="1">
                <a:latin typeface="仿宋_GB2312" pitchFamily="49" charset="-122"/>
                <a:ea typeface="仿宋_GB2312" pitchFamily="49" charset="-122"/>
              </a:rPr>
              <a:t> </a:t>
            </a:r>
            <a:r>
              <a:rPr kumimoji="1" lang="en-US" altLang="zh-CN" sz="2800" b="1">
                <a:latin typeface="仿宋_GB2312" pitchFamily="49" charset="-122"/>
                <a:ea typeface="仿宋_GB2312" pitchFamily="49" charset="-122"/>
              </a:rPr>
              <a:t>17</a:t>
            </a:r>
            <a:r>
              <a:rPr kumimoji="1" lang="zh-CN" altLang="en-US" sz="2800" b="1">
                <a:latin typeface="仿宋_GB2312" pitchFamily="49" charset="-122"/>
                <a:ea typeface="仿宋_GB2312" pitchFamily="49" charset="-122"/>
              </a:rPr>
              <a:t>年来直接参加全国赛的学生超过</a:t>
            </a:r>
            <a:r>
              <a:rPr kumimoji="1" lang="en-US" altLang="zh-CN" sz="2800" b="1">
                <a:latin typeface="仿宋_GB2312" pitchFamily="49" charset="-122"/>
                <a:ea typeface="仿宋_GB2312" pitchFamily="49" charset="-122"/>
              </a:rPr>
              <a:t>23</a:t>
            </a:r>
            <a:r>
              <a:rPr kumimoji="1" lang="zh-CN" altLang="en-US" sz="2800" b="1">
                <a:latin typeface="仿宋_GB2312" pitchFamily="49" charset="-122"/>
                <a:ea typeface="仿宋_GB2312" pitchFamily="49" charset="-122"/>
              </a:rPr>
              <a:t>万人；至少有  </a:t>
            </a:r>
          </a:p>
          <a:p>
            <a:pPr eaLnBrk="1" hangingPunct="1">
              <a:spcBef>
                <a:spcPct val="50000"/>
              </a:spcBef>
            </a:pPr>
            <a:r>
              <a:rPr kumimoji="1" lang="en-US" altLang="zh-CN" sz="2800" b="1">
                <a:latin typeface="仿宋_GB2312" pitchFamily="49" charset="-122"/>
                <a:ea typeface="仿宋_GB2312" pitchFamily="49" charset="-122"/>
              </a:rPr>
              <a:t>  200</a:t>
            </a:r>
            <a:r>
              <a:rPr kumimoji="1" lang="zh-CN" altLang="en-US" sz="2800" b="1">
                <a:latin typeface="仿宋_GB2312" pitchFamily="49" charset="-122"/>
                <a:ea typeface="仿宋_GB2312" pitchFamily="49" charset="-122"/>
              </a:rPr>
              <a:t>万名学生在竞赛的各个层面上得到培养锻炼</a:t>
            </a:r>
            <a:r>
              <a:rPr kumimoji="1" lang="zh-CN" altLang="en-US" sz="2800">
                <a:latin typeface="仿宋_GB2312" pitchFamily="49" charset="-122"/>
                <a:ea typeface="仿宋_GB2312" pitchFamily="49" charset="-122"/>
              </a:rPr>
              <a:t> </a:t>
            </a:r>
          </a:p>
        </p:txBody>
      </p:sp>
      <p:sp>
        <p:nvSpPr>
          <p:cNvPr id="91143" name="Text Box 7"/>
          <p:cNvSpPr txBox="1">
            <a:spLocks noChangeArrowheads="1"/>
          </p:cNvSpPr>
          <p:nvPr/>
        </p:nvSpPr>
        <p:spPr bwMode="auto">
          <a:xfrm>
            <a:off x="0" y="4221163"/>
            <a:ext cx="88201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kumimoji="1" lang="zh-CN" altLang="en-US" sz="2800" b="1">
                <a:latin typeface="仿宋_GB2312" pitchFamily="49" charset="-122"/>
                <a:ea typeface="仿宋_GB2312" pitchFamily="49" charset="-122"/>
              </a:rPr>
              <a:t> 高校普遍开设数学建模系列课程，举办校内竞赛</a:t>
            </a:r>
            <a:endParaRPr kumimoji="1" lang="zh-CN" altLang="en-US" sz="2800">
              <a:latin typeface="仿宋_GB2312" pitchFamily="49" charset="-122"/>
              <a:ea typeface="仿宋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1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1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1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1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1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1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5" dur="500"/>
                                        <p:tgtEl>
                                          <p:spTgt spid="91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91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1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1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38" grpId="0"/>
      <p:bldP spid="91139" grpId="0" autoUpdateAnimBg="0"/>
      <p:bldP spid="91140" grpId="0" autoUpdateAnimBg="0"/>
      <p:bldP spid="91141" grpId="0" autoUpdateAnimBg="0"/>
      <p:bldP spid="91142" grpId="0" autoUpdateAnimBg="0"/>
      <p:bldP spid="91143" grpId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050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参赛同学的话</a:t>
            </a:r>
          </a:p>
        </p:txBody>
      </p:sp>
      <p:sp>
        <p:nvSpPr>
          <p:cNvPr id="39939" name="Rectangle 2051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zh-CN" altLang="en-US" sz="2800" b="1" smtClean="0">
                <a:latin typeface="Times New Roman" pitchFamily="18" charset="0"/>
                <a:ea typeface="仿宋_GB2312" pitchFamily="49" charset="-122"/>
              </a:rPr>
              <a:t>“那不寻常的三天在我的记忆中留下了永恒的一瞬。我们的确感受到了它独特的魅力，它给予我们的东西实在太多。真是一次参赛，终身受益。”</a:t>
            </a:r>
          </a:p>
          <a:p>
            <a:pPr eaLnBrk="1" hangingPunct="1"/>
            <a:endParaRPr lang="zh-CN" altLang="en-US" sz="2800" b="1" smtClean="0">
              <a:ea typeface="仿宋_GB2312" pitchFamily="49" charset="-122"/>
            </a:endParaRPr>
          </a:p>
          <a:p>
            <a:pPr eaLnBrk="1" hangingPunct="1"/>
            <a:r>
              <a:rPr lang="zh-CN" altLang="en-US" sz="2800" b="1" smtClean="0">
                <a:ea typeface="仿宋_GB2312" pitchFamily="49" charset="-122"/>
              </a:rPr>
              <a:t>不到最后，永不言败；坚持，就是胜利！</a:t>
            </a:r>
          </a:p>
          <a:p>
            <a:pPr eaLnBrk="1" hangingPunct="1"/>
            <a:endParaRPr lang="zh-CN" altLang="en-US" sz="2800" b="1" smtClean="0">
              <a:ea typeface="仿宋_GB2312" pitchFamily="49" charset="-122"/>
            </a:endParaRPr>
          </a:p>
          <a:p>
            <a:pPr eaLnBrk="1" hangingPunct="1"/>
            <a:r>
              <a:rPr lang="zh-CN" altLang="en-US" sz="2800" b="1" smtClean="0">
                <a:ea typeface="仿宋_GB2312" pitchFamily="49" charset="-122"/>
              </a:rPr>
              <a:t>竞赛过程中的每次创新、受挫、彷徨和坚持，都是我得到的比奖项更重要的宝贵财富。付出过，努力过、便不再有遗憾。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9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 build="p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参赛同学的话</a:t>
            </a:r>
          </a:p>
        </p:txBody>
      </p:sp>
      <p:sp>
        <p:nvSpPr>
          <p:cNvPr id="23555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algn="just" eaLnBrk="1" hangingPunct="1"/>
            <a:r>
              <a:rPr lang="zh-CN" altLang="en-US" sz="2800" b="1" smtClean="0">
                <a:latin typeface="Times New Roman" pitchFamily="18" charset="0"/>
                <a:ea typeface="仿宋_GB2312" pitchFamily="49" charset="-122"/>
              </a:rPr>
              <a:t>“</a:t>
            </a:r>
            <a:r>
              <a:rPr lang="zh-CN" altLang="en-US" sz="2800" b="1" smtClean="0">
                <a:latin typeface="仿宋_GB2312" pitchFamily="49" charset="-122"/>
                <a:ea typeface="仿宋_GB2312" pitchFamily="49" charset="-122"/>
              </a:rPr>
              <a:t>三天来，我们忘记了白天与黑夜，忘记了休息与睡眠。一个细小的问题，让我们冥思苦想，毫无食欲；一个小小的进步，让我们欢呼雀跃，激动不已。三天中，大家互相勉励，互相关心，手挽手，肩并肩，攻克一个又一个堡垒。</a:t>
            </a:r>
            <a:r>
              <a:rPr lang="zh-CN" altLang="en-US" sz="2800" b="1" smtClean="0">
                <a:latin typeface="Times New Roman" pitchFamily="18" charset="0"/>
                <a:ea typeface="仿宋_GB2312" pitchFamily="49" charset="-122"/>
              </a:rPr>
              <a:t>”</a:t>
            </a:r>
            <a:endParaRPr lang="zh-CN" altLang="en-US" sz="2800" b="1" smtClean="0">
              <a:latin typeface="仿宋_GB2312" pitchFamily="49" charset="-122"/>
              <a:ea typeface="仿宋_GB2312" pitchFamily="49" charset="-122"/>
            </a:endParaRPr>
          </a:p>
          <a:p>
            <a:pPr algn="just" eaLnBrk="1" hangingPunct="1"/>
            <a:endParaRPr lang="zh-CN" altLang="en-US" sz="2800" b="1" smtClean="0">
              <a:latin typeface="仿宋_GB2312" pitchFamily="49" charset="-122"/>
              <a:ea typeface="仿宋_GB2312" pitchFamily="49" charset="-122"/>
            </a:endParaRPr>
          </a:p>
          <a:p>
            <a:pPr eaLnBrk="1" hangingPunct="1"/>
            <a:r>
              <a:rPr lang="zh-CN" altLang="en-US" sz="2800" b="1" smtClean="0">
                <a:latin typeface="Times New Roman" pitchFamily="18" charset="0"/>
                <a:ea typeface="仿宋_GB2312" pitchFamily="49" charset="-122"/>
              </a:rPr>
              <a:t>“</a:t>
            </a:r>
            <a:r>
              <a:rPr lang="zh-CN" altLang="en-US" sz="2800" b="1" smtClean="0">
                <a:latin typeface="仿宋_GB2312" pitchFamily="49" charset="-122"/>
                <a:ea typeface="仿宋_GB2312" pitchFamily="49" charset="-122"/>
              </a:rPr>
              <a:t>第二天是最难熬的，会出现一个生理极点，有时甚至连键盘都搞不清了。这整整72个小时，不仅仅是一场智力的比拼，更是一场意志力的较量。</a:t>
            </a:r>
            <a:r>
              <a:rPr lang="zh-CN" altLang="en-US" sz="2800" b="1" smtClean="0">
                <a:latin typeface="Times New Roman" pitchFamily="18" charset="0"/>
                <a:ea typeface="仿宋_GB2312" pitchFamily="49" charset="-122"/>
              </a:rPr>
              <a:t>”</a:t>
            </a:r>
            <a:endParaRPr lang="zh-CN" altLang="en-US" sz="2800" b="1" smtClean="0">
              <a:latin typeface="仿宋_GB2312" pitchFamily="49" charset="-122"/>
              <a:ea typeface="仿宋_GB2312" pitchFamily="49" charset="-122"/>
            </a:endParaRPr>
          </a:p>
          <a:p>
            <a:pPr algn="just" eaLnBrk="1" hangingPunct="1"/>
            <a:endParaRPr lang="zh-CN" altLang="en-US" sz="2800" b="1" smtClean="0">
              <a:latin typeface="仿宋_GB2312" pitchFamily="49" charset="-122"/>
              <a:ea typeface="仿宋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build="p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参赛同学的话</a:t>
            </a:r>
          </a:p>
        </p:txBody>
      </p:sp>
      <p:sp>
        <p:nvSpPr>
          <p:cNvPr id="28675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zh-CN" altLang="en-US" sz="2800" b="1" smtClean="0">
                <a:latin typeface="Times New Roman" pitchFamily="18" charset="0"/>
                <a:ea typeface="仿宋_GB2312" pitchFamily="49" charset="-122"/>
              </a:rPr>
              <a:t>“</a:t>
            </a:r>
            <a:r>
              <a:rPr lang="zh-CN" altLang="en-US" sz="2800" b="1" smtClean="0">
                <a:latin typeface="仿宋_GB2312" pitchFamily="49" charset="-122"/>
                <a:ea typeface="仿宋_GB2312" pitchFamily="49" charset="-122"/>
              </a:rPr>
              <a:t>始终保持一份平和的心态也是至关重要的。并不把目标锁定</a:t>
            </a:r>
            <a:r>
              <a:rPr lang="en-US" altLang="zh-CN" sz="2800" b="1" smtClean="0">
                <a:latin typeface="仿宋_GB2312" pitchFamily="49" charset="-122"/>
                <a:ea typeface="仿宋_GB2312" pitchFamily="49" charset="-122"/>
              </a:rPr>
              <a:t>outstanding，</a:t>
            </a:r>
            <a:r>
              <a:rPr lang="zh-CN" altLang="en-US" sz="2800" b="1" smtClean="0">
                <a:latin typeface="仿宋_GB2312" pitchFamily="49" charset="-122"/>
                <a:ea typeface="仿宋_GB2312" pitchFamily="49" charset="-122"/>
              </a:rPr>
              <a:t>而是把这个过程看作是一种能力的锻炼、一种个人价值和潜能的激发。</a:t>
            </a:r>
            <a:r>
              <a:rPr lang="zh-CN" altLang="en-US" sz="2800" b="1" smtClean="0">
                <a:latin typeface="Times New Roman" pitchFamily="18" charset="0"/>
                <a:ea typeface="仿宋_GB2312" pitchFamily="49" charset="-122"/>
              </a:rPr>
              <a:t>”</a:t>
            </a:r>
            <a:endParaRPr lang="zh-CN" altLang="en-US" sz="2800" b="1" smtClean="0">
              <a:latin typeface="仿宋_GB2312" pitchFamily="49" charset="-122"/>
              <a:ea typeface="仿宋_GB2312" pitchFamily="49" charset="-122"/>
            </a:endParaRPr>
          </a:p>
          <a:p>
            <a:pPr eaLnBrk="1" hangingPunct="1"/>
            <a:endParaRPr lang="zh-CN" altLang="en-US" sz="2800" b="1" smtClean="0">
              <a:latin typeface="仿宋_GB2312" pitchFamily="49" charset="-122"/>
              <a:ea typeface="仿宋_GB2312" pitchFamily="49" charset="-122"/>
            </a:endParaRPr>
          </a:p>
          <a:p>
            <a:pPr eaLnBrk="1" hangingPunct="1"/>
            <a:r>
              <a:rPr lang="zh-CN" altLang="en-US" sz="2800" b="1" smtClean="0">
                <a:latin typeface="Times New Roman" pitchFamily="18" charset="0"/>
                <a:ea typeface="仿宋_GB2312" pitchFamily="49" charset="-122"/>
              </a:rPr>
              <a:t>“</a:t>
            </a:r>
            <a:r>
              <a:rPr lang="zh-CN" altLang="en-US" sz="2800" b="1" smtClean="0">
                <a:latin typeface="仿宋_GB2312" pitchFamily="49" charset="-122"/>
                <a:ea typeface="仿宋_GB2312" pitchFamily="49" charset="-122"/>
              </a:rPr>
              <a:t>兴趣是最重要的，如果没有一份兴趣作支撑，那么比赛连续奋战的72小时简直是一场</a:t>
            </a:r>
            <a:r>
              <a:rPr lang="en-US" altLang="zh-CN" sz="2800" b="1" smtClean="0">
                <a:latin typeface="仿宋_GB2312" pitchFamily="49" charset="-122"/>
                <a:ea typeface="仿宋_GB2312" pitchFamily="49" charset="-122"/>
              </a:rPr>
              <a:t>nightmare。</a:t>
            </a:r>
            <a:r>
              <a:rPr lang="en-US" altLang="zh-CN" sz="2800" b="1" smtClean="0">
                <a:latin typeface="Times New Roman" pitchFamily="18" charset="0"/>
                <a:ea typeface="仿宋_GB2312" pitchFamily="49" charset="-122"/>
              </a:rPr>
              <a:t>”</a:t>
            </a:r>
            <a:endParaRPr lang="zh-CN" altLang="en-US" sz="2800" b="1" smtClean="0">
              <a:latin typeface="仿宋_GB2312" pitchFamily="49" charset="-122"/>
              <a:ea typeface="仿宋_GB2312" pitchFamily="49" charset="-122"/>
            </a:endParaRPr>
          </a:p>
          <a:p>
            <a:pPr eaLnBrk="1" hangingPunct="1"/>
            <a:endParaRPr lang="zh-CN" altLang="en-US" sz="2800" b="1" smtClean="0">
              <a:latin typeface="仿宋_GB2312" pitchFamily="49" charset="-122"/>
              <a:ea typeface="仿宋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 build="p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参赛同学的话</a:t>
            </a:r>
          </a:p>
        </p:txBody>
      </p:sp>
      <p:sp>
        <p:nvSpPr>
          <p:cNvPr id="3277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468313" y="1412875"/>
            <a:ext cx="8153400" cy="4498975"/>
          </a:xfrm>
        </p:spPr>
        <p:txBody>
          <a:bodyPr/>
          <a:lstStyle/>
          <a:p>
            <a:pPr eaLnBrk="1" hangingPunct="1"/>
            <a:r>
              <a:rPr lang="zh-CN" altLang="en-US" sz="2800" b="1" smtClean="0">
                <a:latin typeface="Times New Roman" pitchFamily="18" charset="0"/>
                <a:ea typeface="仿宋_GB2312" pitchFamily="49" charset="-122"/>
              </a:rPr>
              <a:t>“虽然许多东西现在谈起，都已显得云淡风轻，但我们仍能体会到备战过程中的艰辛。像智能算法、模式识别等专业知识是本科阶段学不到的。怎么办？自学呗！”</a:t>
            </a:r>
          </a:p>
          <a:p>
            <a:pPr eaLnBrk="1" hangingPunct="1"/>
            <a:endParaRPr lang="zh-CN" altLang="en-US" sz="2800" b="1" smtClean="0">
              <a:latin typeface="Times New Roman" pitchFamily="18" charset="0"/>
              <a:ea typeface="仿宋_GB2312" pitchFamily="49" charset="-122"/>
            </a:endParaRPr>
          </a:p>
          <a:p>
            <a:pPr eaLnBrk="1" hangingPunct="1"/>
            <a:r>
              <a:rPr lang="zh-CN" altLang="en-US" sz="2800" b="1" smtClean="0">
                <a:latin typeface="Times New Roman" pitchFamily="18" charset="0"/>
                <a:ea typeface="仿宋_GB2312" pitchFamily="49" charset="-122"/>
              </a:rPr>
              <a:t>“事情本身并不难，关键在于你是否有勇气去尝试、去经历。”</a:t>
            </a:r>
          </a:p>
          <a:p>
            <a:pPr eaLnBrk="1" hangingPunct="1"/>
            <a:endParaRPr lang="zh-CN" altLang="en-US" sz="2800" b="1" smtClean="0">
              <a:latin typeface="Times New Roman" pitchFamily="18" charset="0"/>
              <a:ea typeface="仿宋_GB2312" pitchFamily="49" charset="-122"/>
            </a:endParaRPr>
          </a:p>
          <a:p>
            <a:pPr eaLnBrk="1" hangingPunct="1"/>
            <a:r>
              <a:rPr lang="zh-CN" altLang="en-US" sz="2800" b="1" smtClean="0">
                <a:latin typeface="Times New Roman" pitchFamily="18" charset="0"/>
                <a:ea typeface="仿宋_GB2312" pitchFamily="49" charset="-122"/>
              </a:rPr>
              <a:t>“参加数模竞赛，也给了我们一次简单的科学研究工作的体验。科学工作所需要的严谨，大胆都在这样的比赛中有着完整的体现。”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2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 build="p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6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92075" tIns="46038" rIns="92075" bIns="46038" anchor="b"/>
          <a:lstStyle/>
          <a:p>
            <a:pPr eaLnBrk="1" hangingPunct="1"/>
            <a:r>
              <a:rPr lang="zh-CN" altLang="en-US" smtClean="0"/>
              <a:t>参赛同学的话</a:t>
            </a:r>
          </a:p>
        </p:txBody>
      </p:sp>
      <p:sp>
        <p:nvSpPr>
          <p:cNvPr id="399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 lIns="92075" tIns="46038" rIns="92075" bIns="46038"/>
          <a:lstStyle/>
          <a:p>
            <a:pPr eaLnBrk="1" hangingPunct="1"/>
            <a:r>
              <a:rPr lang="zh-CN" altLang="en-US" sz="2800" b="1" dirty="0" smtClean="0">
                <a:latin typeface="Times New Roman" pitchFamily="18" charset="0"/>
                <a:ea typeface="仿宋_GB2312" pitchFamily="49" charset="-122"/>
              </a:rPr>
              <a:t>“</a:t>
            </a:r>
            <a:r>
              <a:rPr lang="zh-CN" altLang="en-US" sz="2800" b="1" dirty="0" smtClean="0">
                <a:solidFill>
                  <a:schemeClr val="tx2"/>
                </a:solidFill>
                <a:latin typeface="Times New Roman" pitchFamily="18" charset="0"/>
                <a:ea typeface="仿宋_GB2312" pitchFamily="49" charset="-122"/>
              </a:rPr>
              <a:t>在数模活动中一个最大的收益就是思维方式的改变。</a:t>
            </a:r>
            <a:r>
              <a:rPr lang="zh-CN" altLang="en-US" sz="2800" b="1" dirty="0" smtClean="0">
                <a:latin typeface="Times New Roman" pitchFamily="18" charset="0"/>
                <a:ea typeface="仿宋_GB2312" pitchFamily="49" charset="-122"/>
              </a:rPr>
              <a:t>在以前我们面对一些日常问题时，解决它的方法往往是一种习惯性的思维方式，只知道该这样去做，却不很清楚为什么会这样做，现在这种陈旧的思考方式己经被数学建模培养出的多角度、从本质上区分问题的新颖多维的思考方式和创新意识所替代</a:t>
            </a:r>
            <a:r>
              <a:rPr lang="zh-CN" altLang="en-US" sz="2800" b="1" dirty="0" smtClean="0">
                <a:latin typeface="Times New Roman" pitchFamily="18" charset="0"/>
                <a:ea typeface="仿宋_GB2312" pitchFamily="49" charset="-122"/>
              </a:rPr>
              <a:t>”</a:t>
            </a:r>
            <a:endParaRPr lang="en-US" altLang="zh-CN" sz="2800" b="1" dirty="0" smtClean="0">
              <a:latin typeface="Times New Roman" pitchFamily="18" charset="0"/>
              <a:ea typeface="仿宋_GB2312" pitchFamily="49" charset="-122"/>
            </a:endParaRPr>
          </a:p>
          <a:p>
            <a:r>
              <a:rPr lang="en-US" altLang="zh-CN" sz="2800" dirty="0" smtClean="0"/>
              <a:t>“</a:t>
            </a:r>
            <a:r>
              <a:rPr lang="en-US" altLang="zh-CN" sz="2800" dirty="0"/>
              <a:t>I would say one of the things that I learned from this is confidence,” says Lin. “Even though you are a freshman or sophomore, you can do some pretty amazing stuff.” </a:t>
            </a:r>
            <a:endParaRPr lang="zh-CN" altLang="en-US" sz="2800" b="1" dirty="0" smtClean="0">
              <a:latin typeface="Times New Roman" pitchFamily="18" charset="0"/>
              <a:ea typeface="仿宋_GB2312" pitchFamily="49" charset="-122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成功参赛的要素</a:t>
            </a:r>
            <a:endParaRPr lang="zh-CN" altLang="en-US" b="1" smtClean="0"/>
          </a:p>
        </p:txBody>
      </p:sp>
      <p:sp>
        <p:nvSpPr>
          <p:cNvPr id="37891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zh-CN" altLang="en-US" sz="2800" b="1" dirty="0" smtClean="0">
                <a:ea typeface="仿宋_GB2312" pitchFamily="49" charset="-122"/>
              </a:rPr>
              <a:t>浓厚的兴趣</a:t>
            </a:r>
          </a:p>
          <a:p>
            <a:pPr eaLnBrk="1" hangingPunct="1"/>
            <a:r>
              <a:rPr lang="zh-CN" altLang="en-US" sz="2800" b="1" dirty="0" smtClean="0">
                <a:ea typeface="仿宋_GB2312" pitchFamily="49" charset="-122"/>
              </a:rPr>
              <a:t>敏锐的洞察力和活跃的思维</a:t>
            </a:r>
          </a:p>
          <a:p>
            <a:pPr eaLnBrk="1" hangingPunct="1"/>
            <a:r>
              <a:rPr lang="zh-CN" altLang="en-US" sz="2800" b="1" dirty="0" smtClean="0">
                <a:ea typeface="仿宋_GB2312" pitchFamily="49" charset="-122"/>
              </a:rPr>
              <a:t>获取新知识的能力</a:t>
            </a:r>
            <a:endParaRPr lang="en-US" altLang="zh-CN" sz="2800" b="1" dirty="0" smtClean="0">
              <a:ea typeface="仿宋_GB2312" pitchFamily="49" charset="-122"/>
            </a:endParaRPr>
          </a:p>
          <a:p>
            <a:pPr eaLnBrk="1" hangingPunct="1"/>
            <a:r>
              <a:rPr lang="zh-CN" altLang="en-US" sz="2800" b="1" dirty="0" smtClean="0">
                <a:ea typeface="仿宋_GB2312" pitchFamily="49" charset="-122"/>
              </a:rPr>
              <a:t>严密逻辑结构</a:t>
            </a:r>
          </a:p>
          <a:p>
            <a:pPr eaLnBrk="1" hangingPunct="1"/>
            <a:r>
              <a:rPr lang="zh-CN" altLang="en-US" sz="2800" b="1" dirty="0" smtClean="0">
                <a:ea typeface="仿宋_GB2312" pitchFamily="49" charset="-122"/>
              </a:rPr>
              <a:t>扎实的数学基础</a:t>
            </a:r>
          </a:p>
          <a:p>
            <a:pPr eaLnBrk="1" hangingPunct="1"/>
            <a:r>
              <a:rPr lang="zh-CN" altLang="en-US" sz="2800" b="1" dirty="0" smtClean="0">
                <a:ea typeface="仿宋_GB2312" pitchFamily="49" charset="-122"/>
              </a:rPr>
              <a:t>熟练的计算机</a:t>
            </a:r>
            <a:r>
              <a:rPr lang="zh-CN" altLang="en-US" sz="2800" b="1" dirty="0" smtClean="0">
                <a:ea typeface="仿宋_GB2312" pitchFamily="49" charset="-122"/>
              </a:rPr>
              <a:t>编程或软件使用能力</a:t>
            </a:r>
            <a:endParaRPr lang="zh-CN" altLang="en-US" sz="2800" b="1" dirty="0" smtClean="0">
              <a:ea typeface="仿宋_GB2312" pitchFamily="49" charset="-122"/>
            </a:endParaRPr>
          </a:p>
          <a:p>
            <a:pPr eaLnBrk="1" hangingPunct="1"/>
            <a:r>
              <a:rPr lang="zh-CN" altLang="en-US" sz="2800" b="1" dirty="0" smtClean="0">
                <a:ea typeface="仿宋_GB2312" pitchFamily="49" charset="-122"/>
              </a:rPr>
              <a:t>清晰的论文表达</a:t>
            </a:r>
            <a:r>
              <a:rPr lang="zh-CN" altLang="en-US" sz="2800" b="1" dirty="0" smtClean="0">
                <a:ea typeface="仿宋_GB2312" pitchFamily="49" charset="-122"/>
              </a:rPr>
              <a:t>能力和团队沟通能力</a:t>
            </a:r>
            <a:endParaRPr lang="zh-CN" altLang="en-US" sz="2800" b="1" dirty="0" smtClean="0">
              <a:ea typeface="仿宋_GB2312" pitchFamily="49" charset="-122"/>
            </a:endParaRPr>
          </a:p>
          <a:p>
            <a:pPr eaLnBrk="1" hangingPunct="1"/>
            <a:endParaRPr lang="zh-CN" altLang="en-US" sz="2800" dirty="0" smtClean="0">
              <a:ea typeface="仿宋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7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37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378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378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 build="p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819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468313" y="1412875"/>
            <a:ext cx="8568183" cy="4498975"/>
          </a:xfrm>
        </p:spPr>
        <p:txBody>
          <a:bodyPr/>
          <a:lstStyle/>
          <a:p>
            <a:endParaRPr lang="zh-CN" altLang="zh-CN" sz="2800" b="1" dirty="0" smtClean="0"/>
          </a:p>
          <a:p>
            <a:r>
              <a:rPr lang="zh-CN" altLang="zh-CN" sz="2800" b="1" dirty="0" smtClean="0">
                <a:latin typeface="仿宋_GB2312" pitchFamily="49" charset="-122"/>
                <a:ea typeface="仿宋_GB2312" pitchFamily="49" charset="-122"/>
              </a:rPr>
              <a:t>我校荣誉</a:t>
            </a:r>
            <a:r>
              <a:rPr lang="zh-CN" altLang="zh-CN" sz="2800" b="1" dirty="0" smtClean="0">
                <a:latin typeface="仿宋_GB2312" pitchFamily="49" charset="-122"/>
                <a:ea typeface="仿宋_GB2312" pitchFamily="49" charset="-122"/>
              </a:rPr>
              <a:t>：</a:t>
            </a:r>
            <a:endParaRPr lang="zh-CN" altLang="zh-CN" sz="2800" b="1" dirty="0" smtClean="0">
              <a:latin typeface="仿宋_GB2312" pitchFamily="49" charset="-122"/>
              <a:ea typeface="仿宋_GB2312" pitchFamily="49" charset="-122"/>
            </a:endParaRPr>
          </a:p>
          <a:p>
            <a:r>
              <a:rPr lang="en-US" altLang="zh-CN" sz="2800" b="1" dirty="0" smtClean="0">
                <a:latin typeface="仿宋_GB2312" pitchFamily="49" charset="-122"/>
                <a:ea typeface="仿宋_GB2312" pitchFamily="49" charset="-122"/>
              </a:rPr>
              <a:t>2009</a:t>
            </a:r>
            <a:r>
              <a:rPr lang="zh-CN" altLang="zh-CN" sz="2800" b="1" dirty="0" smtClean="0">
                <a:latin typeface="仿宋_GB2312" pitchFamily="49" charset="-122"/>
                <a:ea typeface="仿宋_GB2312" pitchFamily="49" charset="-122"/>
              </a:rPr>
              <a:t>年：国际数学建模一等奖</a:t>
            </a:r>
            <a:r>
              <a:rPr lang="en-US" altLang="zh-CN" sz="2800" b="1" dirty="0" smtClean="0">
                <a:latin typeface="仿宋_GB2312" pitchFamily="49" charset="-122"/>
                <a:ea typeface="仿宋_GB2312" pitchFamily="49" charset="-122"/>
              </a:rPr>
              <a:t>2</a:t>
            </a:r>
            <a:r>
              <a:rPr lang="zh-CN" altLang="zh-CN" sz="2800" b="1" dirty="0" smtClean="0">
                <a:latin typeface="仿宋_GB2312" pitchFamily="49" charset="-122"/>
                <a:ea typeface="仿宋_GB2312" pitchFamily="49" charset="-122"/>
              </a:rPr>
              <a:t>项，二等奖</a:t>
            </a:r>
            <a:r>
              <a:rPr lang="en-US" altLang="zh-CN" sz="2800" b="1" dirty="0" smtClean="0">
                <a:latin typeface="仿宋_GB2312" pitchFamily="49" charset="-122"/>
                <a:ea typeface="仿宋_GB2312" pitchFamily="49" charset="-122"/>
              </a:rPr>
              <a:t>9</a:t>
            </a:r>
            <a:r>
              <a:rPr lang="zh-CN" altLang="zh-CN" sz="2800" b="1" dirty="0" smtClean="0">
                <a:latin typeface="仿宋_GB2312" pitchFamily="49" charset="-122"/>
                <a:ea typeface="仿宋_GB2312" pitchFamily="49" charset="-122"/>
              </a:rPr>
              <a:t>项。</a:t>
            </a:r>
          </a:p>
          <a:p>
            <a:r>
              <a:rPr lang="en-US" altLang="zh-CN" sz="2800" b="1" dirty="0" smtClean="0">
                <a:latin typeface="仿宋_GB2312" pitchFamily="49" charset="-122"/>
                <a:ea typeface="仿宋_GB2312" pitchFamily="49" charset="-122"/>
              </a:rPr>
              <a:t>2010</a:t>
            </a:r>
            <a:r>
              <a:rPr lang="zh-CN" altLang="zh-CN" sz="2800" b="1" dirty="0" smtClean="0">
                <a:latin typeface="仿宋_GB2312" pitchFamily="49" charset="-122"/>
                <a:ea typeface="仿宋_GB2312" pitchFamily="49" charset="-122"/>
              </a:rPr>
              <a:t>年：国际数学建模一等奖</a:t>
            </a:r>
            <a:r>
              <a:rPr lang="en-US" altLang="zh-CN" sz="2800" b="1" dirty="0" smtClean="0">
                <a:latin typeface="仿宋_GB2312" pitchFamily="49" charset="-122"/>
                <a:ea typeface="仿宋_GB2312" pitchFamily="49" charset="-122"/>
              </a:rPr>
              <a:t>3</a:t>
            </a:r>
            <a:r>
              <a:rPr lang="zh-CN" altLang="zh-CN" sz="2800" b="1" dirty="0" smtClean="0">
                <a:latin typeface="仿宋_GB2312" pitchFamily="49" charset="-122"/>
                <a:ea typeface="仿宋_GB2312" pitchFamily="49" charset="-122"/>
              </a:rPr>
              <a:t>项，二等奖</a:t>
            </a:r>
            <a:r>
              <a:rPr lang="en-US" altLang="zh-CN" sz="2800" b="1" dirty="0" smtClean="0">
                <a:latin typeface="仿宋_GB2312" pitchFamily="49" charset="-122"/>
                <a:ea typeface="仿宋_GB2312" pitchFamily="49" charset="-122"/>
              </a:rPr>
              <a:t>12</a:t>
            </a:r>
            <a:r>
              <a:rPr lang="zh-CN" altLang="zh-CN" sz="2800" b="1" dirty="0" smtClean="0">
                <a:latin typeface="仿宋_GB2312" pitchFamily="49" charset="-122"/>
                <a:ea typeface="仿宋_GB2312" pitchFamily="49" charset="-122"/>
              </a:rPr>
              <a:t>项。</a:t>
            </a:r>
          </a:p>
          <a:p>
            <a:r>
              <a:rPr lang="en-US" altLang="zh-CN" sz="2800" b="1" dirty="0" smtClean="0">
                <a:latin typeface="仿宋_GB2312" pitchFamily="49" charset="-122"/>
                <a:ea typeface="仿宋_GB2312" pitchFamily="49" charset="-122"/>
              </a:rPr>
              <a:t>2011</a:t>
            </a:r>
            <a:r>
              <a:rPr lang="zh-CN" altLang="zh-CN" sz="2800" b="1" dirty="0" smtClean="0">
                <a:latin typeface="仿宋_GB2312" pitchFamily="49" charset="-122"/>
                <a:ea typeface="仿宋_GB2312" pitchFamily="49" charset="-122"/>
              </a:rPr>
              <a:t>年</a:t>
            </a:r>
            <a:r>
              <a:rPr lang="zh-CN" altLang="zh-CN" sz="2800" b="1" dirty="0" smtClean="0">
                <a:latin typeface="仿宋_GB2312" pitchFamily="49" charset="-122"/>
                <a:ea typeface="仿宋_GB2312" pitchFamily="49" charset="-122"/>
              </a:rPr>
              <a:t>：国际</a:t>
            </a:r>
            <a:r>
              <a:rPr lang="zh-CN" altLang="zh-CN" sz="2800" b="1" dirty="0" smtClean="0">
                <a:latin typeface="仿宋_GB2312" pitchFamily="49" charset="-122"/>
                <a:ea typeface="仿宋_GB2312" pitchFamily="49" charset="-122"/>
              </a:rPr>
              <a:t>数学建模一等奖</a:t>
            </a:r>
            <a:r>
              <a:rPr lang="en-US" altLang="zh-CN" sz="2800" b="1" dirty="0" smtClean="0">
                <a:latin typeface="仿宋_GB2312" pitchFamily="49" charset="-122"/>
                <a:ea typeface="仿宋_GB2312" pitchFamily="49" charset="-122"/>
              </a:rPr>
              <a:t>6</a:t>
            </a:r>
            <a:r>
              <a:rPr lang="zh-CN" altLang="zh-CN" sz="2800" b="1" dirty="0" smtClean="0">
                <a:latin typeface="仿宋_GB2312" pitchFamily="49" charset="-122"/>
                <a:ea typeface="仿宋_GB2312" pitchFamily="49" charset="-122"/>
              </a:rPr>
              <a:t>项，二等奖</a:t>
            </a:r>
            <a:r>
              <a:rPr lang="en-US" altLang="zh-CN" sz="2800" b="1" dirty="0" smtClean="0">
                <a:latin typeface="仿宋_GB2312" pitchFamily="49" charset="-122"/>
                <a:ea typeface="仿宋_GB2312" pitchFamily="49" charset="-122"/>
              </a:rPr>
              <a:t>29</a:t>
            </a:r>
            <a:r>
              <a:rPr lang="zh-CN" altLang="zh-CN" sz="2800" b="1" dirty="0" smtClean="0">
                <a:latin typeface="仿宋_GB2312" pitchFamily="49" charset="-122"/>
                <a:ea typeface="仿宋_GB2312" pitchFamily="49" charset="-122"/>
              </a:rPr>
              <a:t>项</a:t>
            </a:r>
            <a:r>
              <a:rPr lang="zh-CN" altLang="zh-CN" sz="2400" dirty="0" smtClean="0">
                <a:latin typeface="仿宋_GB2312" pitchFamily="49" charset="-122"/>
                <a:ea typeface="仿宋_GB2312" pitchFamily="49" charset="-122"/>
              </a:rPr>
              <a:t>。</a:t>
            </a:r>
            <a:endParaRPr lang="en-US" altLang="zh-CN" sz="2400" dirty="0" smtClean="0">
              <a:latin typeface="仿宋_GB2312" pitchFamily="49" charset="-122"/>
              <a:ea typeface="仿宋_GB2312" pitchFamily="49" charset="-122"/>
            </a:endParaRPr>
          </a:p>
          <a:p>
            <a:r>
              <a:rPr lang="en-US" altLang="zh-CN" sz="2800" b="1" dirty="0">
                <a:latin typeface="仿宋_GB2312" pitchFamily="49" charset="-122"/>
                <a:ea typeface="仿宋_GB2312" pitchFamily="49" charset="-122"/>
              </a:rPr>
              <a:t>2012</a:t>
            </a:r>
            <a:r>
              <a:rPr lang="zh-CN" altLang="zh-CN" sz="2800" b="1" dirty="0">
                <a:latin typeface="仿宋_GB2312" pitchFamily="49" charset="-122"/>
                <a:ea typeface="仿宋_GB2312" pitchFamily="49" charset="-122"/>
              </a:rPr>
              <a:t>年</a:t>
            </a:r>
            <a:r>
              <a:rPr lang="zh-CN" altLang="zh-CN" sz="2800" b="1" dirty="0" smtClean="0">
                <a:latin typeface="仿宋_GB2312" pitchFamily="49" charset="-122"/>
                <a:ea typeface="仿宋_GB2312" pitchFamily="49" charset="-122"/>
              </a:rPr>
              <a:t>：国际</a:t>
            </a:r>
            <a:r>
              <a:rPr lang="zh-CN" altLang="zh-CN" sz="2800" b="1" dirty="0">
                <a:latin typeface="仿宋_GB2312" pitchFamily="49" charset="-122"/>
                <a:ea typeface="仿宋_GB2312" pitchFamily="49" charset="-122"/>
              </a:rPr>
              <a:t>数学建模一等奖</a:t>
            </a:r>
            <a:r>
              <a:rPr lang="en-US" altLang="zh-CN" sz="2800" b="1" dirty="0">
                <a:latin typeface="仿宋_GB2312" pitchFamily="49" charset="-122"/>
                <a:ea typeface="仿宋_GB2312" pitchFamily="49" charset="-122"/>
              </a:rPr>
              <a:t>2</a:t>
            </a:r>
            <a:r>
              <a:rPr lang="zh-CN" altLang="zh-CN" sz="2800" b="1" dirty="0">
                <a:latin typeface="仿宋_GB2312" pitchFamily="49" charset="-122"/>
                <a:ea typeface="仿宋_GB2312" pitchFamily="49" charset="-122"/>
              </a:rPr>
              <a:t>项，二等奖</a:t>
            </a:r>
            <a:r>
              <a:rPr lang="en-US" altLang="zh-CN" sz="2800" b="1" dirty="0">
                <a:latin typeface="仿宋_GB2312" pitchFamily="49" charset="-122"/>
                <a:ea typeface="仿宋_GB2312" pitchFamily="49" charset="-122"/>
              </a:rPr>
              <a:t>27</a:t>
            </a:r>
            <a:r>
              <a:rPr lang="zh-CN" altLang="zh-CN" sz="2800" b="1" dirty="0">
                <a:latin typeface="仿宋_GB2312" pitchFamily="49" charset="-122"/>
                <a:ea typeface="仿宋_GB2312" pitchFamily="49" charset="-122"/>
              </a:rPr>
              <a:t>项。</a:t>
            </a:r>
            <a:endParaRPr lang="en-US" altLang="zh-CN" sz="2800" b="1" dirty="0">
              <a:latin typeface="仿宋_GB2312" pitchFamily="49" charset="-122"/>
              <a:ea typeface="仿宋_GB2312" pitchFamily="49" charset="-122"/>
            </a:endParaRPr>
          </a:p>
          <a:p>
            <a:r>
              <a:rPr lang="en-US" altLang="zh-CN" sz="2800" b="1" dirty="0">
                <a:latin typeface="仿宋_GB2312" pitchFamily="49" charset="-122"/>
                <a:ea typeface="仿宋_GB2312" pitchFamily="49" charset="-122"/>
              </a:rPr>
              <a:t>2013</a:t>
            </a:r>
            <a:r>
              <a:rPr lang="zh-CN" altLang="zh-CN" sz="2800" b="1" dirty="0">
                <a:latin typeface="仿宋_GB2312" pitchFamily="49" charset="-122"/>
                <a:ea typeface="仿宋_GB2312" pitchFamily="49" charset="-122"/>
              </a:rPr>
              <a:t>年</a:t>
            </a:r>
            <a:r>
              <a:rPr lang="zh-CN" altLang="zh-CN" sz="2800" b="1" dirty="0" smtClean="0">
                <a:latin typeface="仿宋_GB2312" pitchFamily="49" charset="-122"/>
                <a:ea typeface="仿宋_GB2312" pitchFamily="49" charset="-122"/>
              </a:rPr>
              <a:t>：国际</a:t>
            </a:r>
            <a:r>
              <a:rPr lang="zh-CN" altLang="zh-CN" sz="2800" b="1" dirty="0">
                <a:latin typeface="仿宋_GB2312" pitchFamily="49" charset="-122"/>
                <a:ea typeface="仿宋_GB2312" pitchFamily="49" charset="-122"/>
              </a:rPr>
              <a:t>数学建模</a:t>
            </a:r>
            <a:r>
              <a:rPr lang="zh-CN" altLang="zh-CN" sz="2800" b="1" dirty="0">
                <a:latin typeface="仿宋_GB2312" pitchFamily="49" charset="-122"/>
                <a:ea typeface="仿宋_GB2312" pitchFamily="49" charset="-122"/>
              </a:rPr>
              <a:t>一等奖</a:t>
            </a:r>
            <a:r>
              <a:rPr lang="en-US" altLang="zh-CN" sz="2800" b="1" dirty="0">
                <a:latin typeface="仿宋_GB2312" pitchFamily="49" charset="-122"/>
                <a:ea typeface="仿宋_GB2312" pitchFamily="49" charset="-122"/>
              </a:rPr>
              <a:t>14</a:t>
            </a:r>
            <a:r>
              <a:rPr lang="zh-CN" altLang="zh-CN" sz="2800" b="1" dirty="0">
                <a:latin typeface="仿宋_GB2312" pitchFamily="49" charset="-122"/>
                <a:ea typeface="仿宋_GB2312" pitchFamily="49" charset="-122"/>
              </a:rPr>
              <a:t>项</a:t>
            </a:r>
            <a:r>
              <a:rPr lang="zh-CN" altLang="zh-CN" sz="2800" b="1" dirty="0">
                <a:latin typeface="仿宋_GB2312" pitchFamily="49" charset="-122"/>
                <a:ea typeface="仿宋_GB2312" pitchFamily="49" charset="-122"/>
              </a:rPr>
              <a:t>，</a:t>
            </a:r>
            <a:r>
              <a:rPr lang="zh-CN" altLang="zh-CN" sz="2800" b="1" dirty="0">
                <a:latin typeface="仿宋_GB2312" pitchFamily="49" charset="-122"/>
                <a:ea typeface="仿宋_GB2312" pitchFamily="49" charset="-122"/>
              </a:rPr>
              <a:t>二等奖</a:t>
            </a:r>
            <a:r>
              <a:rPr lang="en-US" altLang="zh-CN" sz="2800" b="1" dirty="0">
                <a:latin typeface="仿宋_GB2312" pitchFamily="49" charset="-122"/>
                <a:ea typeface="仿宋_GB2312" pitchFamily="49" charset="-122"/>
              </a:rPr>
              <a:t>24</a:t>
            </a:r>
            <a:r>
              <a:rPr lang="zh-CN" altLang="zh-CN" sz="2800" b="1" dirty="0">
                <a:latin typeface="仿宋_GB2312" pitchFamily="49" charset="-122"/>
                <a:ea typeface="仿宋_GB2312" pitchFamily="49" charset="-122"/>
              </a:rPr>
              <a:t>项</a:t>
            </a:r>
            <a:r>
              <a:rPr lang="zh-CN" altLang="zh-CN" sz="2800" b="1" dirty="0">
                <a:latin typeface="仿宋_GB2312" pitchFamily="49" charset="-122"/>
                <a:ea typeface="仿宋_GB2312" pitchFamily="49" charset="-122"/>
              </a:rPr>
              <a:t>。</a:t>
            </a:r>
            <a:endParaRPr lang="en-US" altLang="zh-CN" sz="2800" b="1" dirty="0">
              <a:latin typeface="仿宋_GB2312" pitchFamily="49" charset="-122"/>
              <a:ea typeface="仿宋_GB2312" pitchFamily="49" charset="-122"/>
            </a:endParaRPr>
          </a:p>
          <a:p>
            <a:endParaRPr lang="en-US" altLang="zh-CN" sz="2000" dirty="0" smtClean="0">
              <a:latin typeface="仿宋_GB2312" pitchFamily="49" charset="-122"/>
              <a:ea typeface="仿宋_GB2312" pitchFamily="49" charset="-122"/>
            </a:endParaRPr>
          </a:p>
          <a:p>
            <a:endParaRPr lang="zh-CN" altLang="en-US" dirty="0" smtClean="0"/>
          </a:p>
          <a:p>
            <a:endParaRPr lang="zh-CN" altLang="en-US" dirty="0" smtClean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怎样准备</a:t>
            </a:r>
          </a:p>
        </p:txBody>
      </p:sp>
      <p:sp>
        <p:nvSpPr>
          <p:cNvPr id="36867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zh-CN" altLang="en-US" sz="2800" b="1" dirty="0" smtClean="0">
                <a:latin typeface="仿宋_GB2312" pitchFamily="49" charset="-122"/>
                <a:ea typeface="仿宋_GB2312" pitchFamily="49" charset="-122"/>
              </a:rPr>
              <a:t>养成勤于思考的习惯</a:t>
            </a:r>
          </a:p>
          <a:p>
            <a:pPr eaLnBrk="1" hangingPunct="1"/>
            <a:endParaRPr lang="zh-CN" altLang="en-US" sz="2800" b="1" dirty="0" smtClean="0">
              <a:latin typeface="仿宋_GB2312" pitchFamily="49" charset="-122"/>
              <a:ea typeface="仿宋_GB2312" pitchFamily="49" charset="-122"/>
            </a:endParaRPr>
          </a:p>
          <a:p>
            <a:pPr eaLnBrk="1" hangingPunct="1"/>
            <a:r>
              <a:rPr lang="zh-CN" altLang="en-US" sz="2800" b="1" dirty="0" smtClean="0">
                <a:latin typeface="仿宋_GB2312" pitchFamily="49" charset="-122"/>
                <a:ea typeface="仿宋_GB2312" pitchFamily="49" charset="-122"/>
              </a:rPr>
              <a:t>相关数学知识：高等数学、线性代数、概率统计，运筹学、数学</a:t>
            </a:r>
            <a:r>
              <a:rPr lang="zh-CN" altLang="en-US" sz="2800" b="1" dirty="0" smtClean="0">
                <a:latin typeface="仿宋_GB2312" pitchFamily="49" charset="-122"/>
                <a:ea typeface="仿宋_GB2312" pitchFamily="49" charset="-122"/>
              </a:rPr>
              <a:t>建模等；</a:t>
            </a:r>
            <a:endParaRPr lang="en-US" altLang="zh-CN" sz="2800" b="1" dirty="0" smtClean="0">
              <a:latin typeface="仿宋_GB2312" pitchFamily="49" charset="-122"/>
              <a:ea typeface="仿宋_GB2312" pitchFamily="49" charset="-122"/>
            </a:endParaRPr>
          </a:p>
          <a:p>
            <a:pPr eaLnBrk="1" hangingPunct="1"/>
            <a:endParaRPr lang="en-US" altLang="zh-CN" sz="2800" b="1" dirty="0" smtClean="0">
              <a:latin typeface="仿宋_GB2312" pitchFamily="49" charset="-122"/>
              <a:ea typeface="仿宋_GB2312" pitchFamily="49" charset="-122"/>
            </a:endParaRPr>
          </a:p>
          <a:p>
            <a:pPr eaLnBrk="1" hangingPunct="1"/>
            <a:r>
              <a:rPr lang="zh-CN" altLang="en-US" sz="2800" b="1" dirty="0" smtClean="0">
                <a:latin typeface="仿宋_GB2312" pitchFamily="49" charset="-122"/>
                <a:ea typeface="仿宋_GB2312" pitchFamily="49" charset="-122"/>
              </a:rPr>
              <a:t>软件能力：</a:t>
            </a:r>
            <a:r>
              <a:rPr lang="en-US" altLang="zh-CN" sz="2800" b="1" dirty="0" err="1" smtClean="0">
                <a:latin typeface="Times New Roman" pitchFamily="18" charset="0"/>
                <a:ea typeface="仿宋_GB2312" pitchFamily="49" charset="-122"/>
              </a:rPr>
              <a:t>malab</a:t>
            </a:r>
            <a:r>
              <a:rPr lang="zh-CN" altLang="en-US" sz="2800" b="1" dirty="0" smtClean="0">
                <a:latin typeface="Times New Roman" pitchFamily="18" charset="0"/>
                <a:ea typeface="仿宋_GB2312" pitchFamily="49" charset="-122"/>
              </a:rPr>
              <a:t>，</a:t>
            </a:r>
            <a:r>
              <a:rPr lang="en-US" altLang="zh-CN" sz="2800" b="1" dirty="0" err="1" smtClean="0">
                <a:latin typeface="Times New Roman" pitchFamily="18" charset="0"/>
                <a:ea typeface="仿宋_GB2312" pitchFamily="49" charset="-122"/>
              </a:rPr>
              <a:t>mathematica</a:t>
            </a:r>
            <a:r>
              <a:rPr lang="en-US" altLang="zh-CN" sz="2800" b="1" dirty="0" smtClean="0">
                <a:latin typeface="Times New Roman" pitchFamily="18" charset="0"/>
                <a:ea typeface="仿宋_GB2312" pitchFamily="49" charset="-122"/>
              </a:rPr>
              <a:t>, excel</a:t>
            </a:r>
            <a:r>
              <a:rPr lang="zh-CN" altLang="en-US" sz="2800" b="1" dirty="0" smtClean="0">
                <a:latin typeface="Times New Roman" pitchFamily="18" charset="0"/>
                <a:ea typeface="仿宋_GB2312" pitchFamily="49" charset="-122"/>
              </a:rPr>
              <a:t>，</a:t>
            </a:r>
            <a:r>
              <a:rPr lang="en-US" altLang="zh-CN" sz="2800" b="1" dirty="0" smtClean="0">
                <a:latin typeface="Times New Roman" pitchFamily="18" charset="0"/>
                <a:ea typeface="仿宋_GB2312" pitchFamily="49" charset="-122"/>
              </a:rPr>
              <a:t>word</a:t>
            </a:r>
            <a:r>
              <a:rPr lang="zh-CN" altLang="en-US" b="1" dirty="0" smtClean="0">
                <a:latin typeface="Times New Roman" pitchFamily="18" charset="0"/>
              </a:rPr>
              <a:t>等</a:t>
            </a:r>
            <a:endParaRPr lang="zh-CN" altLang="en-US" b="1" dirty="0" smtClean="0">
              <a:latin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</a:pPr>
            <a:endParaRPr lang="zh-CN" altLang="en-US" b="1" dirty="0" smtClean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68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 build="p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kumimoji="1" lang="zh-CN" altLang="en-US" b="1" smtClean="0">
                <a:solidFill>
                  <a:schemeClr val="tx1"/>
                </a:solidFill>
                <a:ea typeface="仿宋_GB2312" pitchFamily="49" charset="-122"/>
              </a:rPr>
              <a:t>建议：参赛前的准备</a:t>
            </a:r>
          </a:p>
        </p:txBody>
      </p:sp>
      <p:sp>
        <p:nvSpPr>
          <p:cNvPr id="4301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611188" y="1711325"/>
            <a:ext cx="8153400" cy="5146675"/>
          </a:xfrm>
        </p:spPr>
        <p:txBody>
          <a:bodyPr/>
          <a:lstStyle/>
          <a:p>
            <a:pPr marL="609600" indent="-609600" eaLnBrk="1" hangingPunct="1">
              <a:buFont typeface="Wingdings" pitchFamily="2" charset="2"/>
              <a:buNone/>
            </a:pPr>
            <a:r>
              <a:rPr kumimoji="1" lang="en-US" altLang="zh-CN" sz="2800" b="1" smtClean="0">
                <a:latin typeface="仿宋_GB2312" pitchFamily="49" charset="-122"/>
                <a:ea typeface="仿宋_GB2312" pitchFamily="49" charset="-122"/>
              </a:rPr>
              <a:t>1. </a:t>
            </a:r>
            <a:r>
              <a:rPr kumimoji="1" lang="zh-CN" altLang="en-US" sz="2800" b="1" smtClean="0">
                <a:latin typeface="仿宋_GB2312" pitchFamily="49" charset="-122"/>
                <a:ea typeface="仿宋_GB2312" pitchFamily="49" charset="-122"/>
              </a:rPr>
              <a:t>选修或自学数学模型课</a:t>
            </a:r>
            <a:r>
              <a:rPr kumimoji="1" lang="en-US" altLang="zh-CN" sz="2800" b="1" smtClean="0">
                <a:latin typeface="仿宋_GB2312" pitchFamily="49" charset="-122"/>
                <a:ea typeface="仿宋_GB2312" pitchFamily="49" charset="-122"/>
              </a:rPr>
              <a:t>, </a:t>
            </a:r>
            <a:r>
              <a:rPr kumimoji="1" lang="zh-CN" altLang="en-US" sz="2800" b="1" smtClean="0">
                <a:latin typeface="仿宋_GB2312" pitchFamily="49" charset="-122"/>
                <a:ea typeface="仿宋_GB2312" pitchFamily="49" charset="-122"/>
              </a:rPr>
              <a:t>或参加赛前培训</a:t>
            </a:r>
          </a:p>
          <a:p>
            <a:pPr marL="609600" indent="-609600" eaLnBrk="1" hangingPunct="1">
              <a:buFont typeface="Wingdings" pitchFamily="2" charset="2"/>
              <a:buNone/>
            </a:pPr>
            <a:r>
              <a:rPr kumimoji="1" lang="en-US" altLang="zh-CN" sz="2800" b="1" smtClean="0">
                <a:latin typeface="仿宋_GB2312" pitchFamily="49" charset="-122"/>
                <a:ea typeface="仿宋_GB2312" pitchFamily="49" charset="-122"/>
              </a:rPr>
              <a:t>2. </a:t>
            </a:r>
            <a:r>
              <a:rPr kumimoji="1" lang="zh-CN" altLang="en-US" sz="2800" b="1" smtClean="0">
                <a:latin typeface="仿宋_GB2312" pitchFamily="49" charset="-122"/>
                <a:ea typeface="仿宋_GB2312" pitchFamily="49" charset="-122"/>
              </a:rPr>
              <a:t>了解和掌握常用数学软件的基本用法　　（</a:t>
            </a:r>
            <a:r>
              <a:rPr kumimoji="1" lang="en-US" altLang="zh-CN" sz="2800" b="1" smtClean="0">
                <a:latin typeface="仿宋_GB2312" pitchFamily="49" charset="-122"/>
                <a:ea typeface="仿宋_GB2312" pitchFamily="49" charset="-122"/>
              </a:rPr>
              <a:t>Matlab / Mathematica, Lingo, </a:t>
            </a:r>
            <a:r>
              <a:rPr kumimoji="1" lang="en-US" altLang="zh-CN" sz="2800" b="1" smtClean="0">
                <a:latin typeface="Times New Roman" pitchFamily="18" charset="0"/>
                <a:ea typeface="仿宋_GB2312" pitchFamily="49" charset="-122"/>
              </a:rPr>
              <a:t>…</a:t>
            </a:r>
            <a:r>
              <a:rPr kumimoji="1" lang="zh-CN" altLang="en-US" sz="2800" b="1" smtClean="0">
                <a:latin typeface="仿宋_GB2312" pitchFamily="49" charset="-122"/>
                <a:ea typeface="仿宋_GB2312" pitchFamily="49" charset="-122"/>
              </a:rPr>
              <a:t>）</a:t>
            </a:r>
          </a:p>
          <a:p>
            <a:pPr marL="609600" indent="-609600" eaLnBrk="1" hangingPunct="1">
              <a:buFont typeface="Wingdings" pitchFamily="2" charset="2"/>
              <a:buNone/>
            </a:pPr>
            <a:r>
              <a:rPr kumimoji="1" lang="en-US" altLang="zh-CN" sz="2800" b="1" smtClean="0">
                <a:latin typeface="仿宋_GB2312" pitchFamily="49" charset="-122"/>
                <a:ea typeface="仿宋_GB2312" pitchFamily="49" charset="-122"/>
              </a:rPr>
              <a:t>3. </a:t>
            </a:r>
            <a:r>
              <a:rPr kumimoji="1" lang="zh-CN" altLang="en-US" sz="2800" b="1" smtClean="0">
                <a:latin typeface="仿宋_GB2312" pitchFamily="49" charset="-122"/>
                <a:ea typeface="仿宋_GB2312" pitchFamily="49" charset="-122"/>
              </a:rPr>
              <a:t>了解竞赛基本信息　（竞赛章程，特别是纪律；论文写作规范；</a:t>
            </a:r>
            <a:r>
              <a:rPr kumimoji="1" lang="en-US" altLang="zh-CN" sz="2800" b="1" smtClean="0">
                <a:latin typeface="Times New Roman" pitchFamily="18" charset="0"/>
                <a:ea typeface="仿宋_GB2312" pitchFamily="49" charset="-122"/>
              </a:rPr>
              <a:t>…</a:t>
            </a:r>
            <a:r>
              <a:rPr kumimoji="1" lang="en-US" altLang="zh-CN" sz="2800" b="1" smtClean="0">
                <a:latin typeface="仿宋_GB2312" pitchFamily="49" charset="-122"/>
                <a:ea typeface="仿宋_GB2312" pitchFamily="49" charset="-122"/>
              </a:rPr>
              <a:t>)</a:t>
            </a:r>
          </a:p>
          <a:p>
            <a:pPr marL="609600" indent="-609600" eaLnBrk="1" hangingPunct="1">
              <a:buFont typeface="Wingdings" pitchFamily="2" charset="2"/>
              <a:buNone/>
            </a:pPr>
            <a:r>
              <a:rPr kumimoji="1" lang="en-US" altLang="zh-CN" sz="2800" b="1" smtClean="0">
                <a:latin typeface="仿宋_GB2312" pitchFamily="49" charset="-122"/>
                <a:ea typeface="仿宋_GB2312" pitchFamily="49" charset="-122"/>
              </a:rPr>
              <a:t>4. </a:t>
            </a:r>
            <a:r>
              <a:rPr kumimoji="1" lang="zh-CN" altLang="en-US" sz="2800" b="1" smtClean="0">
                <a:latin typeface="仿宋_GB2312" pitchFamily="49" charset="-122"/>
                <a:ea typeface="仿宋_GB2312" pitchFamily="49" charset="-122"/>
              </a:rPr>
              <a:t>参加各种类型的数学建模竞赛或模拟赛（校内赛，地区赛，全国赛，美国赛</a:t>
            </a:r>
            <a:r>
              <a:rPr kumimoji="1" lang="en-US" altLang="zh-CN" sz="2800" b="1" smtClean="0">
                <a:latin typeface="仿宋_GB2312" pitchFamily="49" charset="-122"/>
                <a:ea typeface="仿宋_GB2312" pitchFamily="49" charset="-122"/>
              </a:rPr>
              <a:t>,</a:t>
            </a:r>
            <a:r>
              <a:rPr kumimoji="1" lang="en-US" altLang="zh-CN" sz="2800" b="1" smtClean="0">
                <a:latin typeface="Times New Roman" pitchFamily="18" charset="0"/>
                <a:ea typeface="仿宋_GB2312" pitchFamily="49" charset="-122"/>
              </a:rPr>
              <a:t>…</a:t>
            </a:r>
            <a:r>
              <a:rPr kumimoji="1" lang="en-US" altLang="zh-CN" sz="2800" b="1" smtClean="0">
                <a:latin typeface="仿宋_GB2312" pitchFamily="49" charset="-122"/>
                <a:ea typeface="仿宋_GB2312" pitchFamily="49" charset="-122"/>
              </a:rPr>
              <a:t>)</a:t>
            </a:r>
          </a:p>
          <a:p>
            <a:pPr marL="609600" indent="-609600" eaLnBrk="1" hangingPunct="1"/>
            <a:endParaRPr lang="zh-CN" altLang="en-US" smtClean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培训</a:t>
            </a:r>
          </a:p>
        </p:txBody>
      </p:sp>
      <p:sp>
        <p:nvSpPr>
          <p:cNvPr id="3891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81000" y="1412875"/>
            <a:ext cx="8763000" cy="4648200"/>
          </a:xfrm>
        </p:spPr>
        <p:txBody>
          <a:bodyPr/>
          <a:lstStyle/>
          <a:p>
            <a:r>
              <a:rPr lang="zh-CN" altLang="en-US" sz="2800" b="1" dirty="0" smtClean="0">
                <a:latin typeface="Times New Roman" pitchFamily="18" charset="0"/>
                <a:ea typeface="仿宋_GB2312" pitchFamily="49" charset="-122"/>
              </a:rPr>
              <a:t>关注：</a:t>
            </a:r>
            <a:r>
              <a:rPr lang="en-US" altLang="zh-CN" sz="2800" b="1" dirty="0" smtClean="0">
                <a:latin typeface="Times New Roman" pitchFamily="18" charset="0"/>
                <a:ea typeface="仿宋_GB2312" pitchFamily="49" charset="-122"/>
                <a:hlinkClick r:id="rId2"/>
              </a:rPr>
              <a:t>http://shumo.hrbeu.edu.cn/</a:t>
            </a:r>
            <a:r>
              <a:rPr lang="en-US" altLang="zh-CN" sz="2800" b="1" dirty="0" smtClean="0">
                <a:latin typeface="Times New Roman" pitchFamily="18" charset="0"/>
                <a:ea typeface="仿宋_GB2312" pitchFamily="49" charset="-122"/>
              </a:rPr>
              <a:t> </a:t>
            </a:r>
          </a:p>
          <a:p>
            <a:r>
              <a:rPr lang="en-US" altLang="zh-CN" sz="2800" b="1" dirty="0" smtClean="0">
                <a:latin typeface="Times New Roman" pitchFamily="18" charset="0"/>
                <a:ea typeface="仿宋_GB2312" pitchFamily="49" charset="-122"/>
              </a:rPr>
              <a:t>MCM/ICM</a:t>
            </a:r>
            <a:r>
              <a:rPr lang="zh-CN" altLang="zh-CN" sz="2800" b="1" dirty="0" smtClean="0">
                <a:latin typeface="Times New Roman" pitchFamily="18" charset="0"/>
                <a:ea typeface="仿宋_GB2312" pitchFamily="49" charset="-122"/>
              </a:rPr>
              <a:t>竞赛将与</a:t>
            </a:r>
            <a:r>
              <a:rPr lang="en-US" altLang="zh-CN" sz="2800" b="1" dirty="0" smtClean="0">
                <a:latin typeface="Times New Roman" pitchFamily="18" charset="0"/>
                <a:ea typeface="仿宋_GB2312" pitchFamily="49" charset="-122"/>
              </a:rPr>
              <a:t>2014.2.7-2014.2.11</a:t>
            </a:r>
            <a:r>
              <a:rPr lang="zh-CN" altLang="zh-CN" sz="2800" b="1" dirty="0" smtClean="0">
                <a:latin typeface="Times New Roman" pitchFamily="18" charset="0"/>
                <a:ea typeface="仿宋_GB2312" pitchFamily="49" charset="-122"/>
              </a:rPr>
              <a:t>举行</a:t>
            </a:r>
            <a:r>
              <a:rPr lang="zh-CN" altLang="zh-CN" sz="2800" b="1" dirty="0" smtClean="0">
                <a:latin typeface="Times New Roman" pitchFamily="18" charset="0"/>
                <a:ea typeface="仿宋_GB2312" pitchFamily="49" charset="-122"/>
              </a:rPr>
              <a:t>。</a:t>
            </a:r>
            <a:endParaRPr lang="en-US" altLang="zh-CN" sz="2800" b="1" dirty="0" smtClean="0">
              <a:latin typeface="Times New Roman" pitchFamily="18" charset="0"/>
              <a:ea typeface="仿宋_GB2312" pitchFamily="49" charset="-122"/>
            </a:endParaRPr>
          </a:p>
          <a:p>
            <a:r>
              <a:rPr lang="zh-CN" altLang="en-US" sz="2800" b="1" dirty="0" smtClean="0">
                <a:latin typeface="Times New Roman" pitchFamily="18" charset="0"/>
                <a:ea typeface="仿宋_GB2312" pitchFamily="49" charset="-122"/>
              </a:rPr>
              <a:t>培训时间：课表制定中，提前公布在网站</a:t>
            </a:r>
            <a:r>
              <a:rPr lang="zh-CN" altLang="en-US" sz="2800" b="1" dirty="0" smtClean="0">
                <a:latin typeface="Times New Roman" pitchFamily="18" charset="0"/>
                <a:ea typeface="仿宋_GB2312" pitchFamily="49" charset="-122"/>
              </a:rPr>
              <a:t>上，大约</a:t>
            </a:r>
            <a:r>
              <a:rPr lang="en-US" altLang="zh-CN" sz="2800" b="1" dirty="0" smtClean="0">
                <a:latin typeface="Times New Roman" pitchFamily="18" charset="0"/>
                <a:ea typeface="仿宋_GB2312" pitchFamily="49" charset="-122"/>
              </a:rPr>
              <a:t>1</a:t>
            </a:r>
            <a:r>
              <a:rPr lang="zh-CN" altLang="en-US" sz="2800" b="1" dirty="0" smtClean="0">
                <a:latin typeface="Times New Roman" pitchFamily="18" charset="0"/>
                <a:ea typeface="仿宋_GB2312" pitchFamily="49" charset="-122"/>
              </a:rPr>
              <a:t>月</a:t>
            </a:r>
            <a:r>
              <a:rPr lang="en-US" altLang="zh-CN" sz="2800" b="1" dirty="0" smtClean="0">
                <a:latin typeface="Times New Roman" pitchFamily="18" charset="0"/>
                <a:ea typeface="仿宋_GB2312" pitchFamily="49" charset="-122"/>
              </a:rPr>
              <a:t>17-23</a:t>
            </a:r>
            <a:endParaRPr lang="en-US" altLang="zh-CN" sz="2800" b="1" dirty="0" smtClean="0">
              <a:latin typeface="Times New Roman" pitchFamily="18" charset="0"/>
              <a:ea typeface="仿宋_GB2312" pitchFamily="49" charset="-122"/>
            </a:endParaRPr>
          </a:p>
          <a:p>
            <a:r>
              <a:rPr lang="zh-CN" altLang="en-US" sz="2800" b="1" dirty="0" smtClean="0">
                <a:latin typeface="Times New Roman" pitchFamily="18" charset="0"/>
                <a:ea typeface="仿宋_GB2312" pitchFamily="49" charset="-122"/>
              </a:rPr>
              <a:t>内容：美国赛介绍，真题讲解，软件简介，外语培训</a:t>
            </a:r>
            <a:endParaRPr lang="en-US" altLang="zh-CN" sz="2800" b="1" dirty="0" smtClean="0">
              <a:latin typeface="Times New Roman" pitchFamily="18" charset="0"/>
              <a:ea typeface="仿宋_GB2312" pitchFamily="49" charset="-122"/>
            </a:endParaRPr>
          </a:p>
          <a:p>
            <a:r>
              <a:rPr lang="en-US" altLang="zh-CN" sz="2800" b="1" dirty="0" smtClean="0">
                <a:latin typeface="Times New Roman" pitchFamily="18" charset="0"/>
                <a:ea typeface="仿宋_GB2312" pitchFamily="49" charset="-122"/>
              </a:rPr>
              <a:t>            </a:t>
            </a:r>
            <a:r>
              <a:rPr lang="zh-CN" altLang="en-US" sz="2800" b="1" dirty="0" smtClean="0">
                <a:latin typeface="Times New Roman" pitchFamily="18" charset="0"/>
                <a:ea typeface="仿宋_GB2312" pitchFamily="49" charset="-122"/>
              </a:rPr>
              <a:t>竞赛须知等</a:t>
            </a:r>
            <a:endParaRPr lang="en-US" altLang="zh-CN" sz="2800" b="1" dirty="0" smtClean="0">
              <a:latin typeface="Times New Roman" pitchFamily="18" charset="0"/>
              <a:ea typeface="仿宋_GB2312" pitchFamily="49" charset="-122"/>
            </a:endParaRPr>
          </a:p>
          <a:p>
            <a:r>
              <a:rPr lang="zh-CN" altLang="en-US" sz="2800" b="1" dirty="0" smtClean="0">
                <a:latin typeface="Times New Roman" pitchFamily="18" charset="0"/>
                <a:ea typeface="仿宋_GB2312" pitchFamily="49" charset="-122"/>
              </a:rPr>
              <a:t>课件：不定期公布</a:t>
            </a:r>
            <a:endParaRPr lang="en-US" altLang="zh-CN" sz="2800" b="1" dirty="0" smtClean="0">
              <a:latin typeface="Times New Roman" pitchFamily="18" charset="0"/>
              <a:ea typeface="仿宋_GB2312" pitchFamily="49" charset="-122"/>
            </a:endParaRPr>
          </a:p>
          <a:p>
            <a:r>
              <a:rPr lang="zh-CN" altLang="en-US" sz="2800" b="1" dirty="0" smtClean="0">
                <a:latin typeface="Times New Roman" pitchFamily="18" charset="0"/>
                <a:ea typeface="仿宋_GB2312" pitchFamily="49" charset="-122"/>
              </a:rPr>
              <a:t>培训资料：逐步上传到网站</a:t>
            </a:r>
            <a:endParaRPr lang="en-US" altLang="zh-CN" sz="2800" b="1" dirty="0" smtClean="0">
              <a:latin typeface="Times New Roman" pitchFamily="18" charset="0"/>
              <a:ea typeface="仿宋_GB2312" pitchFamily="49" charset="-122"/>
            </a:endParaRPr>
          </a:p>
          <a:p>
            <a:r>
              <a:rPr lang="zh-CN" altLang="en-US" sz="2800" b="1" dirty="0" smtClean="0">
                <a:latin typeface="Times New Roman" pitchFamily="18" charset="0"/>
                <a:ea typeface="仿宋_GB2312" pitchFamily="49" charset="-122"/>
              </a:rPr>
              <a:t>费用：</a:t>
            </a:r>
            <a:r>
              <a:rPr lang="en-US" altLang="zh-CN" sz="2800" b="1" dirty="0" smtClean="0">
                <a:latin typeface="Times New Roman" pitchFamily="18" charset="0"/>
                <a:ea typeface="仿宋_GB2312" pitchFamily="49" charset="-122"/>
              </a:rPr>
              <a:t>750</a:t>
            </a:r>
            <a:r>
              <a:rPr lang="zh-CN" altLang="en-US" sz="2800" b="1" dirty="0" smtClean="0">
                <a:latin typeface="Times New Roman" pitchFamily="18" charset="0"/>
                <a:ea typeface="仿宋_GB2312" pitchFamily="49" charset="-122"/>
              </a:rPr>
              <a:t>人民币（</a:t>
            </a:r>
            <a:r>
              <a:rPr lang="zh-CN" altLang="en-US" sz="2800" b="1" dirty="0" smtClean="0">
                <a:latin typeface="Times New Roman" pitchFamily="18" charset="0"/>
                <a:ea typeface="仿宋_GB2312" pitchFamily="49" charset="-122"/>
              </a:rPr>
              <a:t>官方：</a:t>
            </a:r>
            <a:r>
              <a:rPr lang="en-US" altLang="zh-CN" sz="2800" b="1" dirty="0" smtClean="0">
                <a:latin typeface="Times New Roman" pitchFamily="18" charset="0"/>
                <a:ea typeface="仿宋_GB2312" pitchFamily="49" charset="-122"/>
              </a:rPr>
              <a:t>100$</a:t>
            </a:r>
            <a:r>
              <a:rPr lang="zh-CN" altLang="en-US" sz="2800" b="1" dirty="0" smtClean="0">
                <a:latin typeface="Times New Roman" pitchFamily="18" charset="0"/>
                <a:ea typeface="仿宋_GB2312" pitchFamily="49" charset="-122"/>
              </a:rPr>
              <a:t>，其他）</a:t>
            </a:r>
            <a:endParaRPr lang="zh-CN" altLang="zh-CN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38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389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389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389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 build="p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1026"/>
          <p:cNvSpPr>
            <a:spLocks noGrp="1" noRot="1" noChangeArrowheads="1"/>
          </p:cNvSpPr>
          <p:nvPr>
            <p:ph type="title"/>
          </p:nvPr>
        </p:nvSpPr>
        <p:spPr>
          <a:xfrm>
            <a:off x="323850" y="0"/>
            <a:ext cx="8540750" cy="1143000"/>
          </a:xfrm>
        </p:spPr>
        <p:txBody>
          <a:bodyPr/>
          <a:lstStyle/>
          <a:p>
            <a:pPr eaLnBrk="1" hangingPunct="1"/>
            <a:r>
              <a:rPr lang="zh-CN" altLang="en-US" smtClean="0"/>
              <a:t>推荐参考书</a:t>
            </a:r>
          </a:p>
        </p:txBody>
      </p:sp>
      <p:sp>
        <p:nvSpPr>
          <p:cNvPr id="46083" name="Rectangle 1027"/>
          <p:cNvSpPr>
            <a:spLocks noGrp="1" noRot="1" noChangeArrowheads="1"/>
          </p:cNvSpPr>
          <p:nvPr>
            <p:ph type="body" idx="1"/>
          </p:nvPr>
        </p:nvSpPr>
        <p:spPr>
          <a:xfrm>
            <a:off x="611188" y="981075"/>
            <a:ext cx="8153400" cy="449897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zh-CN" altLang="en-US" sz="2800" b="1" dirty="0" smtClean="0">
                <a:latin typeface="Times New Roman" pitchFamily="18" charset="0"/>
                <a:ea typeface="仿宋_GB2312" pitchFamily="49" charset="-122"/>
              </a:rPr>
              <a:t>沈继红主编，数学建模，清华大学出版社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sz="2800" b="1" dirty="0" smtClean="0">
                <a:latin typeface="Times New Roman" pitchFamily="18" charset="0"/>
                <a:ea typeface="仿宋_GB2312" pitchFamily="49" charset="-122"/>
              </a:rPr>
              <a:t>叶其孝主编, 大学生数学建模竞赛辅导教材(一、二、三、四), 湖南教育出版社，2001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sz="2800" b="1" dirty="0" smtClean="0">
                <a:latin typeface="Times New Roman" pitchFamily="18" charset="0"/>
                <a:ea typeface="仿宋_GB2312" pitchFamily="49" charset="-122"/>
              </a:rPr>
              <a:t>姜启源主编，数学模型，高等教育</a:t>
            </a:r>
            <a:r>
              <a:rPr lang="zh-CN" altLang="en-US" sz="2800" b="1" dirty="0" smtClean="0">
                <a:latin typeface="Times New Roman" pitchFamily="18" charset="0"/>
                <a:ea typeface="仿宋_GB2312" pitchFamily="49" charset="-122"/>
              </a:rPr>
              <a:t>出版社</a:t>
            </a:r>
            <a:endParaRPr lang="en-US" altLang="zh-CN" sz="2800" b="1" dirty="0" smtClean="0">
              <a:latin typeface="Times New Roman" pitchFamily="18" charset="0"/>
              <a:ea typeface="仿宋_GB2312" pitchFamily="49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2800" b="1" dirty="0" smtClean="0">
                <a:latin typeface="Times New Roman" pitchFamily="18" charset="0"/>
                <a:ea typeface="仿宋_GB2312" pitchFamily="49" charset="-122"/>
              </a:rPr>
              <a:t>马丽，</a:t>
            </a:r>
            <a:r>
              <a:rPr lang="en-US" altLang="zh-CN" sz="2800" b="1" dirty="0" err="1" smtClean="0">
                <a:latin typeface="Times New Roman" pitchFamily="18" charset="0"/>
                <a:ea typeface="仿宋_GB2312" pitchFamily="49" charset="-122"/>
              </a:rPr>
              <a:t>Matlab</a:t>
            </a:r>
            <a:r>
              <a:rPr lang="zh-CN" altLang="en-US" sz="2800" b="1" dirty="0" smtClean="0">
                <a:latin typeface="Times New Roman" pitchFamily="18" charset="0"/>
                <a:ea typeface="仿宋_GB2312" pitchFamily="49" charset="-122"/>
              </a:rPr>
              <a:t>数学实验与建模，清华大学出版社</a:t>
            </a:r>
            <a:endParaRPr lang="en-US" altLang="zh-CN" sz="2800" b="1" dirty="0" smtClean="0">
              <a:latin typeface="Times New Roman" pitchFamily="18" charset="0"/>
              <a:ea typeface="仿宋_GB2312" pitchFamily="49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2800" b="1" dirty="0">
                <a:latin typeface="Times New Roman" pitchFamily="18" charset="0"/>
                <a:ea typeface="仿宋_GB2312" pitchFamily="49" charset="-122"/>
              </a:rPr>
              <a:t>肖华</a:t>
            </a:r>
            <a:r>
              <a:rPr lang="zh-CN" altLang="en-US" sz="2800" b="1" dirty="0" smtClean="0">
                <a:latin typeface="Times New Roman" pitchFamily="18" charset="0"/>
                <a:ea typeface="仿宋_GB2312" pitchFamily="49" charset="-122"/>
              </a:rPr>
              <a:t>勇，基于</a:t>
            </a:r>
            <a:r>
              <a:rPr lang="en-US" altLang="zh-CN" sz="2800" b="1" dirty="0" err="1" smtClean="0">
                <a:latin typeface="Times New Roman" pitchFamily="18" charset="0"/>
                <a:ea typeface="仿宋_GB2312" pitchFamily="49" charset="-122"/>
              </a:rPr>
              <a:t>matlab</a:t>
            </a:r>
            <a:r>
              <a:rPr lang="zh-CN" altLang="en-US" sz="2800" b="1" dirty="0" smtClean="0">
                <a:latin typeface="Times New Roman" pitchFamily="18" charset="0"/>
                <a:ea typeface="仿宋_GB2312" pitchFamily="49" charset="-122"/>
              </a:rPr>
              <a:t>和</a:t>
            </a:r>
            <a:r>
              <a:rPr lang="en-US" altLang="zh-CN" sz="2800" b="1" dirty="0" smtClean="0">
                <a:latin typeface="Times New Roman" pitchFamily="18" charset="0"/>
                <a:ea typeface="仿宋_GB2312" pitchFamily="49" charset="-122"/>
              </a:rPr>
              <a:t>lingo</a:t>
            </a:r>
            <a:r>
              <a:rPr lang="zh-CN" altLang="en-US" sz="2800" b="1" dirty="0" smtClean="0">
                <a:latin typeface="Times New Roman" pitchFamily="18" charset="0"/>
                <a:ea typeface="仿宋_GB2312" pitchFamily="49" charset="-122"/>
              </a:rPr>
              <a:t>的数学实验，西北工业大学出版社</a:t>
            </a:r>
            <a:endParaRPr lang="en-US" altLang="zh-CN" sz="2800" b="1" dirty="0" smtClean="0">
              <a:latin typeface="Times New Roman" pitchFamily="18" charset="0"/>
              <a:ea typeface="仿宋_GB2312" pitchFamily="49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zh-CN" sz="2800" b="1" dirty="0" smtClean="0">
                <a:latin typeface="Times New Roman" pitchFamily="18" charset="0"/>
                <a:ea typeface="仿宋_GB2312" pitchFamily="49" charset="-122"/>
              </a:rPr>
              <a:t>CUMCM</a:t>
            </a:r>
            <a:r>
              <a:rPr lang="zh-CN" altLang="en-US" sz="2800" b="1" dirty="0" smtClean="0">
                <a:latin typeface="Times New Roman" pitchFamily="18" charset="0"/>
                <a:ea typeface="仿宋_GB2312" pitchFamily="49" charset="-122"/>
              </a:rPr>
              <a:t>优秀论文集：《数学的实践与认识》杂志, 每年第一</a:t>
            </a:r>
            <a:r>
              <a:rPr lang="zh-CN" altLang="en-US" sz="2800" b="1" dirty="0" smtClean="0">
                <a:latin typeface="Times New Roman" pitchFamily="18" charset="0"/>
                <a:ea typeface="仿宋_GB2312" pitchFamily="49" charset="-122"/>
              </a:rPr>
              <a:t>期</a:t>
            </a:r>
            <a:endParaRPr lang="en-US" altLang="zh-CN" sz="2800" b="1" dirty="0" smtClean="0">
              <a:latin typeface="Times New Roman" pitchFamily="18" charset="0"/>
              <a:ea typeface="仿宋_GB2312" pitchFamily="49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zh-CN" sz="2800" b="1" dirty="0" err="1" smtClean="0">
                <a:latin typeface="Times New Roman" pitchFamily="18" charset="0"/>
                <a:ea typeface="仿宋_GB2312" pitchFamily="49" charset="-122"/>
              </a:rPr>
              <a:t>Mcm</a:t>
            </a:r>
            <a:r>
              <a:rPr lang="zh-CN" altLang="en-US" sz="2800" b="1" dirty="0" smtClean="0">
                <a:latin typeface="Times New Roman" pitchFamily="18" charset="0"/>
                <a:ea typeface="仿宋_GB2312" pitchFamily="49" charset="-122"/>
              </a:rPr>
              <a:t>历年优秀论文集</a:t>
            </a:r>
            <a:endParaRPr lang="en-US" altLang="zh-CN" sz="2800" b="1" dirty="0" smtClean="0">
              <a:latin typeface="Times New Roman" pitchFamily="18" charset="0"/>
              <a:ea typeface="仿宋_GB2312" pitchFamily="49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2800" b="1" dirty="0" smtClean="0">
                <a:latin typeface="Times New Roman" pitchFamily="18" charset="0"/>
                <a:ea typeface="仿宋_GB2312" pitchFamily="49" charset="-122"/>
              </a:rPr>
              <a:t>等等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报名注意事项（两步先后完成）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95300" y="1179513"/>
            <a:ext cx="8757220" cy="4498975"/>
          </a:xfrm>
        </p:spPr>
        <p:txBody>
          <a:bodyPr/>
          <a:lstStyle/>
          <a:p>
            <a:pPr>
              <a:defRPr/>
            </a:pPr>
            <a:r>
              <a:rPr lang="en-US" altLang="zh-CN" dirty="0" smtClean="0"/>
              <a:t>1.</a:t>
            </a:r>
            <a:r>
              <a:rPr lang="zh-CN" altLang="en-US" dirty="0" smtClean="0"/>
              <a:t>网上报名地址：</a:t>
            </a:r>
            <a:r>
              <a:rPr lang="en-US" altLang="zh-CN" dirty="0" smtClean="0"/>
              <a:t>http://shumo.hrbeu.edu.cn/zxbm/zxbm.asp</a:t>
            </a:r>
          </a:p>
          <a:p>
            <a:pPr>
              <a:defRPr/>
            </a:pPr>
            <a:r>
              <a:rPr lang="en-US" altLang="zh-CN" dirty="0" smtClean="0"/>
              <a:t>2.</a:t>
            </a:r>
            <a:r>
              <a:rPr lang="zh-CN" altLang="en-US" dirty="0" smtClean="0"/>
              <a:t>缴报名费</a:t>
            </a:r>
            <a:endParaRPr lang="en-US" altLang="zh-CN" dirty="0" smtClean="0"/>
          </a:p>
          <a:p>
            <a:pPr>
              <a:defRPr/>
            </a:pPr>
            <a:r>
              <a:rPr lang="zh-CN" altLang="en-US" dirty="0" smtClean="0"/>
              <a:t>缴费报名地点：理学楼</a:t>
            </a:r>
            <a:r>
              <a:rPr lang="en-US" altLang="zh-CN" dirty="0" smtClean="0"/>
              <a:t>429</a:t>
            </a:r>
            <a:r>
              <a:rPr lang="zh-CN" altLang="en-US" dirty="0" smtClean="0"/>
              <a:t>房间</a:t>
            </a:r>
          </a:p>
          <a:p>
            <a:pPr>
              <a:defRPr/>
            </a:pPr>
            <a:r>
              <a:rPr lang="zh-CN" altLang="en-US" dirty="0"/>
              <a:t>缴费报名时间</a:t>
            </a:r>
            <a:r>
              <a:rPr lang="zh-CN" altLang="en-US" dirty="0" smtClean="0"/>
              <a:t>：周四（</a:t>
            </a:r>
            <a:r>
              <a:rPr lang="en-US" altLang="zh-CN" dirty="0" smtClean="0"/>
              <a:t>12</a:t>
            </a:r>
            <a:r>
              <a:rPr lang="zh-CN" altLang="en-US" dirty="0" smtClean="0"/>
              <a:t>日）</a:t>
            </a:r>
            <a:r>
              <a:rPr lang="en-US" altLang="zh-CN" dirty="0" smtClean="0"/>
              <a:t>-</a:t>
            </a:r>
            <a:r>
              <a:rPr lang="zh-CN" altLang="en-US" dirty="0" smtClean="0"/>
              <a:t>周五（</a:t>
            </a:r>
            <a:r>
              <a:rPr lang="en-US" altLang="zh-CN" dirty="0" smtClean="0"/>
              <a:t>13</a:t>
            </a:r>
            <a:r>
              <a:rPr lang="zh-CN" altLang="en-US" dirty="0" smtClean="0"/>
              <a:t>日）早</a:t>
            </a:r>
            <a:r>
              <a:rPr lang="en-US" altLang="zh-CN" dirty="0"/>
              <a:t>9</a:t>
            </a:r>
            <a:r>
              <a:rPr lang="zh-CN" altLang="en-US" dirty="0"/>
              <a:t>：</a:t>
            </a:r>
            <a:r>
              <a:rPr lang="en-US" altLang="zh-CN" dirty="0"/>
              <a:t>00</a:t>
            </a:r>
            <a:r>
              <a:rPr lang="zh-CN" altLang="en-US" dirty="0"/>
              <a:t>至</a:t>
            </a:r>
            <a:r>
              <a:rPr lang="en-US" altLang="zh-CN" dirty="0"/>
              <a:t>15</a:t>
            </a:r>
            <a:r>
              <a:rPr lang="zh-CN" altLang="en-US" dirty="0"/>
              <a:t>：</a:t>
            </a:r>
            <a:r>
              <a:rPr lang="en-US" altLang="zh-CN" dirty="0"/>
              <a:t>00</a:t>
            </a:r>
            <a:r>
              <a:rPr lang="zh-CN" altLang="en-US" dirty="0"/>
              <a:t>，理学楼</a:t>
            </a:r>
            <a:r>
              <a:rPr lang="en-US" altLang="zh-CN" dirty="0" smtClean="0"/>
              <a:t>429</a:t>
            </a:r>
          </a:p>
          <a:p>
            <a:pPr>
              <a:defRPr/>
            </a:pPr>
            <a:r>
              <a:rPr lang="zh-CN" altLang="en-US" dirty="0" smtClean="0"/>
              <a:t>注意：</a:t>
            </a:r>
            <a:endParaRPr lang="en-US" altLang="zh-CN" dirty="0" smtClean="0"/>
          </a:p>
          <a:p>
            <a:pPr>
              <a:defRPr/>
            </a:pPr>
            <a:r>
              <a:rPr lang="en-US" altLang="zh-CN" dirty="0" smtClean="0">
                <a:solidFill>
                  <a:srgbClr val="FF0000"/>
                </a:solidFill>
              </a:rPr>
              <a:t>1.</a:t>
            </a:r>
            <a:r>
              <a:rPr lang="zh-CN" altLang="en-US" dirty="0" smtClean="0">
                <a:solidFill>
                  <a:srgbClr val="FF0000"/>
                </a:solidFill>
              </a:rPr>
              <a:t>网上报名信息务必正确</a:t>
            </a:r>
            <a:endParaRPr lang="en-US" altLang="zh-CN" dirty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US" altLang="zh-CN" dirty="0" smtClean="0">
                <a:solidFill>
                  <a:srgbClr val="FF0000"/>
                </a:solidFill>
              </a:rPr>
              <a:t>2.</a:t>
            </a:r>
            <a:r>
              <a:rPr lang="zh-CN" altLang="en-US" dirty="0" smtClean="0">
                <a:solidFill>
                  <a:srgbClr val="FF0000"/>
                </a:solidFill>
              </a:rPr>
              <a:t>缴费前</a:t>
            </a:r>
            <a:r>
              <a:rPr lang="zh-CN" altLang="en-US" dirty="0" smtClean="0">
                <a:solidFill>
                  <a:srgbClr val="FF0000"/>
                </a:solidFill>
              </a:rPr>
              <a:t>请一定先</a:t>
            </a:r>
            <a:r>
              <a:rPr lang="zh-CN" altLang="en-US" dirty="0" smtClean="0">
                <a:solidFill>
                  <a:srgbClr val="FF0000"/>
                </a:solidFill>
              </a:rPr>
              <a:t>网上报名（</a:t>
            </a:r>
            <a:r>
              <a:rPr lang="zh-CN" altLang="en-US" sz="2400" dirty="0" smtClean="0">
                <a:solidFill>
                  <a:srgbClr val="FF0000"/>
                </a:solidFill>
              </a:rPr>
              <a:t>可后补充修改</a:t>
            </a:r>
            <a:r>
              <a:rPr lang="zh-CN" altLang="en-US" dirty="0" smtClean="0">
                <a:solidFill>
                  <a:srgbClr val="FF0000"/>
                </a:solidFill>
              </a:rPr>
              <a:t>）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 marL="0" indent="0">
              <a:buFont typeface="Wingdings" pitchFamily="2" charset="2"/>
              <a:buNone/>
              <a:defRPr/>
            </a:pPr>
            <a:endParaRPr lang="zh-CN" altLang="en-US" dirty="0" smtClean="0"/>
          </a:p>
          <a:p>
            <a:pPr>
              <a:defRPr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91991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8"/>
          <p:cNvSpPr>
            <a:spLocks noGrp="1" noRot="1" noChangeArrowheads="1"/>
          </p:cNvSpPr>
          <p:nvPr>
            <p:ph type="title"/>
          </p:nvPr>
        </p:nvSpPr>
        <p:spPr>
          <a:xfrm>
            <a:off x="107950" y="-242888"/>
            <a:ext cx="8540750" cy="1503363"/>
          </a:xfrm>
        </p:spPr>
        <p:txBody>
          <a:bodyPr/>
          <a:lstStyle/>
          <a:p>
            <a:pPr algn="l" eaLnBrk="1" hangingPunct="1"/>
            <a:r>
              <a:rPr lang="en-US" altLang="zh-CN" sz="3200" smtClean="0"/>
              <a:t/>
            </a:r>
            <a:br>
              <a:rPr lang="en-US" altLang="zh-CN" sz="3200" smtClean="0"/>
            </a:br>
            <a:r>
              <a:rPr lang="zh-CN" altLang="en-US" sz="3200" smtClean="0"/>
              <a:t>网上报名地址（）：</a:t>
            </a:r>
            <a:r>
              <a:rPr lang="en-US" altLang="zh-CN" sz="3200" smtClean="0"/>
              <a:t>http://shumo.hrbeu.edu.cn/zxbm/zxbm.asp</a:t>
            </a:r>
            <a:r>
              <a:rPr lang="zh-CN" altLang="en-US" sz="4000" smtClean="0"/>
              <a:t/>
            </a:r>
            <a:br>
              <a:rPr lang="zh-CN" altLang="en-US" sz="4000" smtClean="0"/>
            </a:br>
            <a:endParaRPr lang="zh-CN" altLang="en-US" sz="2400" smtClean="0"/>
          </a:p>
        </p:txBody>
      </p:sp>
      <p:sp>
        <p:nvSpPr>
          <p:cNvPr id="39939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smtClean="0"/>
          </a:p>
          <a:p>
            <a:endParaRPr lang="zh-CN" altLang="en-US" smtClean="0"/>
          </a:p>
        </p:txBody>
      </p:sp>
      <p:pic>
        <p:nvPicPr>
          <p:cNvPr id="39940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58813" y="1196975"/>
            <a:ext cx="10134601" cy="191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9941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3213" y="3284538"/>
            <a:ext cx="9779001" cy="332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54791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9421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609600" y="476250"/>
            <a:ext cx="8153400" cy="5622925"/>
          </a:xfrm>
          <a:extLst>
            <a:ext uri="{909E8E84-426E-40DD-AFC4-6F175D3DCCD1}">
              <a14:hiddenFill xmlns:a14="http://schemas.microsoft.com/office/drawing/2010/main">
                <a:solidFill>
                  <a:srgbClr val="00FF00"/>
                </a:solidFill>
              </a14:hiddenFill>
            </a:ext>
          </a:extLst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    </a:t>
            </a: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kumimoji="1" lang="en-US" altLang="zh-CN" sz="4800" dirty="0" smtClean="0">
                <a:solidFill>
                  <a:srgbClr val="FF3300"/>
                </a:solidFill>
                <a:latin typeface="Monotype Corsiva" pitchFamily="66" charset="0"/>
                <a:ea typeface="方正舒体" pitchFamily="2" charset="-122"/>
              </a:rPr>
              <a:t>Thank  you  for  your  attendance!</a:t>
            </a:r>
            <a:endParaRPr lang="en-US" altLang="zh-CN" sz="4800" i="1" dirty="0" smtClean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  <a:p>
            <a:pPr eaLnBrk="1" hangingPunct="1">
              <a:defRPr/>
            </a:pPr>
            <a:r>
              <a:rPr lang="en-US" altLang="zh-CN" dirty="0" smtClean="0"/>
              <a:t>                                            </a:t>
            </a:r>
          </a:p>
          <a:p>
            <a:pPr eaLnBrk="1" hangingPunct="1">
              <a:defRPr/>
            </a:pPr>
            <a:r>
              <a:rPr lang="zh-CN" altLang="en-US" dirty="0" smtClean="0"/>
              <a:t>最后，祝大家</a:t>
            </a:r>
          </a:p>
          <a:p>
            <a:pPr eaLnBrk="1" hangingPunct="1">
              <a:defRPr/>
            </a:pPr>
            <a:r>
              <a:rPr lang="zh-CN" altLang="en-US" dirty="0" smtClean="0"/>
              <a:t>　　在数学建模活动中</a:t>
            </a:r>
          </a:p>
          <a:p>
            <a:pPr eaLnBrk="1" hangingPunct="1">
              <a:defRPr/>
            </a:pPr>
            <a:r>
              <a:rPr lang="zh-CN" altLang="en-US" dirty="0" smtClean="0"/>
              <a:t>　　　　　　取得优异成绩！</a:t>
            </a:r>
            <a:endParaRPr lang="en-US" altLang="zh-CN" dirty="0" smtClean="0"/>
          </a:p>
          <a:p>
            <a:pPr algn="ctr" eaLnBrk="1" hangingPunct="1">
              <a:defRPr/>
            </a:pPr>
            <a:endParaRPr lang="en-US" altLang="zh-CN" dirty="0" smtClean="0"/>
          </a:p>
        </p:txBody>
      </p:sp>
      <p:sp>
        <p:nvSpPr>
          <p:cNvPr id="2" name="矩形 1"/>
          <p:cNvSpPr/>
          <p:nvPr/>
        </p:nvSpPr>
        <p:spPr>
          <a:xfrm>
            <a:off x="971600" y="5301208"/>
            <a:ext cx="7837403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“一次参赛，终生受益”</a:t>
            </a:r>
          </a:p>
        </p:txBody>
      </p:sp>
    </p:spTree>
    <p:extLst>
      <p:ext uri="{BB962C8B-B14F-4D97-AF65-F5344CB8AC3E}">
        <p14:creationId xmlns:p14="http://schemas.microsoft.com/office/powerpoint/2010/main" val="3562311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b="1" smtClean="0"/>
              <a:t>Mathematical Contest in Modeling (MCM)</a:t>
            </a:r>
            <a:br>
              <a:rPr lang="en-US" altLang="zh-CN" sz="3200" b="1" smtClean="0"/>
            </a:br>
            <a:r>
              <a:rPr lang="en-US" altLang="zh-CN" sz="3200" b="1" smtClean="0"/>
              <a:t>The Interdisciplinary Contest in Modeling (ICM)</a:t>
            </a:r>
          </a:p>
        </p:txBody>
      </p:sp>
      <p:sp>
        <p:nvSpPr>
          <p:cNvPr id="10243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95288" y="1341438"/>
            <a:ext cx="8369300" cy="5256212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zh-CN" sz="2800" b="1" smtClean="0">
                <a:latin typeface="仿宋_GB2312" pitchFamily="49" charset="-122"/>
                <a:ea typeface="仿宋_GB2312" pitchFamily="49" charset="-122"/>
              </a:rPr>
              <a:t>1985</a:t>
            </a:r>
            <a:r>
              <a:rPr lang="zh-CN" altLang="en-US" sz="2800" b="1" smtClean="0">
                <a:latin typeface="仿宋_GB2312" pitchFamily="49" charset="-122"/>
                <a:ea typeface="仿宋_GB2312" pitchFamily="49" charset="-122"/>
              </a:rPr>
              <a:t>年</a:t>
            </a:r>
            <a:r>
              <a:rPr lang="en-US" altLang="zh-CN" sz="2800" b="1" smtClean="0">
                <a:latin typeface="仿宋_GB2312" pitchFamily="49" charset="-122"/>
                <a:ea typeface="仿宋_GB2312" pitchFamily="49" charset="-122"/>
              </a:rPr>
              <a:t>, </a:t>
            </a:r>
            <a:r>
              <a:rPr lang="zh-CN" altLang="en-US" sz="2800" b="1" smtClean="0">
                <a:latin typeface="仿宋_GB2312" pitchFamily="49" charset="-122"/>
                <a:ea typeface="仿宋_GB2312" pitchFamily="49" charset="-122"/>
              </a:rPr>
              <a:t>美国举办第一届每年一度的国际大学生数学建模竞赛</a:t>
            </a:r>
            <a:r>
              <a:rPr lang="en-US" altLang="zh-CN" sz="2800" b="1" smtClean="0">
                <a:latin typeface="仿宋_GB2312" pitchFamily="49" charset="-122"/>
                <a:ea typeface="仿宋_GB2312" pitchFamily="49" charset="-122"/>
              </a:rPr>
              <a:t>.</a:t>
            </a:r>
          </a:p>
          <a:p>
            <a:pPr eaLnBrk="1" hangingPunct="1">
              <a:lnSpc>
                <a:spcPct val="90000"/>
              </a:lnSpc>
            </a:pPr>
            <a:endParaRPr lang="en-US" altLang="zh-CN" sz="2800" b="1" smtClean="0">
              <a:latin typeface="仿宋_GB2312" pitchFamily="49" charset="-122"/>
              <a:ea typeface="仿宋_GB2312" pitchFamily="49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2800" b="1" smtClean="0">
                <a:latin typeface="仿宋_GB2312" pitchFamily="49" charset="-122"/>
                <a:ea typeface="仿宋_GB2312" pitchFamily="49" charset="-122"/>
              </a:rPr>
              <a:t>在美国不仅受到政府的重视（如：美国国家安全局、美国国家基金会一直是它的固定资助单位）</a:t>
            </a:r>
            <a:r>
              <a:rPr lang="en-US" altLang="zh-CN" sz="2800" b="1" smtClean="0">
                <a:latin typeface="仿宋_GB2312" pitchFamily="49" charset="-122"/>
                <a:ea typeface="仿宋_GB2312" pitchFamily="49" charset="-122"/>
              </a:rPr>
              <a:t>.</a:t>
            </a:r>
          </a:p>
          <a:p>
            <a:pPr eaLnBrk="1" hangingPunct="1">
              <a:lnSpc>
                <a:spcPct val="90000"/>
              </a:lnSpc>
            </a:pPr>
            <a:endParaRPr lang="zh-CN" altLang="en-US" sz="2800" b="1" smtClean="0">
              <a:latin typeface="仿宋_GB2312" pitchFamily="49" charset="-122"/>
              <a:ea typeface="仿宋_GB2312" pitchFamily="49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2800" b="1" smtClean="0">
                <a:latin typeface="仿宋_GB2312" pitchFamily="49" charset="-122"/>
                <a:ea typeface="仿宋_GB2312" pitchFamily="49" charset="-122"/>
              </a:rPr>
              <a:t>而且受到社会各界的重视（如：美国运筹学和管理科学学会、美国工业和应用数学学会、美国数学协会不仅给予资助，而且还派专家参加竞赛论文的评阅）</a:t>
            </a:r>
            <a:r>
              <a:rPr lang="en-US" altLang="zh-CN" sz="2800" b="1" smtClean="0">
                <a:latin typeface="仿宋_GB2312" pitchFamily="49" charset="-122"/>
                <a:ea typeface="仿宋_GB2312" pitchFamily="49" charset="-12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11267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609600" y="1125538"/>
            <a:ext cx="8153400" cy="4973637"/>
          </a:xfrm>
        </p:spPr>
        <p:txBody>
          <a:bodyPr/>
          <a:lstStyle/>
          <a:p>
            <a:pPr eaLnBrk="1" hangingPunct="1"/>
            <a:r>
              <a:rPr lang="zh-CN" altLang="en-US" sz="2800" b="1" smtClean="0">
                <a:latin typeface="仿宋_GB2312" pitchFamily="49" charset="-122"/>
                <a:ea typeface="仿宋_GB2312" pitchFamily="49" charset="-122"/>
              </a:rPr>
              <a:t>国际大学生建模竞赛从问题到解答全部使用英语</a:t>
            </a:r>
            <a:r>
              <a:rPr lang="en-US" altLang="zh-CN" sz="2800" b="1" smtClean="0">
                <a:latin typeface="仿宋_GB2312" pitchFamily="49" charset="-122"/>
                <a:ea typeface="仿宋_GB2312" pitchFamily="49" charset="-122"/>
              </a:rPr>
              <a:t>.</a:t>
            </a:r>
          </a:p>
          <a:p>
            <a:pPr eaLnBrk="1" hangingPunct="1"/>
            <a:endParaRPr lang="en-US" altLang="zh-CN" sz="2800" b="1" smtClean="0">
              <a:latin typeface="仿宋_GB2312" pitchFamily="49" charset="-122"/>
              <a:ea typeface="仿宋_GB2312" pitchFamily="49" charset="-122"/>
            </a:endParaRPr>
          </a:p>
          <a:p>
            <a:pPr eaLnBrk="1" hangingPunct="1"/>
            <a:r>
              <a:rPr lang="zh-CN" altLang="en-US" sz="2800" b="1" smtClean="0">
                <a:latin typeface="仿宋_GB2312" pitchFamily="49" charset="-122"/>
                <a:ea typeface="仿宋_GB2312" pitchFamily="49" charset="-122"/>
              </a:rPr>
              <a:t>这样的竞赛对参赛学生是一个较大的挑战：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800" b="1" smtClean="0">
                <a:latin typeface="仿宋_GB2312" pitchFamily="49" charset="-122"/>
                <a:ea typeface="仿宋_GB2312" pitchFamily="49" charset="-122"/>
              </a:rPr>
              <a:t>   既要有数学建模方面的知识和能力；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800" b="1" smtClean="0">
                <a:latin typeface="仿宋_GB2312" pitchFamily="49" charset="-122"/>
                <a:ea typeface="仿宋_GB2312" pitchFamily="49" charset="-122"/>
              </a:rPr>
              <a:t>   又要有较强的用英语写作科技论文的能力。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800" b="1" smtClean="0">
                <a:latin typeface="仿宋_GB2312" pitchFamily="49" charset="-122"/>
                <a:ea typeface="仿宋_GB2312" pitchFamily="49" charset="-122"/>
              </a:rPr>
              <a:t> </a:t>
            </a:r>
          </a:p>
          <a:p>
            <a:pPr eaLnBrk="1" hangingPunct="1"/>
            <a:r>
              <a:rPr lang="zh-CN" altLang="en-US" sz="2800" b="1" smtClean="0">
                <a:latin typeface="仿宋_GB2312" pitchFamily="49" charset="-122"/>
                <a:ea typeface="仿宋_GB2312" pitchFamily="49" charset="-122"/>
              </a:rPr>
              <a:t>网址 ：</a:t>
            </a:r>
            <a:r>
              <a:rPr lang="en-US" altLang="en-US" sz="2800" b="1" smtClean="0">
                <a:hlinkClick r:id="rId2"/>
              </a:rPr>
              <a:t>http://www.comap.com/undergraduate/contests/</a:t>
            </a:r>
            <a:endParaRPr lang="zh-CN" altLang="en-US" sz="2800" b="1" smtClean="0"/>
          </a:p>
          <a:p>
            <a:endParaRPr lang="zh-CN" altLang="en-US" sz="2800" smtClean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12291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808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544" y="273690"/>
            <a:ext cx="10774475" cy="5683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17411" name="Picture 8" descr="MCM_ICM-Fly2010-1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0"/>
            <a:ext cx="3071812" cy="388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Picture 10" descr="http://www.comap.com/undergraduate/contests/mcm/flyer/MCM_ICM-2011.jp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962308"/>
            <a:ext cx="3000375" cy="371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Picture 6" descr="http://www.comap.com/undergraduate/contests/mcm/flyer/MCM-ICM-2012.jpg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25" y="-145415"/>
            <a:ext cx="3230091" cy="483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4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75260"/>
            <a:ext cx="3333750" cy="419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 cmpd="sng">
                <a:solidFill>
                  <a:schemeClr val="tx1"/>
                </a:solidFill>
                <a:prstDash val="solid"/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22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2724183"/>
            <a:ext cx="3182663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什么是数学建模</a:t>
            </a:r>
          </a:p>
        </p:txBody>
      </p:sp>
      <p:sp>
        <p:nvSpPr>
          <p:cNvPr id="19459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zh-CN" altLang="en-US" sz="2800" b="1" u="sng" smtClean="0">
                <a:ea typeface="仿宋_GB2312" pitchFamily="49" charset="-122"/>
              </a:rPr>
              <a:t>模型</a:t>
            </a:r>
            <a:r>
              <a:rPr lang="zh-CN" altLang="en-US" sz="2800" b="1" smtClean="0">
                <a:ea typeface="仿宋_GB2312" pitchFamily="49" charset="-122"/>
              </a:rPr>
              <a:t>：实际原型主要特征的抽象和简化、一个低代价近似。</a:t>
            </a:r>
          </a:p>
          <a:p>
            <a:pPr eaLnBrk="1" hangingPunct="1">
              <a:lnSpc>
                <a:spcPct val="90000"/>
              </a:lnSpc>
            </a:pPr>
            <a:endParaRPr lang="zh-CN" altLang="en-US" sz="2800" b="1" smtClean="0">
              <a:ea typeface="仿宋_GB2312" pitchFamily="49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2800" b="1" u="sng" smtClean="0">
                <a:ea typeface="仿宋_GB2312" pitchFamily="49" charset="-122"/>
              </a:rPr>
              <a:t>数学模型</a:t>
            </a:r>
            <a:r>
              <a:rPr lang="zh-CN" altLang="en-US" sz="2800" b="1" smtClean="0">
                <a:ea typeface="仿宋_GB2312" pitchFamily="49" charset="-122"/>
              </a:rPr>
              <a:t>：通过抽象和简化，使用数学语言对实际对象的一个刻画，以便于人们更简明更深刻地认识所研究的对象。</a:t>
            </a:r>
          </a:p>
          <a:p>
            <a:pPr eaLnBrk="1" hangingPunct="1">
              <a:lnSpc>
                <a:spcPct val="90000"/>
              </a:lnSpc>
            </a:pPr>
            <a:endParaRPr lang="zh-CN" altLang="en-US" sz="2800" b="1" smtClean="0">
              <a:ea typeface="仿宋_GB2312" pitchFamily="49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2800" b="1" u="sng" smtClean="0">
                <a:ea typeface="仿宋_GB2312" pitchFamily="49" charset="-122"/>
              </a:rPr>
              <a:t>数学建模</a:t>
            </a:r>
            <a:r>
              <a:rPr lang="zh-CN" altLang="en-US" sz="2800" b="1" smtClean="0">
                <a:ea typeface="仿宋_GB2312" pitchFamily="49" charset="-122"/>
              </a:rPr>
              <a:t>：根据要求针对实际问题组建数学模型的过程。</a:t>
            </a:r>
          </a:p>
          <a:p>
            <a:pPr eaLnBrk="1" hangingPunct="1">
              <a:lnSpc>
                <a:spcPct val="90000"/>
              </a:lnSpc>
            </a:pPr>
            <a:endParaRPr lang="zh-CN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build="p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>
                <a:latin typeface="Times New Roman" pitchFamily="18" charset="0"/>
              </a:rPr>
              <a:t>数学建模竞赛的竞赛题</a:t>
            </a:r>
            <a:endParaRPr lang="zh-CN" altLang="en-US" b="1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24579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zh-CN" altLang="en-US" sz="2800" b="1" smtClean="0">
                <a:latin typeface="仿宋_GB2312" pitchFamily="49" charset="-122"/>
                <a:ea typeface="仿宋_GB2312" pitchFamily="49" charset="-122"/>
              </a:rPr>
              <a:t>数学建模竞赛题设计要求参赛选手运用</a:t>
            </a:r>
            <a:r>
              <a:rPr lang="zh-CN" altLang="en-US" sz="2800" b="1" smtClean="0">
                <a:solidFill>
                  <a:srgbClr val="0066CC"/>
                </a:solidFill>
                <a:latin typeface="仿宋_GB2312" pitchFamily="49" charset="-122"/>
                <a:ea typeface="仿宋_GB2312" pitchFamily="49" charset="-122"/>
              </a:rPr>
              <a:t>数学</a:t>
            </a:r>
            <a:r>
              <a:rPr lang="zh-CN" altLang="en-US" sz="2800" b="1" smtClean="0">
                <a:latin typeface="仿宋_GB2312" pitchFamily="49" charset="-122"/>
                <a:ea typeface="仿宋_GB2312" pitchFamily="49" charset="-122"/>
              </a:rPr>
              <a:t>、</a:t>
            </a:r>
            <a:r>
              <a:rPr lang="zh-CN" altLang="en-US" sz="2800" b="1" smtClean="0">
                <a:solidFill>
                  <a:srgbClr val="0066CC"/>
                </a:solidFill>
                <a:latin typeface="仿宋_GB2312" pitchFamily="49" charset="-122"/>
                <a:ea typeface="仿宋_GB2312" pitchFamily="49" charset="-122"/>
              </a:rPr>
              <a:t>计算机</a:t>
            </a:r>
            <a:r>
              <a:rPr lang="zh-CN" altLang="en-US" sz="2800" b="1" smtClean="0">
                <a:latin typeface="仿宋_GB2312" pitchFamily="49" charset="-122"/>
                <a:ea typeface="仿宋_GB2312" pitchFamily="49" charset="-122"/>
              </a:rPr>
              <a:t>技术和</a:t>
            </a:r>
            <a:r>
              <a:rPr lang="zh-CN" altLang="en-US" sz="2800" b="1" smtClean="0">
                <a:solidFill>
                  <a:srgbClr val="0066CC"/>
                </a:solidFill>
                <a:latin typeface="仿宋_GB2312" pitchFamily="49" charset="-122"/>
                <a:ea typeface="仿宋_GB2312" pitchFamily="49" charset="-122"/>
              </a:rPr>
              <a:t>背景学科</a:t>
            </a:r>
            <a:r>
              <a:rPr lang="zh-CN" altLang="en-US" sz="2800" b="1" smtClean="0">
                <a:latin typeface="仿宋_GB2312" pitchFamily="49" charset="-122"/>
                <a:ea typeface="仿宋_GB2312" pitchFamily="49" charset="-122"/>
              </a:rPr>
              <a:t>等方面知识，解决</a:t>
            </a:r>
            <a:r>
              <a:rPr lang="zh-CN" altLang="en-US" sz="2800" b="1" smtClean="0">
                <a:solidFill>
                  <a:srgbClr val="0066CC"/>
                </a:solidFill>
                <a:latin typeface="仿宋_GB2312" pitchFamily="49" charset="-122"/>
                <a:ea typeface="仿宋_GB2312" pitchFamily="49" charset="-122"/>
              </a:rPr>
              <a:t>极富挑战性</a:t>
            </a:r>
            <a:r>
              <a:rPr lang="zh-CN" altLang="en-US" sz="2800" b="1" smtClean="0">
                <a:latin typeface="仿宋_GB2312" pitchFamily="49" charset="-122"/>
                <a:ea typeface="仿宋_GB2312" pitchFamily="49" charset="-122"/>
              </a:rPr>
              <a:t>的</a:t>
            </a:r>
            <a:r>
              <a:rPr lang="zh-CN" altLang="en-US" sz="2800" b="1" smtClean="0">
                <a:solidFill>
                  <a:srgbClr val="0066CC"/>
                </a:solidFill>
                <a:latin typeface="仿宋_GB2312" pitchFamily="49" charset="-122"/>
                <a:ea typeface="仿宋_GB2312" pitchFamily="49" charset="-122"/>
              </a:rPr>
              <a:t>实际问题</a:t>
            </a:r>
            <a:r>
              <a:rPr lang="zh-CN" altLang="en-US" sz="2800" b="1" smtClean="0">
                <a:latin typeface="仿宋_GB2312" pitchFamily="49" charset="-122"/>
                <a:ea typeface="仿宋_GB2312" pitchFamily="49" charset="-122"/>
              </a:rPr>
              <a:t>。</a:t>
            </a:r>
          </a:p>
          <a:p>
            <a:pPr eaLnBrk="1" hangingPunct="1"/>
            <a:endParaRPr lang="zh-CN" altLang="en-US" sz="2800" b="1" smtClean="0">
              <a:latin typeface="仿宋_GB2312" pitchFamily="49" charset="-122"/>
              <a:ea typeface="仿宋_GB2312" pitchFamily="49" charset="-122"/>
            </a:endParaRPr>
          </a:p>
          <a:p>
            <a:pPr algn="just" eaLnBrk="1" hangingPunct="1"/>
            <a:r>
              <a:rPr lang="zh-CN" altLang="en-US" sz="2800" b="1" smtClean="0">
                <a:latin typeface="仿宋_GB2312" pitchFamily="49" charset="-122"/>
                <a:ea typeface="仿宋_GB2312" pitchFamily="49" charset="-122"/>
              </a:rPr>
              <a:t>竞赛的题目一般来源于</a:t>
            </a:r>
            <a:r>
              <a:rPr lang="zh-CN" altLang="en-US" sz="2800" b="1" smtClean="0">
                <a:solidFill>
                  <a:srgbClr val="0066CC"/>
                </a:solidFill>
                <a:latin typeface="仿宋_GB2312" pitchFamily="49" charset="-122"/>
                <a:ea typeface="仿宋_GB2312" pitchFamily="49" charset="-122"/>
              </a:rPr>
              <a:t>工程技术</a:t>
            </a:r>
            <a:r>
              <a:rPr lang="zh-CN" altLang="en-US" sz="2800" b="1" smtClean="0">
                <a:latin typeface="仿宋_GB2312" pitchFamily="49" charset="-122"/>
                <a:ea typeface="仿宋_GB2312" pitchFamily="49" charset="-122"/>
              </a:rPr>
              <a:t>和</a:t>
            </a:r>
            <a:r>
              <a:rPr lang="zh-CN" altLang="en-US" sz="2800" b="1" smtClean="0">
                <a:solidFill>
                  <a:srgbClr val="0066CC"/>
                </a:solidFill>
                <a:latin typeface="仿宋_GB2312" pitchFamily="49" charset="-122"/>
                <a:ea typeface="仿宋_GB2312" pitchFamily="49" charset="-122"/>
              </a:rPr>
              <a:t>管理科学</a:t>
            </a:r>
            <a:r>
              <a:rPr lang="zh-CN" altLang="en-US" sz="2800" b="1" smtClean="0">
                <a:latin typeface="仿宋_GB2312" pitchFamily="49" charset="-122"/>
                <a:ea typeface="仿宋_GB2312" pitchFamily="49" charset="-122"/>
              </a:rPr>
              <a:t>等方面经过适当</a:t>
            </a:r>
            <a:r>
              <a:rPr lang="zh-CN" altLang="en-US" sz="2800" b="1" smtClean="0">
                <a:solidFill>
                  <a:srgbClr val="0066CC"/>
                </a:solidFill>
                <a:latin typeface="仿宋_GB2312" pitchFamily="49" charset="-122"/>
                <a:ea typeface="仿宋_GB2312" pitchFamily="49" charset="-122"/>
              </a:rPr>
              <a:t>简化</a:t>
            </a:r>
            <a:r>
              <a:rPr lang="zh-CN" altLang="en-US" sz="2800" b="1" smtClean="0">
                <a:latin typeface="仿宋_GB2312" pitchFamily="49" charset="-122"/>
                <a:ea typeface="仿宋_GB2312" pitchFamily="49" charset="-122"/>
              </a:rPr>
              <a:t>加工的实际问题，不要求预先掌握深入的专门知识，而具有较大的灵活性供参赛者发挥。</a:t>
            </a:r>
          </a:p>
          <a:p>
            <a:pPr algn="just" eaLnBrk="1" hangingPunct="1"/>
            <a:endParaRPr lang="zh-CN" altLang="en-US" sz="2800" b="1" smtClean="0">
              <a:latin typeface="仿宋_GB2312" pitchFamily="49" charset="-122"/>
              <a:ea typeface="仿宋_GB2312" pitchFamily="49" charset="-122"/>
            </a:endParaRPr>
          </a:p>
          <a:p>
            <a:pPr eaLnBrk="1" hangingPunct="1"/>
            <a:r>
              <a:rPr lang="zh-CN" altLang="en-US" sz="2800" b="1" smtClean="0">
                <a:latin typeface="仿宋_GB2312" pitchFamily="49" charset="-122"/>
                <a:ea typeface="仿宋_GB2312" pitchFamily="49" charset="-122"/>
              </a:rPr>
              <a:t>美国赛通常题有</a:t>
            </a:r>
            <a:r>
              <a:rPr lang="en-US" altLang="zh-CN" sz="2800" b="1" smtClean="0">
                <a:latin typeface="仿宋_GB2312" pitchFamily="49" charset="-122"/>
                <a:ea typeface="仿宋_GB2312" pitchFamily="49" charset="-122"/>
              </a:rPr>
              <a:t>a,b,c</a:t>
            </a:r>
            <a:r>
              <a:rPr lang="zh-CN" altLang="en-US" sz="2800" b="1" smtClean="0">
                <a:latin typeface="仿宋_GB2312" pitchFamily="49" charset="-122"/>
                <a:ea typeface="仿宋_GB2312" pitchFamily="49" charset="-122"/>
              </a:rPr>
              <a:t>题，各参赛队从中任选一题。全国赛本科组两题，专科组两题。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build="p" autoUpdateAnimBg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INEDINNAVIGATOR" val="True"/>
  <p:tag name="HOTSPOTTYPE" val="DefinedInNavigator"/>
  <p:tag name="BRANCHTO" val="257"/>
</p:tagLst>
</file>

<file path=ppt/theme/theme1.xml><?xml version="1.0" encoding="utf-8"?>
<a:theme xmlns:a="http://schemas.openxmlformats.org/drawingml/2006/main" name="吉祥如意">
  <a:themeElements>
    <a:clrScheme name="吉祥如意 1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EF8FF"/>
      </a:accent5>
      <a:accent6>
        <a:srgbClr val="E7CDB2"/>
      </a:accent6>
      <a:hlink>
        <a:srgbClr val="0066CC"/>
      </a:hlink>
      <a:folHlink>
        <a:srgbClr val="9F9FBF"/>
      </a:folHlink>
    </a:clrScheme>
    <a:fontScheme name="吉祥如意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吉祥如意 1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EF8FF"/>
        </a:accent5>
        <a:accent6>
          <a:srgbClr val="E7CDB2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2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3F3F3"/>
        </a:accent3>
        <a:accent4>
          <a:srgbClr val="4B4A25"/>
        </a:accent4>
        <a:accent5>
          <a:srgbClr val="E2F4FF"/>
        </a:accent5>
        <a:accent6>
          <a:srgbClr val="A1BEB4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3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2"/>
        </a:accent4>
        <a:accent5>
          <a:srgbClr val="FFE9E9"/>
        </a:accent5>
        <a:accent6>
          <a:srgbClr val="C8C8C8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4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BF2EE"/>
        </a:accent3>
        <a:accent4>
          <a:srgbClr val="000000"/>
        </a:accent4>
        <a:accent5>
          <a:srgbClr val="FFFFFF"/>
        </a:accent5>
        <a:accent6>
          <a:srgbClr val="99BBA0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5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F0FFFF"/>
        </a:accent3>
        <a:accent4>
          <a:srgbClr val="51517A"/>
        </a:accent4>
        <a:accent5>
          <a:srgbClr val="F3F3F3"/>
        </a:accent5>
        <a:accent6>
          <a:srgbClr val="E7CDB2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6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A"/>
        </a:accent3>
        <a:accent4>
          <a:srgbClr val="AE0056"/>
        </a:accent4>
        <a:accent5>
          <a:srgbClr val="FFFFE2"/>
        </a:accent5>
        <a:accent6>
          <a:srgbClr val="E7E7E7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7">
        <a:dk1>
          <a:srgbClr val="B60000"/>
        </a:dk1>
        <a:lt1>
          <a:srgbClr val="FFFF99"/>
        </a:lt1>
        <a:dk2>
          <a:srgbClr val="800000"/>
        </a:dk2>
        <a:lt2>
          <a:srgbClr val="FFFFFF"/>
        </a:lt2>
        <a:accent1>
          <a:srgbClr val="9888A4"/>
        </a:accent1>
        <a:accent2>
          <a:srgbClr val="A9335D"/>
        </a:accent2>
        <a:accent3>
          <a:srgbClr val="C0AAAA"/>
        </a:accent3>
        <a:accent4>
          <a:srgbClr val="DADA82"/>
        </a:accent4>
        <a:accent5>
          <a:srgbClr val="CAC3CF"/>
        </a:accent5>
        <a:accent6>
          <a:srgbClr val="992D53"/>
        </a:accent6>
        <a:hlink>
          <a:srgbClr val="CCECFF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吉祥如意 8">
        <a:dk1>
          <a:srgbClr val="808080"/>
        </a:dk1>
        <a:lt1>
          <a:srgbClr val="FFFFFF"/>
        </a:lt1>
        <a:dk2>
          <a:srgbClr val="1C1C1C"/>
        </a:dk2>
        <a:lt2>
          <a:srgbClr val="FFFF66"/>
        </a:lt2>
        <a:accent1>
          <a:srgbClr val="9898BA"/>
        </a:accent1>
        <a:accent2>
          <a:srgbClr val="777777"/>
        </a:accent2>
        <a:accent3>
          <a:srgbClr val="ABABAB"/>
        </a:accent3>
        <a:accent4>
          <a:srgbClr val="DADADA"/>
        </a:accent4>
        <a:accent5>
          <a:srgbClr val="CACAD9"/>
        </a:accent5>
        <a:accent6>
          <a:srgbClr val="6B6B6B"/>
        </a:accent6>
        <a:hlink>
          <a:srgbClr val="CCFF99"/>
        </a:hlink>
        <a:folHlink>
          <a:srgbClr val="E43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CDESIGNN</Template>
  <TotalTime>979</TotalTime>
  <Words>1870</Words>
  <Application>Microsoft Office PowerPoint</Application>
  <PresentationFormat>全屏显示(4:3)</PresentationFormat>
  <Paragraphs>211</Paragraphs>
  <Slides>36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38" baseType="lpstr">
      <vt:lpstr>吉祥如意</vt:lpstr>
      <vt:lpstr>Document</vt:lpstr>
      <vt:lpstr>欢迎您参加 数学建模竞赛 </vt:lpstr>
      <vt:lpstr>数学建模竞赛的由来</vt:lpstr>
      <vt:lpstr>PowerPoint 演示文稿</vt:lpstr>
      <vt:lpstr>Mathematical Contest in Modeling (MCM) The Interdisciplinary Contest in Modeling (ICM)</vt:lpstr>
      <vt:lpstr>PowerPoint 演示文稿</vt:lpstr>
      <vt:lpstr>PowerPoint 演示文稿</vt:lpstr>
      <vt:lpstr>PowerPoint 演示文稿</vt:lpstr>
      <vt:lpstr>什么是数学建模</vt:lpstr>
      <vt:lpstr>数学建模竞赛的竞赛题</vt:lpstr>
      <vt:lpstr>数学建模竞赛的参赛形式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                            领导关怀</vt:lpstr>
      <vt:lpstr>PowerPoint 演示文稿</vt:lpstr>
      <vt:lpstr>PowerPoint 演示文稿</vt:lpstr>
      <vt:lpstr>2009A题 </vt:lpstr>
      <vt:lpstr>2010mcm/icm</vt:lpstr>
      <vt:lpstr>数学建模竞赛的意义</vt:lpstr>
      <vt:lpstr>PowerPoint 演示文稿</vt:lpstr>
      <vt:lpstr>参赛同学的话</vt:lpstr>
      <vt:lpstr>参赛同学的话</vt:lpstr>
      <vt:lpstr>参赛同学的话</vt:lpstr>
      <vt:lpstr>参赛同学的话</vt:lpstr>
      <vt:lpstr>参赛同学的话</vt:lpstr>
      <vt:lpstr>成功参赛的要素</vt:lpstr>
      <vt:lpstr>怎样准备</vt:lpstr>
      <vt:lpstr>建议：参赛前的准备</vt:lpstr>
      <vt:lpstr>培训</vt:lpstr>
      <vt:lpstr>推荐参考书</vt:lpstr>
      <vt:lpstr>报名注意事项（两步先后完成）</vt:lpstr>
      <vt:lpstr> 网上报名地址（）：http://shumo.hrbeu.edu.cn/zxbm/zxbm.asp 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[站点名称]</dc:title>
  <dc:creator>hu</dc:creator>
  <cp:lastModifiedBy>zhulei</cp:lastModifiedBy>
  <cp:revision>129</cp:revision>
  <cp:lastPrinted>2001-12-04T05:47:31Z</cp:lastPrinted>
  <dcterms:created xsi:type="dcterms:W3CDTF">2001-11-30T00:24:25Z</dcterms:created>
  <dcterms:modified xsi:type="dcterms:W3CDTF">2013-12-10T09:34:10Z</dcterms:modified>
</cp:coreProperties>
</file>